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sldIdLst>
    <p:sldId id="258" r:id="rId2"/>
    <p:sldId id="269" r:id="rId3"/>
    <p:sldId id="275" r:id="rId4"/>
    <p:sldId id="271" r:id="rId5"/>
    <p:sldId id="270" r:id="rId6"/>
    <p:sldId id="273" r:id="rId7"/>
    <p:sldId id="272" r:id="rId8"/>
    <p:sldId id="274" r:id="rId9"/>
    <p:sldId id="266" r:id="rId10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717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CB19742-182D-4493-9649-A93EF57CE4B7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D261D9-CA09-4D6A-AC94-6115B9D75296}" type="slidenum">
              <a:rPr lang="it-IT"/>
              <a:pPr/>
              <a:t>1</a:t>
            </a:fld>
            <a:endParaRPr lang="it-IT"/>
          </a:p>
        </p:txBody>
      </p:sp>
      <p:sp>
        <p:nvSpPr>
          <p:cNvPr id="1126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73EEE6-02C2-4E61-9617-B9DD235483A4}" type="slidenum">
              <a:rPr lang="it-IT"/>
              <a:pPr/>
              <a:t>2</a:t>
            </a:fld>
            <a:endParaRPr lang="it-IT"/>
          </a:p>
        </p:txBody>
      </p:sp>
      <p:sp>
        <p:nvSpPr>
          <p:cNvPr id="337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B435D4-7A18-413D-B10F-DCA9B47CF83C}" type="slidenum">
              <a:rPr lang="it-IT"/>
              <a:pPr/>
              <a:t>3</a:t>
            </a:fld>
            <a:endParaRPr lang="it-IT"/>
          </a:p>
        </p:txBody>
      </p:sp>
      <p:sp>
        <p:nvSpPr>
          <p:cNvPr id="460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C21F31-E4D9-46B3-AB64-5DABBB1FD6CC}" type="slidenum">
              <a:rPr lang="it-IT"/>
              <a:pPr/>
              <a:t>4</a:t>
            </a:fld>
            <a:endParaRPr lang="it-IT"/>
          </a:p>
        </p:txBody>
      </p:sp>
      <p:sp>
        <p:nvSpPr>
          <p:cNvPr id="378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2D4FAA-14A1-409D-ABF3-7F6B3C0D56AF}" type="slidenum">
              <a:rPr lang="it-IT"/>
              <a:pPr/>
              <a:t>5</a:t>
            </a:fld>
            <a:endParaRPr lang="it-IT"/>
          </a:p>
        </p:txBody>
      </p:sp>
      <p:sp>
        <p:nvSpPr>
          <p:cNvPr id="358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1D05C8-2D8B-4932-B81B-E789101EC591}" type="slidenum">
              <a:rPr lang="it-IT"/>
              <a:pPr/>
              <a:t>6</a:t>
            </a:fld>
            <a:endParaRPr lang="it-IT"/>
          </a:p>
        </p:txBody>
      </p:sp>
      <p:sp>
        <p:nvSpPr>
          <p:cNvPr id="419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898536-2B77-4440-B383-AD0B87ACA2CD}" type="slidenum">
              <a:rPr lang="it-IT"/>
              <a:pPr/>
              <a:t>7</a:t>
            </a:fld>
            <a:endParaRPr lang="it-IT"/>
          </a:p>
        </p:txBody>
      </p:sp>
      <p:sp>
        <p:nvSpPr>
          <p:cNvPr id="399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E973D7A-4228-4BED-ADB4-D3EF1F9C42FD}" type="slidenum">
              <a:rPr lang="it-IT"/>
              <a:pPr/>
              <a:t>8</a:t>
            </a:fld>
            <a:endParaRPr lang="it-IT"/>
          </a:p>
        </p:txBody>
      </p:sp>
      <p:sp>
        <p:nvSpPr>
          <p:cNvPr id="4403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F4EC39-4368-4EC2-9C5E-219EADAE4668}" type="slidenum">
              <a:rPr lang="it-IT"/>
              <a:pPr/>
              <a:t>9</a:t>
            </a:fld>
            <a:endParaRPr lang="it-IT"/>
          </a:p>
        </p:txBody>
      </p:sp>
      <p:sp>
        <p:nvSpPr>
          <p:cNvPr id="276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927100"/>
            <a:ext cx="8991600" cy="4495800"/>
            <a:chOff x="0" y="584"/>
            <a:chExt cx="5664" cy="2832"/>
          </a:xfrm>
        </p:grpSpPr>
        <p:sp>
          <p:nvSpPr>
            <p:cNvPr id="5123" name="AutoShape 3"/>
            <p:cNvSpPr>
              <a:spLocks noChangeArrowheads="1"/>
            </p:cNvSpPr>
            <p:nvPr userDrawn="1"/>
          </p:nvSpPr>
          <p:spPr bwMode="auto">
            <a:xfrm>
              <a:off x="432" y="1304"/>
              <a:ext cx="4656" cy="2112"/>
            </a:xfrm>
            <a:prstGeom prst="roundRect">
              <a:avLst>
                <a:gd name="adj" fmla="val 1666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it-IT" sz="2400">
                <a:latin typeface="Times New Roman" pitchFamily="18" charset="0"/>
              </a:endParaRPr>
            </a:p>
          </p:txBody>
        </p:sp>
        <p:sp>
          <p:nvSpPr>
            <p:cNvPr id="5124" name="Rectangle 4"/>
            <p:cNvSpPr>
              <a:spLocks noChangeArrowheads="1"/>
            </p:cNvSpPr>
            <p:nvPr userDrawn="1"/>
          </p:nvSpPr>
          <p:spPr bwMode="blackWhite">
            <a:xfrm>
              <a:off x="144" y="584"/>
              <a:ext cx="4512" cy="624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bg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it-IT" sz="2400">
                <a:latin typeface="Times New Roman" pitchFamily="18" charset="0"/>
              </a:endParaRPr>
            </a:p>
          </p:txBody>
        </p:sp>
        <p:sp>
          <p:nvSpPr>
            <p:cNvPr id="5125" name="AutoShape 5"/>
            <p:cNvSpPr>
              <a:spLocks noChangeArrowheads="1"/>
            </p:cNvSpPr>
            <p:nvPr userDrawn="1"/>
          </p:nvSpPr>
          <p:spPr bwMode="blackWhite">
            <a:xfrm>
              <a:off x="0" y="872"/>
              <a:ext cx="5664" cy="1152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4416" y="0"/>
                </a:cxn>
                <a:cxn ang="0">
                  <a:pos x="4917" y="500"/>
                </a:cxn>
                <a:cxn ang="0">
                  <a:pos x="4417" y="1000"/>
                </a:cxn>
                <a:cxn ang="0">
                  <a:pos x="0" y="1000"/>
                </a:cxn>
              </a:cxnLst>
              <a:rect l="T0" t="T1" r="T2" b="T3"/>
              <a:pathLst>
                <a:path w="4917" h="1000">
                  <a:moveTo>
                    <a:pt x="0" y="0"/>
                  </a:moveTo>
                  <a:lnTo>
                    <a:pt x="4416" y="0"/>
                  </a:lnTo>
                  <a:cubicBezTo>
                    <a:pt x="4693" y="0"/>
                    <a:pt x="4917" y="223"/>
                    <a:pt x="4917" y="500"/>
                  </a:cubicBezTo>
                  <a:cubicBezTo>
                    <a:pt x="4917" y="776"/>
                    <a:pt x="4693" y="999"/>
                    <a:pt x="4417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t-IT" sz="2400">
                <a:latin typeface="Times New Roman" pitchFamily="18" charset="0"/>
              </a:endParaRPr>
            </a:p>
          </p:txBody>
        </p:sp>
        <p:sp>
          <p:nvSpPr>
            <p:cNvPr id="5126" name="Line 6"/>
            <p:cNvSpPr>
              <a:spLocks noChangeShapeType="1"/>
            </p:cNvSpPr>
            <p:nvPr userDrawn="1"/>
          </p:nvSpPr>
          <p:spPr bwMode="auto">
            <a:xfrm>
              <a:off x="0" y="1928"/>
              <a:ext cx="5232" cy="0"/>
            </a:xfrm>
            <a:prstGeom prst="line">
              <a:avLst/>
            </a:prstGeom>
            <a:noFill/>
            <a:ln w="508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5127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427163"/>
            <a:ext cx="8077200" cy="1609725"/>
          </a:xfrm>
        </p:spPr>
        <p:txBody>
          <a:bodyPr/>
          <a:lstStyle>
            <a:lvl1pPr>
              <a:defRPr sz="4600">
                <a:latin typeface="Berlin Sans FB" pitchFamily="34" charset="0"/>
              </a:defRPr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600">
                <a:latin typeface="Berlin Sans FB" pitchFamily="34" charset="0"/>
              </a:defRPr>
            </a:lvl1pPr>
          </a:lstStyle>
          <a:p>
            <a:r>
              <a:rPr lang="it-IT"/>
              <a:t>Fare clic per modificare lo stile del sottotitolo dello schema</a:t>
            </a:r>
          </a:p>
          <a:p>
            <a:endParaRPr lang="it-IT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/>
            </a:lvl1pPr>
          </a:lstStyle>
          <a:p>
            <a:fld id="{03C2BFA2-79FB-452F-AD83-E9F5F9729802}" type="slidenum">
              <a:rPr lang="it-IT"/>
              <a:pPr/>
              <a:t>‹N›</a:t>
            </a:fld>
            <a:endParaRPr lang="it-IT"/>
          </a:p>
        </p:txBody>
      </p:sp>
      <p:pic>
        <p:nvPicPr>
          <p:cNvPr id="5132" name="Picture 12" descr="logo FIPAV hir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27988" y="5445125"/>
            <a:ext cx="900112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3" name="Text Box 13"/>
          <p:cNvSpPr txBox="1">
            <a:spLocks noChangeArrowheads="1"/>
          </p:cNvSpPr>
          <p:nvPr userDrawn="1"/>
        </p:nvSpPr>
        <p:spPr bwMode="auto">
          <a:xfrm rot="16200000">
            <a:off x="-1635125" y="4854575"/>
            <a:ext cx="3527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000">
                <a:solidFill>
                  <a:srgbClr val="0000FF"/>
                </a:solidFill>
                <a:latin typeface="Trebuchet MS" pitchFamily="34" charset="0"/>
              </a:rPr>
              <a:t>© by FIPAV  - Centro Qualificazione Nazionale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91C068-AFB2-40BB-ADC8-A10E5E47FC23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F08542-4583-4C6E-A1BA-4E590769DECD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658B98-3E06-4339-94C3-E73C3CA357DD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0D81DC-3E67-4480-A3EA-D0142B494441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FADA79-690C-48A3-92AC-EC9040BDCF8C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3A0CB7-380A-48CF-9E98-001F81265E55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1E7849-3B7F-4777-AB5A-589E81F113AD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570ED1-E4A5-4E7C-AE51-ABCE8E2BDB32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3C546C-0D88-4458-82B1-970585ABB3A6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AEF2C7-C1B3-4A3B-8C80-81FAE6CBE74C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4099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it-IT" sz="2400">
                <a:latin typeface="Times New Roman" pitchFamily="18" charset="0"/>
              </a:endParaRPr>
            </a:p>
          </p:txBody>
        </p:sp>
        <p:sp>
          <p:nvSpPr>
            <p:cNvPr id="4100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G4 w 1000"/>
                <a:gd name="T3" fmla="*/ G1 h 1000"/>
              </a:gdLst>
              <a:ahLst/>
              <a:cxnLst>
                <a:cxn ang="0">
                  <a:pos x="0" y="0"/>
                </a:cxn>
                <a:cxn ang="0">
                  <a:pos x="6499" y="0"/>
                </a:cxn>
                <a:cxn ang="0">
                  <a:pos x="7000" y="500"/>
                </a:cxn>
                <a:cxn ang="0">
                  <a:pos x="6500" y="1000"/>
                </a:cxn>
                <a:cxn ang="0">
                  <a:pos x="0" y="1000"/>
                </a:cxn>
              </a:cxnLst>
              <a:rect l="T0" t="T1" r="T2" b="T3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it-IT" sz="2400">
                <a:latin typeface="Times New Roman" pitchFamily="18" charset="0"/>
              </a:endParaRPr>
            </a:p>
          </p:txBody>
        </p:sp>
        <p:sp>
          <p:nvSpPr>
            <p:cNvPr id="4101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410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it-IT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81F72B1E-A17C-415D-A678-280058E4F78E}" type="slidenum">
              <a:rPr lang="it-IT"/>
              <a:pPr/>
              <a:t>‹N›</a:t>
            </a:fld>
            <a:endParaRPr lang="it-IT"/>
          </a:p>
        </p:txBody>
      </p:sp>
      <p:pic>
        <p:nvPicPr>
          <p:cNvPr id="4107" name="Picture 11" descr="logo FIPAV hires"/>
          <p:cNvPicPr>
            <a:picLocks noChangeAspect="1" noChangeArrowheads="1"/>
          </p:cNvPicPr>
          <p:nvPr/>
        </p:nvPicPr>
        <p:blipFill>
          <a:blip r:embed="rId13">
            <a:lum bright="70000" contrast="-70000"/>
          </a:blip>
          <a:srcRect/>
          <a:stretch>
            <a:fillRect/>
          </a:stretch>
        </p:blipFill>
        <p:spPr bwMode="auto">
          <a:xfrm>
            <a:off x="8027988" y="5445125"/>
            <a:ext cx="900112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8" name="Text Box 12"/>
          <p:cNvSpPr txBox="1">
            <a:spLocks noChangeArrowheads="1"/>
          </p:cNvSpPr>
          <p:nvPr userDrawn="1"/>
        </p:nvSpPr>
        <p:spPr bwMode="auto">
          <a:xfrm rot="16200000">
            <a:off x="-1635125" y="4854575"/>
            <a:ext cx="35274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000">
                <a:solidFill>
                  <a:srgbClr val="0000FF"/>
                </a:solidFill>
                <a:latin typeface="Trebuchet MS" pitchFamily="34" charset="0"/>
              </a:rPr>
              <a:t>© by FIPAV  - Centro Qualificazione Nazionale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400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Blip>
          <a:blip r:embed="rId15"/>
        </a:buBlip>
        <a:defRPr sz="2800" i="1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Blip>
          <a:blip r:embed="rId14"/>
        </a:buBlip>
        <a:defRPr sz="2000" i="1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7" Type="http://schemas.openxmlformats.org/officeDocument/2006/relationships/image" Target="../media/image8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it-IT"/>
              <a:t>CORSO ALLIEVO ALLENATORE PRIMO LIVELLO GIOVANILE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858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it-IT" sz="2400"/>
              <a:t>MODULO 9</a:t>
            </a:r>
          </a:p>
          <a:p>
            <a:pPr>
              <a:lnSpc>
                <a:spcPct val="80000"/>
              </a:lnSpc>
            </a:pPr>
            <a:r>
              <a:rPr lang="it-IT" sz="2400"/>
              <a:t>DIDATTICA TECNICA 4</a:t>
            </a:r>
          </a:p>
          <a:p>
            <a:pPr>
              <a:lnSpc>
                <a:spcPct val="80000"/>
              </a:lnSpc>
            </a:pPr>
            <a:r>
              <a:rPr lang="it-IT" sz="2400"/>
              <a:t>“Dalla didattica della schiacciata all’identificazione delle principali tecniche di attacco caratteristiche dei vari ruoli”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/>
              <a:t>DALLA DIDATTICA DELLA SCHIACCIATA ALL’IDENTIFICAZIONE DELLE TECNICHE DI ATTACCO CARATTERISTICHE DEI VARI RUOLI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2800"/>
              <a:t>Dalla definizione dei principali criteri di lettura della tecnica esecutiva della schiacciata è possibile identificare alcuni aspetti che differenziano le scelte esecutive nelle varie zone della rete e del campo concorrendo alla possibilità di definire alcune attitudini utili successivamente nell’approccio all’ottimale percorso di specializzazione nel ruolo.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/>
              <a:t>DALLA DIDATTICA DELLA SCHIACCIATA ALL’IDENTIFICAZIONE DELLE TECNICHE DI ATTACCO CARATTERISTICHE DEI VARI RUOLI: L’ATTACCO DA POSTO 4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 sz="2400"/>
              <a:t>Posizione di inizio rincorsa</a:t>
            </a:r>
          </a:p>
          <a:p>
            <a:pPr lvl="1">
              <a:lnSpc>
                <a:spcPct val="90000"/>
              </a:lnSpc>
            </a:pPr>
            <a:r>
              <a:rPr lang="it-IT" sz="2000"/>
              <a:t>Attaccante destro / attaccante mancino</a:t>
            </a:r>
          </a:p>
          <a:p>
            <a:pPr lvl="2">
              <a:lnSpc>
                <a:spcPct val="90000"/>
              </a:lnSpc>
            </a:pPr>
            <a:r>
              <a:rPr lang="it-IT" sz="1800"/>
              <a:t>Uscita dalla linea laterale?</a:t>
            </a:r>
          </a:p>
          <a:p>
            <a:pPr>
              <a:lnSpc>
                <a:spcPct val="90000"/>
              </a:lnSpc>
            </a:pPr>
            <a:r>
              <a:rPr lang="it-IT" sz="2400"/>
              <a:t>Direzione di rincorsa</a:t>
            </a:r>
          </a:p>
          <a:p>
            <a:pPr lvl="1">
              <a:lnSpc>
                <a:spcPct val="90000"/>
              </a:lnSpc>
            </a:pPr>
            <a:r>
              <a:rPr lang="it-IT" sz="2000"/>
              <a:t>Da fuori a dentro il campo</a:t>
            </a:r>
          </a:p>
          <a:p>
            <a:pPr lvl="1">
              <a:lnSpc>
                <a:spcPct val="90000"/>
              </a:lnSpc>
            </a:pPr>
            <a:r>
              <a:rPr lang="it-IT" sz="2000"/>
              <a:t>Sulla linea laterale</a:t>
            </a:r>
          </a:p>
          <a:p>
            <a:pPr lvl="1">
              <a:lnSpc>
                <a:spcPct val="90000"/>
              </a:lnSpc>
            </a:pPr>
            <a:r>
              <a:rPr lang="it-IT" sz="2000"/>
              <a:t>Da dentro il campo</a:t>
            </a:r>
          </a:p>
          <a:p>
            <a:pPr>
              <a:lnSpc>
                <a:spcPct val="90000"/>
              </a:lnSpc>
            </a:pPr>
            <a:r>
              <a:rPr lang="it-IT" sz="2400"/>
              <a:t>Frontalità allo stacco</a:t>
            </a:r>
          </a:p>
          <a:p>
            <a:pPr lvl="1">
              <a:lnSpc>
                <a:spcPct val="90000"/>
              </a:lnSpc>
            </a:pPr>
            <a:r>
              <a:rPr lang="it-IT" sz="2000"/>
              <a:t>Fronte in zona 5 – 6 (1 – 6 per l’attaccante mancino)</a:t>
            </a:r>
          </a:p>
          <a:p>
            <a:pPr>
              <a:lnSpc>
                <a:spcPct val="90000"/>
              </a:lnSpc>
            </a:pPr>
            <a:r>
              <a:rPr lang="it-IT" sz="2400"/>
              <a:t>Colpo sulla direzione di rincorsa</a:t>
            </a:r>
          </a:p>
          <a:p>
            <a:pPr lvl="1">
              <a:lnSpc>
                <a:spcPct val="90000"/>
              </a:lnSpc>
            </a:pPr>
            <a:r>
              <a:rPr lang="it-IT" sz="2000"/>
              <a:t>La diagonale lunga</a:t>
            </a:r>
          </a:p>
          <a:p>
            <a:pPr>
              <a:lnSpc>
                <a:spcPct val="90000"/>
              </a:lnSpc>
            </a:pPr>
            <a:r>
              <a:rPr lang="it-IT" sz="2400"/>
              <a:t>Salvaguardia dei colpi fuori dal muro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/>
              <a:t>DALLA DIDATTICA DELLA SCHIACCIATA ALL’IDENTIFICAZIONE DELLE TECNICHE DI ATTACCO CARATTERISTICHE DEI VARI RUOLI: L’ATTACCO DA POSTO 2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 sz="2400"/>
              <a:t>Posizione di inizio rincorsa</a:t>
            </a:r>
          </a:p>
          <a:p>
            <a:pPr lvl="1">
              <a:lnSpc>
                <a:spcPct val="90000"/>
              </a:lnSpc>
            </a:pPr>
            <a:r>
              <a:rPr lang="it-IT" sz="2000"/>
              <a:t>Attaccante destro / attaccante mancino</a:t>
            </a:r>
          </a:p>
          <a:p>
            <a:pPr lvl="2">
              <a:lnSpc>
                <a:spcPct val="90000"/>
              </a:lnSpc>
            </a:pPr>
            <a:r>
              <a:rPr lang="it-IT" sz="1800"/>
              <a:t>Uscita dalla linea laterale?</a:t>
            </a:r>
          </a:p>
          <a:p>
            <a:pPr>
              <a:lnSpc>
                <a:spcPct val="90000"/>
              </a:lnSpc>
            </a:pPr>
            <a:r>
              <a:rPr lang="it-IT" sz="2400"/>
              <a:t>Direzione di rincorsa</a:t>
            </a:r>
          </a:p>
          <a:p>
            <a:pPr lvl="1">
              <a:lnSpc>
                <a:spcPct val="90000"/>
              </a:lnSpc>
            </a:pPr>
            <a:r>
              <a:rPr lang="it-IT" sz="2000"/>
              <a:t>Da fuori a dentro il campo</a:t>
            </a:r>
          </a:p>
          <a:p>
            <a:pPr lvl="1">
              <a:lnSpc>
                <a:spcPct val="90000"/>
              </a:lnSpc>
            </a:pPr>
            <a:r>
              <a:rPr lang="it-IT" sz="2000"/>
              <a:t>Sulla linea laterale</a:t>
            </a:r>
          </a:p>
          <a:p>
            <a:pPr lvl="1">
              <a:lnSpc>
                <a:spcPct val="90000"/>
              </a:lnSpc>
            </a:pPr>
            <a:r>
              <a:rPr lang="it-IT" sz="2000"/>
              <a:t>Da dentro il campo</a:t>
            </a:r>
          </a:p>
          <a:p>
            <a:pPr>
              <a:lnSpc>
                <a:spcPct val="90000"/>
              </a:lnSpc>
            </a:pPr>
            <a:r>
              <a:rPr lang="it-IT" sz="2400"/>
              <a:t>Frontalità allo stacco</a:t>
            </a:r>
          </a:p>
          <a:p>
            <a:pPr lvl="1">
              <a:lnSpc>
                <a:spcPct val="90000"/>
              </a:lnSpc>
            </a:pPr>
            <a:r>
              <a:rPr lang="it-IT" sz="2000"/>
              <a:t>Fronte in zona 5 – 6 (1 – 6 per l’attaccante mancino)</a:t>
            </a:r>
          </a:p>
          <a:p>
            <a:pPr>
              <a:lnSpc>
                <a:spcPct val="90000"/>
              </a:lnSpc>
            </a:pPr>
            <a:r>
              <a:rPr lang="it-IT" sz="2400"/>
              <a:t>Colpo sulla direzione di rincorsa</a:t>
            </a:r>
          </a:p>
          <a:p>
            <a:pPr lvl="1">
              <a:lnSpc>
                <a:spcPct val="90000"/>
              </a:lnSpc>
            </a:pPr>
            <a:r>
              <a:rPr lang="it-IT" sz="2000"/>
              <a:t>La zona 5 – 6 </a:t>
            </a:r>
          </a:p>
          <a:p>
            <a:pPr>
              <a:lnSpc>
                <a:spcPct val="90000"/>
              </a:lnSpc>
            </a:pPr>
            <a:r>
              <a:rPr lang="it-IT" sz="2400"/>
              <a:t>Salvaguardia dei colpi fuori dal muro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/>
              <a:t>DALLA DIDATTICA DELLA SCHIACCIATA ALL’IDENTIFICAZIONE DELLE TECNICHE DI ATTACCO CARATTERISTICHE DEI VARI RUOLI: L’ATTACCO DA POSTO 3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2800"/>
              <a:t>Posizione di inizio rincorsa</a:t>
            </a:r>
          </a:p>
          <a:p>
            <a:pPr lvl="1"/>
            <a:r>
              <a:rPr lang="it-IT" sz="2400"/>
              <a:t>Il centro del campo</a:t>
            </a:r>
          </a:p>
          <a:p>
            <a:r>
              <a:rPr lang="it-IT" sz="2800"/>
              <a:t>Direzione di rincorsa</a:t>
            </a:r>
          </a:p>
          <a:p>
            <a:pPr lvl="1"/>
            <a:r>
              <a:rPr lang="it-IT" sz="2400"/>
              <a:t>Verso la zona 5 – 6 avversaria (perpendicolare alla rete per l’attaccante mancino)</a:t>
            </a:r>
          </a:p>
          <a:p>
            <a:r>
              <a:rPr lang="it-IT" sz="2800"/>
              <a:t>Frontalità allo stacco</a:t>
            </a:r>
          </a:p>
          <a:p>
            <a:pPr lvl="1"/>
            <a:r>
              <a:rPr lang="it-IT" sz="2400"/>
              <a:t>Zona 5 – 6 </a:t>
            </a:r>
          </a:p>
          <a:p>
            <a:r>
              <a:rPr lang="it-IT" sz="2800"/>
              <a:t>Colpo sulla frontalità di stacco</a:t>
            </a:r>
          </a:p>
          <a:p>
            <a:r>
              <a:rPr lang="it-IT" sz="2800"/>
              <a:t>Salvaguardia dei colpi fuori dal muro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/>
              <a:t>Aspetti peculiari della tecnica della schiacciata dal posto 3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924800" cy="4565650"/>
          </a:xfrm>
        </p:spPr>
        <p:txBody>
          <a:bodyPr/>
          <a:lstStyle/>
          <a:p>
            <a:r>
              <a:rPr lang="it-IT" sz="2800"/>
              <a:t>Il colpo sulla palla per l’attaccante di posto 3</a:t>
            </a:r>
          </a:p>
          <a:p>
            <a:pPr lvl="1"/>
            <a:r>
              <a:rPr lang="it-IT" sz="2400"/>
              <a:t>Azione contenuta della spalla</a:t>
            </a:r>
          </a:p>
          <a:p>
            <a:pPr lvl="1"/>
            <a:r>
              <a:rPr lang="it-IT" sz="2400"/>
              <a:t>Azione molto veloce della frusta avambraccio – mano </a:t>
            </a:r>
          </a:p>
          <a:p>
            <a:pPr lvl="1"/>
            <a:r>
              <a:rPr lang="it-IT" sz="2400"/>
              <a:t>Poca partecipazione della torsione del busto nei colpi fuori dal muro</a:t>
            </a:r>
          </a:p>
          <a:p>
            <a:r>
              <a:rPr lang="it-IT" sz="2800"/>
              <a:t>Il salto dell’attaccante di posto 3</a:t>
            </a:r>
          </a:p>
          <a:p>
            <a:pPr lvl="1"/>
            <a:r>
              <a:rPr lang="it-IT" sz="2400"/>
              <a:t>Maggiore richiesta di verticalizzazione del salto</a:t>
            </a:r>
          </a:p>
          <a:p>
            <a:pPr lvl="1"/>
            <a:r>
              <a:rPr lang="it-IT" sz="2400"/>
              <a:t>Minore spazio di rincorsa da sfruttare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000"/>
              <a:t>DALLA DIDATTICA DELLA SCHIACCIATA ALL’IDENTIFICAZIONE DELLE TECNICHE DI ATTACCO CARATTERISTICHE DEI VARI RUOLI: L’ATTACCO DA SECONDA LINEA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/>
              <a:t>Posizione di inizio rincorsa</a:t>
            </a:r>
          </a:p>
          <a:p>
            <a:pPr lvl="1">
              <a:lnSpc>
                <a:spcPct val="90000"/>
              </a:lnSpc>
            </a:pPr>
            <a:r>
              <a:rPr lang="it-IT"/>
              <a:t>Distanza dal punto di stacco</a:t>
            </a:r>
          </a:p>
          <a:p>
            <a:pPr>
              <a:lnSpc>
                <a:spcPct val="90000"/>
              </a:lnSpc>
            </a:pPr>
            <a:r>
              <a:rPr lang="it-IT"/>
              <a:t>Direzione di rincorsa</a:t>
            </a:r>
          </a:p>
          <a:p>
            <a:pPr lvl="1">
              <a:lnSpc>
                <a:spcPct val="90000"/>
              </a:lnSpc>
            </a:pPr>
            <a:r>
              <a:rPr lang="it-IT"/>
              <a:t>Perpendicolare alla rete</a:t>
            </a:r>
          </a:p>
          <a:p>
            <a:pPr>
              <a:lnSpc>
                <a:spcPct val="90000"/>
              </a:lnSpc>
            </a:pPr>
            <a:r>
              <a:rPr lang="it-IT"/>
              <a:t>Frontalità allo stacco</a:t>
            </a:r>
          </a:p>
          <a:p>
            <a:pPr lvl="1">
              <a:lnSpc>
                <a:spcPct val="90000"/>
              </a:lnSpc>
            </a:pPr>
            <a:r>
              <a:rPr lang="it-IT"/>
              <a:t>Sulla direzione di rincorsa</a:t>
            </a:r>
          </a:p>
          <a:p>
            <a:pPr>
              <a:lnSpc>
                <a:spcPct val="90000"/>
              </a:lnSpc>
            </a:pPr>
            <a:r>
              <a:rPr lang="it-IT"/>
              <a:t>Colpo sulla direzione di rincorsa</a:t>
            </a:r>
          </a:p>
          <a:p>
            <a:pPr>
              <a:lnSpc>
                <a:spcPct val="90000"/>
              </a:lnSpc>
            </a:pPr>
            <a:r>
              <a:rPr lang="it-IT"/>
              <a:t>Salvaguardia dei colpi fuori dal muro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/>
              <a:t>Aspetti peculiari della tecnica della schiacciata dalla seconda linea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924800" cy="45656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it-IT"/>
              <a:t>L’inerzia sulla palla nel colpo dell’attacco da seconda linea</a:t>
            </a:r>
          </a:p>
          <a:p>
            <a:pPr lvl="1">
              <a:lnSpc>
                <a:spcPct val="90000"/>
              </a:lnSpc>
            </a:pPr>
            <a:r>
              <a:rPr lang="it-IT"/>
              <a:t>Palla più avanti all’asse corporeo rispetto alla schiacciata da prima linea</a:t>
            </a:r>
          </a:p>
          <a:p>
            <a:pPr lvl="1">
              <a:lnSpc>
                <a:spcPct val="90000"/>
              </a:lnSpc>
            </a:pPr>
            <a:r>
              <a:rPr lang="it-IT"/>
              <a:t>Maggiore partecipazione del busto nell’azione di colpo sulla palla</a:t>
            </a:r>
          </a:p>
          <a:p>
            <a:pPr>
              <a:lnSpc>
                <a:spcPct val="90000"/>
              </a:lnSpc>
            </a:pPr>
            <a:r>
              <a:rPr lang="it-IT"/>
              <a:t>Il salto dell’attaccante da seconda linea</a:t>
            </a:r>
          </a:p>
          <a:p>
            <a:pPr lvl="1">
              <a:lnSpc>
                <a:spcPct val="90000"/>
              </a:lnSpc>
            </a:pPr>
            <a:r>
              <a:rPr lang="it-IT"/>
              <a:t>Minore richiesta di verticalizzazione del salto</a:t>
            </a:r>
          </a:p>
          <a:p>
            <a:pPr lvl="1">
              <a:lnSpc>
                <a:spcPct val="90000"/>
              </a:lnSpc>
            </a:pPr>
            <a:r>
              <a:rPr lang="it-IT"/>
              <a:t>Maggiore spazio di rincorsa da sfruttare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200"/>
              <a:t>DOMANDE E CONSIDERAZIONI</a:t>
            </a:r>
            <a:endParaRPr lang="en-US" sz="220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569325" cy="5111750"/>
          </a:xfrm>
        </p:spPr>
        <p:txBody>
          <a:bodyPr/>
          <a:lstStyle/>
          <a:p>
            <a:pPr marL="609600" indent="-609600" algn="ctr">
              <a:buFont typeface="Wingdings" pitchFamily="2" charset="2"/>
              <a:buNone/>
            </a:pPr>
            <a:endParaRPr lang="it-IT" sz="2400" b="1">
              <a:solidFill>
                <a:srgbClr val="FFFF00"/>
              </a:solidFill>
              <a:latin typeface="Book Antiqua" pitchFamily="18" charset="0"/>
            </a:endParaRPr>
          </a:p>
          <a:p>
            <a:pPr marL="609600" indent="-609600" algn="ctr">
              <a:buFont typeface="Wingdings" pitchFamily="2" charset="2"/>
              <a:buNone/>
            </a:pPr>
            <a:endParaRPr lang="it-IT" sz="1800" b="1">
              <a:solidFill>
                <a:srgbClr val="FFFF00"/>
              </a:solidFill>
              <a:latin typeface="Book Antiqua" pitchFamily="18" charset="0"/>
            </a:endParaRPr>
          </a:p>
        </p:txBody>
      </p:sp>
      <p:pic>
        <p:nvPicPr>
          <p:cNvPr id="26628" name="Picture 4" descr="BD18217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650" y="2708275"/>
            <a:ext cx="1390650" cy="2016125"/>
          </a:xfrm>
          <a:prstGeom prst="rect">
            <a:avLst/>
          </a:prstGeom>
          <a:noFill/>
        </p:spPr>
      </p:pic>
      <p:pic>
        <p:nvPicPr>
          <p:cNvPr id="26629" name="Picture 5" descr="BD18217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27763" y="3357563"/>
            <a:ext cx="1897062" cy="274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30" name="Picture 6" descr="BD18217_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55875" y="4365625"/>
            <a:ext cx="1050925" cy="1522413"/>
          </a:xfrm>
          <a:prstGeom prst="rect">
            <a:avLst/>
          </a:prstGeom>
          <a:noFill/>
        </p:spPr>
      </p:pic>
      <p:pic>
        <p:nvPicPr>
          <p:cNvPr id="26631" name="Picture 7" descr="BD18217_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916238" y="1628775"/>
            <a:ext cx="844550" cy="1223963"/>
          </a:xfrm>
          <a:prstGeom prst="rect">
            <a:avLst/>
          </a:prstGeom>
          <a:noFill/>
        </p:spPr>
      </p:pic>
      <p:pic>
        <p:nvPicPr>
          <p:cNvPr id="26632" name="Picture 8" descr="BD18217_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940425" y="1773238"/>
            <a:ext cx="84455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3563938" y="2203450"/>
            <a:ext cx="2592387" cy="367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algn="ctr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it-IT" sz="33600">
                <a:solidFill>
                  <a:schemeClr val="accent2"/>
                </a:solidFill>
                <a:latin typeface="Book Antiqua" pitchFamily="18" charset="0"/>
              </a:rPr>
              <a:t>?</a:t>
            </a:r>
            <a:endParaRPr lang="it-IT" sz="25200">
              <a:solidFill>
                <a:schemeClr val="accent2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adiale">
  <a:themeElements>
    <a:clrScheme name="Radiale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e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e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e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e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e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e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e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e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e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e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</TotalTime>
  <Words>488</Words>
  <Application>Microsoft Office PowerPoint</Application>
  <PresentationFormat>Presentazione su schermo (4:3)</PresentationFormat>
  <Paragraphs>76</Paragraphs>
  <Slides>9</Slides>
  <Notes>9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8" baseType="lpstr">
      <vt:lpstr>Arial</vt:lpstr>
      <vt:lpstr>Trebuchet MS</vt:lpstr>
      <vt:lpstr>Times New Roman</vt:lpstr>
      <vt:lpstr>Wingdings</vt:lpstr>
      <vt:lpstr>Berlin Sans FB</vt:lpstr>
      <vt:lpstr>Arial Black</vt:lpstr>
      <vt:lpstr>GillSans</vt:lpstr>
      <vt:lpstr>Book Antiqua</vt:lpstr>
      <vt:lpstr>Radiale</vt:lpstr>
      <vt:lpstr>CORSO ALLIEVO ALLENATORE PRIMO LIVELLO GIOVANILE</vt:lpstr>
      <vt:lpstr>DALLA DIDATTICA DELLA SCHIACCIATA ALL’IDENTIFICAZIONE DELLE TECNICHE DI ATTACCO CARATTERISTICHE DEI VARI RUOLI</vt:lpstr>
      <vt:lpstr>DALLA DIDATTICA DELLA SCHIACCIATA ALL’IDENTIFICAZIONE DELLE TECNICHE DI ATTACCO CARATTERISTICHE DEI VARI RUOLI: L’ATTACCO DA POSTO 4</vt:lpstr>
      <vt:lpstr>DALLA DIDATTICA DELLA SCHIACCIATA ALL’IDENTIFICAZIONE DELLE TECNICHE DI ATTACCO CARATTERISTICHE DEI VARI RUOLI: L’ATTACCO DA POSTO 2</vt:lpstr>
      <vt:lpstr>DALLA DIDATTICA DELLA SCHIACCIATA ALL’IDENTIFICAZIONE DELLE TECNICHE DI ATTACCO CARATTERISTICHE DEI VARI RUOLI: L’ATTACCO DA POSTO 3</vt:lpstr>
      <vt:lpstr>Aspetti peculiari della tecnica della schiacciata dal posto 3</vt:lpstr>
      <vt:lpstr>DALLA DIDATTICA DELLA SCHIACCIATA ALL’IDENTIFICAZIONE DELLE TECNICHE DI ATTACCO CARATTERISTICHE DEI VARI RUOLI: L’ATTACCO DA SECONDA LINEA</vt:lpstr>
      <vt:lpstr>Aspetti peculiari della tecnica della schiacciata dalla seconda linea</vt:lpstr>
      <vt:lpstr>DOMANDE E CONSIDERAZIONI</vt:lpstr>
    </vt:vector>
  </TitlesOfParts>
  <Company>Fipav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Bellotti</dc:creator>
  <cp:lastModifiedBy>utente</cp:lastModifiedBy>
  <cp:revision>14</cp:revision>
  <dcterms:created xsi:type="dcterms:W3CDTF">2009-11-13T15:47:45Z</dcterms:created>
  <dcterms:modified xsi:type="dcterms:W3CDTF">2014-11-12T12:02:17Z</dcterms:modified>
</cp:coreProperties>
</file>