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701" r:id="rId2"/>
    <p:sldMasterId id="2147483713" r:id="rId3"/>
  </p:sldMasterIdLst>
  <p:notesMasterIdLst>
    <p:notesMasterId r:id="rId44"/>
  </p:notesMasterIdLst>
  <p:sldIdLst>
    <p:sldId id="268" r:id="rId4"/>
    <p:sldId id="269" r:id="rId5"/>
    <p:sldId id="257" r:id="rId6"/>
    <p:sldId id="258" r:id="rId7"/>
    <p:sldId id="275" r:id="rId8"/>
    <p:sldId id="259" r:id="rId9"/>
    <p:sldId id="260" r:id="rId10"/>
    <p:sldId id="261" r:id="rId11"/>
    <p:sldId id="263" r:id="rId12"/>
    <p:sldId id="264" r:id="rId13"/>
    <p:sldId id="265" r:id="rId14"/>
    <p:sldId id="266" r:id="rId15"/>
    <p:sldId id="267" r:id="rId16"/>
    <p:sldId id="274" r:id="rId17"/>
    <p:sldId id="262" r:id="rId18"/>
    <p:sldId id="270" r:id="rId19"/>
    <p:sldId id="271" r:id="rId20"/>
    <p:sldId id="272" r:id="rId21"/>
    <p:sldId id="273" r:id="rId22"/>
    <p:sldId id="288" r:id="rId23"/>
    <p:sldId id="289" r:id="rId24"/>
    <p:sldId id="290" r:id="rId25"/>
    <p:sldId id="295" r:id="rId26"/>
    <p:sldId id="296" r:id="rId27"/>
    <p:sldId id="297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76" r:id="rId37"/>
    <p:sldId id="287" r:id="rId38"/>
    <p:sldId id="291" r:id="rId39"/>
    <p:sldId id="292" r:id="rId40"/>
    <p:sldId id="293" r:id="rId41"/>
    <p:sldId id="277" r:id="rId42"/>
    <p:sldId id="298" r:id="rId4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630" autoAdjust="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5F8243-6398-42AF-A28A-73BA852713DA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82493-FD23-4910-A9E6-3A5D0317422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82493-FD23-4910-A9E6-3A5D0317422E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3361B7-F0FC-4D00-9879-622FBFF00FAC}" type="slidenum">
              <a:rPr lang="it-IT" smtClean="0"/>
              <a:pPr/>
              <a:t>20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04AD-F763-4F46-BD9A-900B864BDC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7B2DA-8E5F-481E-BB28-9736812BEDB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599C7-1C8A-4933-A74B-58B58506E0C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E6422-EB07-4EC5-BD6E-ACED3C1780A7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EE6422-EB07-4EC5-BD6E-ACED3C1780A7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94AFD95-32C1-4AE8-B8DB-85ECF64D9157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72" r:id="rId12"/>
    <p:sldLayoutId id="2147483673" r:id="rId13"/>
    <p:sldLayoutId id="2147483698" r:id="rId14"/>
    <p:sldLayoutId id="2147483699" r:id="rId15"/>
    <p:sldLayoutId id="2147483700" r:id="rId16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7B2DA-8E5F-481E-BB28-9736812BEDB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89CAA-2A2B-43DC-9BB6-FF9FE2920C3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599C7-1C8A-4933-A74B-58B58506E0C1}" type="datetimeFigureOut">
              <a:rPr lang="it-IT" smtClean="0"/>
              <a:pPr/>
              <a:t>21/06/2016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70B7F-19E9-4A52-B65E-FFF241156DC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539552" y="692696"/>
            <a:ext cx="7845496" cy="1944216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IL MODELLO </a:t>
            </a:r>
            <a:r>
              <a:rPr lang="it-IT" sz="4000" dirty="0" err="1" smtClean="0">
                <a:solidFill>
                  <a:schemeClr val="tx1"/>
                </a:solidFill>
                <a:effectLst/>
                <a:latin typeface="Times New Roman" pitchFamily="18" charset="0"/>
              </a:rPr>
              <a:t>DI</a:t>
            </a:r>
            <a:r>
              <a:rPr lang="it-IT" sz="40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 PRESTAZIONE U14 – U16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it-IT" sz="2800" dirty="0" smtClean="0">
                <a:latin typeface="Times New Roman" pitchFamily="18" charset="0"/>
              </a:rPr>
              <a:t>Corso ALLIEVO ALLENATORE</a:t>
            </a:r>
          </a:p>
          <a:p>
            <a:pPr algn="l" eaLnBrk="1" hangingPunct="1">
              <a:defRPr/>
            </a:pPr>
            <a:endParaRPr lang="it-IT" sz="2800" dirty="0" smtClean="0">
              <a:latin typeface="Times New Roman" pitchFamily="18" charset="0"/>
            </a:endParaRPr>
          </a:p>
          <a:p>
            <a:pPr algn="l" eaLnBrk="1" hangingPunct="1">
              <a:defRPr/>
            </a:pPr>
            <a:r>
              <a:rPr lang="it-IT" sz="2800" dirty="0" smtClean="0">
                <a:latin typeface="Times New Roman" pitchFamily="18" charset="0"/>
              </a:rPr>
              <a:t>Relatore: </a:t>
            </a:r>
            <a:r>
              <a:rPr lang="it-IT" sz="2800" dirty="0" err="1" smtClean="0">
                <a:latin typeface="Times New Roman" pitchFamily="18" charset="0"/>
              </a:rPr>
              <a:t>Gualdi</a:t>
            </a:r>
            <a:r>
              <a:rPr lang="it-IT" sz="2800" dirty="0" smtClean="0">
                <a:latin typeface="Times New Roman" pitchFamily="18" charset="0"/>
              </a:rPr>
              <a:t> Simone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 </a:t>
            </a: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SCHIACCIATA</a:t>
            </a:r>
            <a:endParaRPr lang="it-IT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196752"/>
            <a:ext cx="8301608" cy="4605144"/>
          </a:xfrm>
        </p:spPr>
        <p:txBody>
          <a:bodyPr>
            <a:normAutofit fontScale="925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Attacco di secondo tempo: da 4, 3, 2 (differenziare le rincorse)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Attacco di palla alta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Ricerca e stabilizzazione del tempo di attacco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Ricerca della corretta esecuzione tecnica di altezza e potenza del colpo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Introduzione  e stabilizzazione dei colpi d’attacco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 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MURO</a:t>
            </a:r>
            <a:endParaRPr lang="it-IT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>
            <a:normAutofit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Impostazione  tecnica corretta di base</a:t>
            </a:r>
          </a:p>
          <a:p>
            <a:pPr algn="ctr">
              <a:buNone/>
            </a:pPr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SEQUENZA PERCETTIVA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Muro – non muro (osservazione del gioco avversario)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Dove eseguire il muro (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traslocazione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specifica)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Quando eseguire il muro (tempo di muro) 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DIFESA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Motricità specifica: ricerca della palla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Palla in figura: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frontale, compressione avanti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Palla fuori figura: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laterale vicino al corpo e con affondo laterale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Impostazione delle tecniche di difesa acrobatiche: caduta laterale dopo affondo, caduta frontale dopo affondo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BATTUTA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Consolidamento battuta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flot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Introduzione battuta salto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flot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spin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704088"/>
            <a:ext cx="8147248" cy="780696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GIOCO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NON SPECIALIZZARE IL SISTEMA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GIOCO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DIFFERENZIARE TRA ALZATORI E ATTACCANTI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NON SPECIALIZZARE IL SISTEMA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DIFESA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NON SPECIALIZZARE IL SISTEMA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RICEZIONE: tutti devono avere la possibilità di ricevere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GIOCO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4 – 2 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                                              </a:t>
            </a:r>
          </a:p>
          <a:p>
            <a:pPr>
              <a:buNone/>
            </a:pPr>
            <a:r>
              <a:rPr lang="it-IT" dirty="0" smtClean="0"/>
              <a:t>                                      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P1</a:t>
            </a:r>
            <a:r>
              <a:rPr lang="it-IT" dirty="0" smtClean="0"/>
              <a:t>  </a:t>
            </a:r>
          </a:p>
          <a:p>
            <a:pPr>
              <a:buNone/>
            </a:pPr>
            <a:r>
              <a:rPr lang="it-IT" dirty="0" smtClean="0"/>
              <a:t>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P1   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S1    S2                            S1        S2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S4   S3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S4    S3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P2</a:t>
            </a:r>
          </a:p>
          <a:p>
            <a:pPr>
              <a:buNone/>
            </a:pPr>
            <a:endParaRPr lang="it-IT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ALZATORE IN PRIMA LINEA IN ZONA 3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CAMBIO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D’ALA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TRA S1 E P1    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899592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4499992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899592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4499992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4932040" y="2708920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GIOCO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4 – 2 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                                              </a:t>
            </a:r>
          </a:p>
          <a:p>
            <a:pPr>
              <a:buNone/>
            </a:pPr>
            <a:r>
              <a:rPr lang="it-IT" dirty="0" smtClean="0"/>
              <a:t>                                                  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P2  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C2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C2</a:t>
            </a:r>
            <a:endParaRPr lang="it-IT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S1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C1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C1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P1</a:t>
            </a:r>
          </a:p>
          <a:p>
            <a:pPr>
              <a:buNone/>
            </a:pPr>
            <a:endParaRPr lang="it-IT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ALZATORE IN SECONDA LINEA 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INSERIMENTO DA ZONA </a:t>
            </a:r>
            <a:r>
              <a:rPr lang="it-IT" sz="3200" dirty="0" smtClean="0">
                <a:latin typeface="Times New Roman" pitchFamily="18" charset="0"/>
                <a:cs typeface="Times New Roman" pitchFamily="18" charset="0"/>
              </a:rPr>
              <a:t> 1</a:t>
            </a:r>
            <a:endParaRPr lang="it-IT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899592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4499992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899592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4499992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H="1" flipV="1">
            <a:off x="5868144" y="2564904"/>
            <a:ext cx="576064" cy="115212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GIOCO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4 – 2 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                                              </a:t>
            </a:r>
          </a:p>
          <a:p>
            <a:pPr>
              <a:buNone/>
            </a:pPr>
            <a:r>
              <a:rPr lang="it-IT" dirty="0" smtClean="0"/>
              <a:t>     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P2                             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C1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         P1   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C2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                P1              P2</a:t>
            </a:r>
            <a:endParaRPr lang="it-IT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it-IT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S2</a:t>
            </a:r>
            <a:endParaRPr lang="it-IT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C1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it-IT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C2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ALZATORE IN SECONDA LINEA  </a:t>
            </a:r>
          </a:p>
          <a:p>
            <a:pPr>
              <a:buNone/>
            </a:pPr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INSERIMENTO DA ZONA  6 E DA ZONA 5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899592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4499992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899592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4499992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V="1">
            <a:off x="2123728" y="2564904"/>
            <a:ext cx="288032" cy="432048"/>
          </a:xfrm>
          <a:prstGeom prst="straightConnector1">
            <a:avLst/>
          </a:prstGeom>
          <a:ln w="127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V="1">
            <a:off x="5004048" y="2564904"/>
            <a:ext cx="1008112" cy="504056"/>
          </a:xfrm>
          <a:prstGeom prst="straightConnector1">
            <a:avLst/>
          </a:prstGeom>
          <a:ln w="95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GIOCO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3 –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                                              </a:t>
            </a:r>
          </a:p>
          <a:p>
            <a:pPr>
              <a:buNone/>
            </a:pPr>
            <a:r>
              <a:rPr lang="it-IT" dirty="0" smtClean="0"/>
              <a:t>                           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P2                                             P3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P2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S3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P3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S3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P3            P2 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S3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S1          S2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S1</a:t>
            </a:r>
          </a:p>
          <a:p>
            <a:pPr>
              <a:buNone/>
            </a:pPr>
            <a:endParaRPr lang="it-IT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ALZATORI A TRIANGOLO IN PRIMA LINEA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CAMBIO D’ ALA TRA S3 E P2    VARIANTE: S3 – P3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899592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563888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899592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3563888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>
            <a:off x="4139952" y="2708920"/>
            <a:ext cx="648072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6156176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>
            <a:off x="6156176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 flipH="1">
            <a:off x="7092280" y="2636912"/>
            <a:ext cx="576064" cy="0"/>
          </a:xfrm>
          <a:prstGeom prst="straightConnector1">
            <a:avLst/>
          </a:prstGeom>
          <a:ln w="28575">
            <a:solidFill>
              <a:schemeClr val="tx1">
                <a:lumMod val="9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GIOCO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3 –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                                                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S2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   S2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P3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S3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P3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P1     P3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S3      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P2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P2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P1</a:t>
            </a:r>
            <a:r>
              <a:rPr lang="it-IT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it-IT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P2</a:t>
            </a:r>
            <a:r>
              <a:rPr lang="it-IT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S1</a:t>
            </a: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P1                 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S1     S3</a:t>
            </a:r>
            <a:endParaRPr lang="it-IT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ALZATORI A TRIANGOLO IN SECONDA LINEA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INSERIMENTO DA ZONA 1 E ZONA 6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899592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/>
          <p:cNvSpPr/>
          <p:nvPr/>
        </p:nvSpPr>
        <p:spPr>
          <a:xfrm>
            <a:off x="3563888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899592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3563888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/>
          <p:cNvSpPr/>
          <p:nvPr/>
        </p:nvSpPr>
        <p:spPr>
          <a:xfrm>
            <a:off x="6156176" y="2420888"/>
            <a:ext cx="2088232" cy="21602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>
            <a:off x="6156176" y="3284984"/>
            <a:ext cx="20882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H="1" flipV="1">
            <a:off x="4788024" y="2564904"/>
            <a:ext cx="648072" cy="12961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V="1">
            <a:off x="7380312" y="2564904"/>
            <a:ext cx="216024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PRESENTAZIONE</a:t>
            </a:r>
            <a:endParaRPr lang="it-IT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Il modello di prestazione U14</a:t>
            </a:r>
          </a:p>
          <a:p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Sistema di gioco U14-U16</a:t>
            </a:r>
          </a:p>
          <a:p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Metodologia di allenamento U14-16</a:t>
            </a:r>
          </a:p>
          <a:p>
            <a:endParaRPr lang="it-IT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800" dirty="0" smtClean="0">
                <a:latin typeface="Times New Roman" pitchFamily="18" charset="0"/>
                <a:cs typeface="Times New Roman" pitchFamily="18" charset="0"/>
              </a:rPr>
              <a:t>Parte pratica</a:t>
            </a:r>
            <a:endParaRPr lang="it-IT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869560" cy="792088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MURO DIFESA DA ZONA 4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67544" y="1935480"/>
            <a:ext cx="8229600" cy="4389120"/>
          </a:xfrm>
        </p:spPr>
        <p:txBody>
          <a:bodyPr>
            <a:normAutofit fontScale="25000" lnSpcReduction="20000"/>
          </a:bodyPr>
          <a:lstStyle/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  2              MURO DIAGONALE</a:t>
            </a:r>
          </a:p>
          <a:p>
            <a:pPr>
              <a:buNone/>
            </a:pPr>
            <a:r>
              <a:rPr lang="it-IT" sz="9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zona 2: spazio di un pallone dall’asta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zona 6: valutazione  rincorsa attaccante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variante: parallela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4                      1</a:t>
            </a: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zona 1: pallonetto</a:t>
            </a:r>
          </a:p>
          <a:p>
            <a:pPr>
              <a:buNone/>
            </a:pP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zona 4: diagonale stretta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zona 5: diagonale lunga fuori dal cono</a:t>
            </a:r>
          </a:p>
          <a:p>
            <a:pPr>
              <a:buNone/>
            </a:pPr>
            <a:r>
              <a:rPr lang="it-IT" sz="8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d’ombra del muro</a:t>
            </a:r>
          </a:p>
          <a:p>
            <a:pPr>
              <a:buNone/>
            </a:pPr>
            <a:r>
              <a:rPr lang="it-IT" sz="9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it-IT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</a:p>
          <a:p>
            <a:pPr>
              <a:buNone/>
            </a:pPr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</a:t>
            </a: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endParaRPr lang="it-IT" sz="8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8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dirty="0" smtClean="0"/>
              <a:t>                                       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899592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313184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2699792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 flipV="1">
            <a:off x="1259632" y="2852936"/>
            <a:ext cx="216024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1259632" y="3212976"/>
            <a:ext cx="360040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/>
          <p:nvPr/>
        </p:nvCxnSpPr>
        <p:spPr>
          <a:xfrm flipV="1">
            <a:off x="1043608" y="3717032"/>
            <a:ext cx="0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1403648" y="4365104"/>
            <a:ext cx="5040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>
            <a:off x="1403648" y="4365104"/>
            <a:ext cx="432048" cy="36004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V="1">
            <a:off x="1619672" y="2996952"/>
            <a:ext cx="720080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>
            <a:off x="2915816" y="3429000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H="1" flipV="1">
            <a:off x="2699792" y="3068960"/>
            <a:ext cx="216024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V="1">
            <a:off x="3419872" y="3068960"/>
            <a:ext cx="144016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>
            <a:off x="3491880" y="2492896"/>
            <a:ext cx="0" cy="223224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 flipH="1">
            <a:off x="1475656" y="2492896"/>
            <a:ext cx="1152128" cy="208823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 flipH="1">
            <a:off x="3491880" y="1844824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>
            <a:off x="1043608" y="4077072"/>
            <a:ext cx="360040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 flipV="1">
            <a:off x="1331640" y="3717032"/>
            <a:ext cx="720080" cy="5040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ttangolo 78"/>
          <p:cNvSpPr/>
          <p:nvPr/>
        </p:nvSpPr>
        <p:spPr>
          <a:xfrm>
            <a:off x="899592" y="2349200"/>
            <a:ext cx="2880320" cy="28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7" name="Connettore 1 26"/>
          <p:cNvCxnSpPr/>
          <p:nvPr/>
        </p:nvCxnSpPr>
        <p:spPr>
          <a:xfrm>
            <a:off x="2699792" y="4581128"/>
            <a:ext cx="504056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>
            <a:off x="3203848" y="4581128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flipV="1">
            <a:off x="2987824" y="4293096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H="1">
            <a:off x="2339752" y="4581128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MURO DIFESA DA ZONA 2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Segnaposto contenuto 71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389120"/>
          </a:xfrm>
          <a:noFill/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3400" dirty="0" smtClean="0">
                <a:solidFill>
                  <a:srgbClr val="FF0000"/>
                </a:solidFill>
              </a:rPr>
              <a:t>                     </a:t>
            </a:r>
            <a:r>
              <a:rPr lang="it-IT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 3                                   MURO DIAGONALE         </a:t>
            </a:r>
            <a:r>
              <a:rPr lang="it-IT" sz="5100" b="1" dirty="0" smtClean="0"/>
              <a:t>       </a:t>
            </a:r>
          </a:p>
          <a:p>
            <a:pPr>
              <a:buNone/>
            </a:pPr>
            <a:r>
              <a:rPr lang="it-IT" sz="4200" dirty="0" smtClean="0"/>
              <a:t>                                                         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zona 5: copertura del pallonetto                                                                                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zona 2: “diagonale stretta”palla lenta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it-IT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</a:t>
            </a:r>
            <a:r>
              <a:rPr lang="it-IT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it-IT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it-IT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it-IT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zona 6: rincorsa dell’attaccante o parallela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r>
              <a:rPr lang="it-IT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endParaRPr lang="it-IT" sz="4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zona 1 : diagonale fuori dal cono                                    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it-IT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zona 4:  spazio di un pallone  dall’asta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</a:t>
            </a:r>
            <a:endParaRPr lang="it-IT" sz="4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it-IT" dirty="0" smtClean="0"/>
              <a:t>          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15616" y="2636912"/>
            <a:ext cx="2880000" cy="288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1115616" y="3717032"/>
            <a:ext cx="288032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1907704" y="270892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1475656" y="270892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1979712" y="3789040"/>
            <a:ext cx="21602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>
            <a:off x="1475656" y="2852936"/>
            <a:ext cx="0" cy="180020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>
            <a:off x="2339752" y="2780928"/>
            <a:ext cx="1080120" cy="194421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/>
          <p:nvPr/>
        </p:nvCxnSpPr>
        <p:spPr>
          <a:xfrm>
            <a:off x="1619672" y="378904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 flipV="1">
            <a:off x="3419872" y="4149080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1115616" y="2060848"/>
            <a:ext cx="36004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 flipV="1">
            <a:off x="3203848" y="3645024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ttore 2 32"/>
          <p:cNvCxnSpPr/>
          <p:nvPr/>
        </p:nvCxnSpPr>
        <p:spPr>
          <a:xfrm flipV="1">
            <a:off x="1619672" y="3284984"/>
            <a:ext cx="0" cy="504056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>
            <a:off x="1772072" y="486916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H="1">
            <a:off x="1331640" y="4869160"/>
            <a:ext cx="43204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V="1">
            <a:off x="1979712" y="4437112"/>
            <a:ext cx="0" cy="36004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V="1">
            <a:off x="2123728" y="4581128"/>
            <a:ext cx="36004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>
            <a:off x="2123728" y="4869160"/>
            <a:ext cx="50405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/>
          <p:nvPr/>
        </p:nvCxnSpPr>
        <p:spPr>
          <a:xfrm flipH="1" flipV="1">
            <a:off x="2699792" y="3501008"/>
            <a:ext cx="504056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H="1" flipV="1">
            <a:off x="3131840" y="3284984"/>
            <a:ext cx="288032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 flipH="1">
            <a:off x="3203848" y="4437112"/>
            <a:ext cx="216024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 flipV="1">
            <a:off x="3707904" y="3861048"/>
            <a:ext cx="216024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2 59"/>
          <p:cNvCxnSpPr/>
          <p:nvPr/>
        </p:nvCxnSpPr>
        <p:spPr>
          <a:xfrm flipH="1" flipV="1">
            <a:off x="3275856" y="4077072"/>
            <a:ext cx="288032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MURO DIFESA DA ZONA 2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Segnaposto contenuto 71"/>
          <p:cNvSpPr>
            <a:spLocks noGrp="1"/>
          </p:cNvSpPr>
          <p:nvPr>
            <p:ph idx="1"/>
          </p:nvPr>
        </p:nvSpPr>
        <p:spPr>
          <a:noFill/>
          <a:ln>
            <a:solidFill>
              <a:schemeClr val="tx1"/>
            </a:solidFill>
          </a:ln>
        </p:spPr>
        <p:txBody>
          <a:bodyPr>
            <a:normAutofit fontScale="47500" lnSpcReduction="20000"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sz="3400" dirty="0" smtClean="0">
                <a:solidFill>
                  <a:srgbClr val="FF0000"/>
                </a:solidFill>
              </a:rPr>
              <a:t>                     </a:t>
            </a:r>
            <a:r>
              <a:rPr lang="it-IT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 3                                   MURO DIAGONALE         </a:t>
            </a:r>
            <a:r>
              <a:rPr lang="it-IT" sz="5100" b="1" dirty="0" smtClean="0"/>
              <a:t>       </a:t>
            </a:r>
          </a:p>
          <a:p>
            <a:pPr>
              <a:buNone/>
            </a:pPr>
            <a:r>
              <a:rPr lang="it-IT" sz="4200" dirty="0" smtClean="0"/>
              <a:t>                                                        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zona 2: “diagonale stretta” , palla lenta                                                                                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zona 5: piede sinistro sulla riga per                                                                      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it-IT" sz="5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t-IT" sz="5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la difesa della parallela, </a:t>
            </a:r>
            <a:r>
              <a:rPr lang="it-IT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pallonetto</a:t>
            </a:r>
          </a:p>
          <a:p>
            <a:pPr>
              <a:buNone/>
            </a:pPr>
            <a:r>
              <a:rPr lang="it-IT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it-IT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it-IT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zona 6: rincorsa dell’attaccante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</a:t>
            </a:r>
            <a:endParaRPr lang="it-IT" sz="4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it-IT" sz="5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5                     6</a:t>
            </a:r>
            <a:endParaRPr lang="it-IT" sz="5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it-IT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it-IT" sz="4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it-IT" sz="4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zona 1 : diagonale fuori dal cono                                                        </a:t>
            </a:r>
          </a:p>
          <a:p>
            <a:pPr>
              <a:buNone/>
            </a:pPr>
            <a:r>
              <a:rPr lang="it-IT" sz="4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zona 4:  spazio di un pallone dall’asta            </a:t>
            </a:r>
            <a:endParaRPr lang="it-IT" sz="4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                                                                                                               </a:t>
            </a:r>
          </a:p>
          <a:p>
            <a:pPr>
              <a:buNone/>
            </a:pPr>
            <a:r>
              <a:rPr lang="it-IT" dirty="0" smtClean="0"/>
              <a:t>          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15616" y="2636912"/>
            <a:ext cx="2880000" cy="2880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1115616" y="3717032"/>
            <a:ext cx="288032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1907704" y="270892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1475656" y="270892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 flipV="1">
            <a:off x="2339752" y="4869160"/>
            <a:ext cx="432048" cy="720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V="1">
            <a:off x="2699792" y="4797152"/>
            <a:ext cx="360040" cy="7200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H="1" flipV="1">
            <a:off x="2195736" y="4581128"/>
            <a:ext cx="144016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/>
          <p:nvPr/>
        </p:nvCxnSpPr>
        <p:spPr>
          <a:xfrm>
            <a:off x="1475656" y="4653136"/>
            <a:ext cx="21602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>
            <a:off x="1475656" y="2852936"/>
            <a:ext cx="0" cy="180020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1 35"/>
          <p:cNvCxnSpPr/>
          <p:nvPr/>
        </p:nvCxnSpPr>
        <p:spPr>
          <a:xfrm>
            <a:off x="2411760" y="2780928"/>
            <a:ext cx="1080120" cy="1944216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1 36"/>
          <p:cNvCxnSpPr/>
          <p:nvPr/>
        </p:nvCxnSpPr>
        <p:spPr>
          <a:xfrm>
            <a:off x="1115616" y="465313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 flipV="1">
            <a:off x="3563888" y="4221088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>
            <a:off x="1115616" y="2060848"/>
            <a:ext cx="36004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1 28"/>
          <p:cNvCxnSpPr/>
          <p:nvPr/>
        </p:nvCxnSpPr>
        <p:spPr>
          <a:xfrm flipV="1">
            <a:off x="2843808" y="3501008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nettore 2 37"/>
          <p:cNvCxnSpPr/>
          <p:nvPr/>
        </p:nvCxnSpPr>
        <p:spPr>
          <a:xfrm flipH="1" flipV="1">
            <a:off x="1907704" y="3356992"/>
            <a:ext cx="936104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V="1">
            <a:off x="3131840" y="2996952"/>
            <a:ext cx="0" cy="5040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V="1">
            <a:off x="1331640" y="3212976"/>
            <a:ext cx="288032" cy="144016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H="1">
            <a:off x="3275856" y="4509120"/>
            <a:ext cx="288032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livello di specializzazione dell’allenamento è basso: ad eccezione dell’alzatore 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TUTTI FANNO TUTTO!</a:t>
            </a:r>
          </a:p>
          <a:p>
            <a:endParaRPr lang="it-IT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La ripetizione tecnica e situazionale sono i presupposti metodologici più importanti: prevalenza di 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METODO ANALITICO E GLOBALE, inserire in modo progressivo l’esercizio sintetico (poche variabili)</a:t>
            </a:r>
          </a:p>
          <a:p>
            <a:endParaRPr lang="it-IT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METODOLOGIA  D’ ALLENAMENTO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708688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METODOLOGIA  D’ ALLENAMENTO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Principio guida del protocollo di allenamento: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 COSTRUZIONE DEL MOVIMENTO TECNICO ATTRAVERSO LA DIDATTICA</a:t>
            </a:r>
          </a:p>
          <a:p>
            <a:pPr>
              <a:buNone/>
            </a:pP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La programmazione dell’allenamento è in funzione del miglioramento e dell’acquisizione di un gesto tecnico corretto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bisogno di acquisizione di competenze specifiche costituisce una spinta motivazionale importante</a:t>
            </a:r>
          </a:p>
          <a:p>
            <a:pPr>
              <a:buNone/>
            </a:pP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METODOLOGIA  D’ ALLENAMENTO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SVILUPPO DELLA POSITIVITA’ NELL’APPLICAZIONE DELLE TECNICHE ALLA SITUAZIONE </a:t>
            </a:r>
            <a:r>
              <a:rPr lang="it-IT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GIOCO: incremento del numero di esecuzioni corrette e con effetto positivo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 la ricerca della positività alimenta il bisogno di apprendimento e di miglioramento del proprio bagaglio tecnico</a:t>
            </a:r>
          </a:p>
          <a:p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01608" cy="792088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OBIETTIVO TECNICO  U/16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6051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INDIVIDUAZIONE E SPECIALIZZAZIONE DEI RUOLI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Il processo di formazione del giocatore ha come presupposto fondamentale le attitudini e le capacità motorie, i suoi punti di forza e non quelli deboli</a:t>
            </a:r>
          </a:p>
          <a:p>
            <a:pPr>
              <a:buNone/>
            </a:pPr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Inserire in modo progressivo le tecniche specifiche del ruolo</a:t>
            </a:r>
          </a:p>
          <a:p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Progressiva differenziazione del sistema di allenamento (si completa nel secondo anno)</a:t>
            </a:r>
          </a:p>
          <a:p>
            <a:endParaRPr lang="it-IT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1052736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FONDAMENTALI: </a:t>
            </a: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ALZATA</a:t>
            </a:r>
            <a:endParaRPr lang="it-IT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532859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it-IT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Alzatori: allenamento specifico e situazionale (differenziare la fase cambio palla e la fase battuta punto)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Non alzatori: allenamento situazionale, in modo specifico per la ricostruzione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FONDAMENTALI: 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RICEZIONE</a:t>
            </a:r>
            <a:endParaRPr lang="it-IT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5040560"/>
          </a:xfrm>
        </p:spPr>
        <p:txBody>
          <a:bodyPr>
            <a:normAutofit fontScale="92500"/>
          </a:bodyPr>
          <a:lstStyle/>
          <a:p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BAGHER FRONTALE </a:t>
            </a:r>
          </a:p>
          <a:p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BAGHER LATERALE </a:t>
            </a:r>
          </a:p>
          <a:p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RICEZIONE IN PALLEGGIO</a:t>
            </a:r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Aumenta il volume del lavoro: il numero di ripetizioni</a:t>
            </a:r>
          </a:p>
          <a:p>
            <a:endParaRPr lang="it-IT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La ripetizione tecnica costituisce il mezzo di sviluppo principale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TUTTI DEVONO RICEVERE!!!!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FONDAMENTALI: </a:t>
            </a: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ATTACCO</a:t>
            </a:r>
            <a:endParaRPr lang="it-IT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196752"/>
            <a:ext cx="8301608" cy="4605144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Attacco di secondo tempo con incremento progressivo della velocità della palla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Consolidamento attacco di palla alta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Introduzione dell’attacco dalla seconda linea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Introduzione progressiva del primo tempo: palla 1 anticipata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Stabilizzazione dei colpi d’attacco come presupposto del comportamento tattico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147248" cy="936104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MODELLO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PRESTAZIONE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UN CAMPIONATO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CATEGORIA</a:t>
            </a:r>
            <a:endParaRPr lang="it-IT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egnaposto contenuto 9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Momento di studio fondamentale per l’allenatore perché consente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di definire, analizzando che cosa avviene durante la gara, come si gioca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in una determinata categoria e conseguentemente che cosa si deve </a:t>
            </a:r>
          </a:p>
          <a:p>
            <a:pPr algn="just">
              <a:buFont typeface="Wingdings" pitchFamily="2" charset="2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allenare</a:t>
            </a:r>
          </a:p>
          <a:p>
            <a:pPr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come si vince o si perde il punto</a:t>
            </a:r>
          </a:p>
          <a:p>
            <a:pPr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a quale fondamentale e a quale situazione specifica dedicare maggiore attenzione :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tipologia di battuta e conseguente ricezione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tipologia d’attacco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direzioni d’attacco prevalenti 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sistemi di gioco da adottare nella fase ricezione punto e battuta punto </a:t>
            </a:r>
          </a:p>
          <a:p>
            <a:pPr>
              <a:buFont typeface="Wingdings" pitchFamily="2" charset="2"/>
              <a:buNone/>
              <a:defRPr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FONDAMENTALI: 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MURO</a:t>
            </a:r>
            <a:endParaRPr lang="it-IT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Consolidamento tecnica individuale: piano di rimbalzo, motricità specifica</a:t>
            </a:r>
          </a:p>
          <a:p>
            <a:pPr algn="ctr">
              <a:buNone/>
            </a:pPr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ORGANIZZAZIONE DEL SISTEMA MURO DIFESA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Competenze e responsabilità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Scelta delle posizioni di partenza a muro sulla base di specifiche situazioni di gioco 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Differenziazione del punto di salto a muro rispetto alla direzione d’attacco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DIFESA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Consolidamento e perfezionamento delle tecniche di difesa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Organizzazione del sistema di difesa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Competenze e responsabilità del libero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389120"/>
          </a:xfrm>
        </p:spPr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BATTUTA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Consolidamento e perfezionamento della battuta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flot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Stabilizzazione battuta salto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flot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spin</a:t>
            </a: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Comportamento tattico</a:t>
            </a:r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704088"/>
            <a:ext cx="8147248" cy="780696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GIOCO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INIZIO DELLA SPECIALIZZAZIONE DEL SISTEMA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GIOCO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SISTEMA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RICEZIONE DEL SERVIZIO: A 4, A 3 RICEVITORI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ORGANIZZAZIONE DEL SISTEMA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MURO E DIFESA SPECIALIZZATO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1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640960" cy="342900"/>
          </a:xfrm>
        </p:spPr>
        <p:txBody>
          <a:bodyPr>
            <a:noAutofit/>
          </a:bodyPr>
          <a:lstStyle/>
          <a:p>
            <a:r>
              <a:rPr lang="it-IT" sz="2800" b="1" dirty="0" smtClean="0">
                <a:latin typeface="Times New Roman" pitchFamily="18" charset="0"/>
              </a:rPr>
              <a:t>SISTEMA 4-2 A 3 RICEVITORI    4 RICEVITORI</a:t>
            </a:r>
            <a:endParaRPr lang="it-IT" sz="2800" b="1" dirty="0" smtClean="0">
              <a:effectLst/>
              <a:latin typeface="Times New Roman" pitchFamily="18" charset="0"/>
            </a:endParaRPr>
          </a:p>
        </p:txBody>
      </p:sp>
      <p:sp>
        <p:nvSpPr>
          <p:cNvPr id="112753" name="Rectangle 113"/>
          <p:cNvSpPr>
            <a:spLocks noGrp="1" noChangeArrowheads="1"/>
          </p:cNvSpPr>
          <p:nvPr>
            <p:ph type="body" idx="1"/>
          </p:nvPr>
        </p:nvSpPr>
        <p:spPr>
          <a:xfrm>
            <a:off x="467544" y="620713"/>
            <a:ext cx="7345362" cy="6237287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                                           </a:t>
            </a:r>
          </a:p>
          <a:p>
            <a:pPr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 </a:t>
            </a:r>
            <a:r>
              <a:rPr lang="it-IT" sz="1800" b="1" dirty="0" smtClean="0">
                <a:solidFill>
                  <a:srgbClr val="FF0000"/>
                </a:solidFill>
                <a:latin typeface="Times New Roman" pitchFamily="18" charset="0"/>
              </a:rPr>
              <a:t>P2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C2</a:t>
            </a:r>
            <a:r>
              <a:rPr lang="it-IT" sz="1200" b="1" dirty="0" smtClean="0">
                <a:solidFill>
                  <a:schemeClr val="bg1"/>
                </a:solidFill>
                <a:latin typeface="Times New Roman" pitchFamily="18" charset="0"/>
              </a:rPr>
              <a:t>               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FASE 1</a:t>
            </a:r>
            <a:r>
              <a:rPr lang="it-IT" sz="1200" b="1" dirty="0" smtClean="0">
                <a:solidFill>
                  <a:schemeClr val="bg1"/>
                </a:solidFill>
                <a:latin typeface="Times New Roman" pitchFamily="18" charset="0"/>
              </a:rPr>
              <a:t>                                            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C2  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</a:rPr>
              <a:t>S1     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FASE 1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                                        </a:t>
            </a:r>
            <a:r>
              <a:rPr lang="it-IT" sz="1400" b="1" dirty="0" smtClean="0">
                <a:latin typeface="Times New Roman" pitchFamily="18" charset="0"/>
              </a:rPr>
              <a:t>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                                                                    </a:t>
            </a:r>
            <a:r>
              <a:rPr lang="it-IT" sz="1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P1</a:t>
            </a:r>
            <a:r>
              <a:rPr lang="it-IT" sz="1400" b="1" dirty="0" smtClean="0">
                <a:effectLst/>
                <a:latin typeface="Times New Roman" pitchFamily="18" charset="0"/>
              </a:rPr>
              <a:t>    </a:t>
            </a:r>
          </a:p>
          <a:p>
            <a:pPr>
              <a:buNone/>
              <a:defRPr/>
            </a:pPr>
            <a:r>
              <a:rPr lang="it-IT" sz="1400" b="1" dirty="0" smtClean="0"/>
              <a:t>                                  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S1 </a:t>
            </a:r>
            <a:r>
              <a:rPr lang="it-IT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P1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r>
              <a:rPr lang="it-IT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P2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endParaRPr lang="it-IT" sz="1400" b="1" dirty="0" smtClean="0">
              <a:effectLst/>
            </a:endParaRPr>
          </a:p>
          <a:p>
            <a:pPr>
              <a:buNone/>
              <a:defRPr/>
            </a:pPr>
            <a:r>
              <a:rPr lang="it-IT" sz="1400" dirty="0" smtClean="0">
                <a:effectLst/>
              </a:rPr>
              <a:t>                 </a:t>
            </a:r>
            <a:r>
              <a:rPr lang="it-IT" sz="1800" b="1" dirty="0" smtClean="0">
                <a:solidFill>
                  <a:srgbClr val="FFFF00"/>
                </a:solidFill>
                <a:effectLst/>
                <a:latin typeface="Times New Roman" pitchFamily="18" charset="0"/>
                <a:cs typeface="Times New Roman" pitchFamily="18" charset="0"/>
              </a:rPr>
              <a:t>S2   </a:t>
            </a:r>
            <a:r>
              <a:rPr lang="it-IT" sz="18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C1                                                             </a:t>
            </a:r>
            <a:r>
              <a:rPr lang="it-IT" sz="1400" dirty="0" smtClean="0"/>
              <a:t> 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S2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C1       </a:t>
            </a:r>
            <a:endParaRPr lang="it-IT" sz="1800" b="1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None/>
              <a:defRPr/>
            </a:pPr>
            <a:endParaRPr lang="it-IT" sz="1800" b="1" dirty="0" smtClean="0">
              <a:effectLst/>
            </a:endParaRPr>
          </a:p>
          <a:p>
            <a:pPr eaLnBrk="1" hangingPunct="1"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</a:t>
            </a:r>
            <a:r>
              <a:rPr lang="it-IT" sz="1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P2</a:t>
            </a:r>
            <a:r>
              <a:rPr lang="it-IT" sz="1400" b="1" dirty="0" smtClean="0">
                <a:solidFill>
                  <a:srgbClr val="FF0000"/>
                </a:solidFill>
                <a:latin typeface="Times New Roman" pitchFamily="18" charset="0"/>
              </a:rPr>
              <a:t>           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FASE 6</a:t>
            </a:r>
            <a:r>
              <a:rPr lang="it-IT" sz="1400" b="1" dirty="0" smtClean="0">
                <a:solidFill>
                  <a:srgbClr val="FF0000"/>
                </a:solidFill>
                <a:latin typeface="Times New Roman" pitchFamily="18" charset="0"/>
              </a:rPr>
              <a:t>                                                  </a:t>
            </a:r>
            <a:r>
              <a:rPr lang="it-IT" sz="1800" b="1" dirty="0" smtClean="0">
                <a:solidFill>
                  <a:srgbClr val="FF0000"/>
                </a:solidFill>
                <a:latin typeface="Times New Roman" pitchFamily="18" charset="0"/>
              </a:rPr>
              <a:t>P2         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FASE 6</a:t>
            </a:r>
            <a:endParaRPr lang="it-IT" sz="1800" b="1" dirty="0" smtClean="0">
              <a:solidFill>
                <a:schemeClr val="bg1"/>
              </a:solidFill>
              <a:effectLst/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</a:t>
            </a:r>
            <a:r>
              <a:rPr lang="it-IT" sz="1800" b="1" dirty="0" smtClean="0">
                <a:solidFill>
                  <a:srgbClr val="FF0000"/>
                </a:solidFill>
                <a:latin typeface="Times New Roman" pitchFamily="18" charset="0"/>
              </a:rPr>
              <a:t>P1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C2                                                      </a:t>
            </a:r>
            <a:r>
              <a:rPr lang="it-IT" sz="1800" b="1" dirty="0" smtClean="0">
                <a:solidFill>
                  <a:srgbClr val="FF0000"/>
                </a:solidFill>
                <a:latin typeface="Times New Roman" pitchFamily="18" charset="0"/>
              </a:rPr>
              <a:t>P1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C2    </a:t>
            </a:r>
            <a:endParaRPr lang="it-IT" sz="14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</a:t>
            </a:r>
          </a:p>
          <a:p>
            <a:pPr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</a:rPr>
              <a:t>S2</a:t>
            </a:r>
            <a:r>
              <a:rPr lang="it-IT" sz="1400" dirty="0" smtClean="0">
                <a:effectLst/>
                <a:latin typeface="Times New Roman" pitchFamily="18" charset="0"/>
              </a:rPr>
              <a:t>                              </a:t>
            </a:r>
            <a:r>
              <a:rPr lang="it-IT" sz="1400" b="1" dirty="0" smtClean="0">
                <a:latin typeface="Times New Roman" pitchFamily="18" charset="0"/>
              </a:rPr>
              <a:t>               </a:t>
            </a: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</a:t>
            </a:r>
            <a:r>
              <a:rPr lang="it-IT" sz="1800" b="1" dirty="0" err="1" smtClean="0">
                <a:solidFill>
                  <a:srgbClr val="FFFF00"/>
                </a:solidFill>
                <a:latin typeface="Times New Roman" pitchFamily="18" charset="0"/>
              </a:rPr>
              <a:t>S2</a:t>
            </a:r>
            <a:r>
              <a:rPr lang="it-IT" sz="1400" dirty="0" smtClean="0">
                <a:effectLst/>
                <a:latin typeface="Times New Roman" pitchFamily="18" charset="0"/>
              </a:rPr>
              <a:t>                                  </a:t>
            </a:r>
            <a:endParaRPr lang="it-IT" sz="1400" b="1" dirty="0" smtClean="0">
              <a:effectLst/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it-IT" sz="1400" b="1" dirty="0" smtClean="0">
                <a:effectLst/>
                <a:latin typeface="Times New Roman" pitchFamily="18" charset="0"/>
              </a:rPr>
              <a:t>                       </a:t>
            </a:r>
            <a:r>
              <a:rPr lang="it-IT" sz="1800" b="1" dirty="0" smtClean="0">
                <a:solidFill>
                  <a:schemeClr val="bg1"/>
                </a:solidFill>
                <a:effectLst/>
                <a:latin typeface="Times New Roman" pitchFamily="18" charset="0"/>
              </a:rPr>
              <a:t>C1    </a:t>
            </a:r>
            <a:r>
              <a:rPr lang="it-IT" sz="18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S1                                                   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C1    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</a:rPr>
              <a:t>S1    </a:t>
            </a:r>
            <a:endParaRPr lang="it-IT" sz="1400" b="1" dirty="0" smtClean="0">
              <a:solidFill>
                <a:srgbClr val="FFFF00"/>
              </a:solidFill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</a:t>
            </a:r>
            <a:r>
              <a:rPr lang="it-IT" sz="1800" b="1" dirty="0" smtClean="0">
                <a:solidFill>
                  <a:schemeClr val="bg1"/>
                </a:solidFill>
                <a:latin typeface="Times New Roman" pitchFamily="18" charset="0"/>
              </a:rPr>
              <a:t>C1                       FASE 5                           C1                        FASE 5                           </a:t>
            </a:r>
            <a:endParaRPr lang="it-IT" sz="1800" b="1" dirty="0" smtClean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it-IT" sz="1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            P1                                                              </a:t>
            </a:r>
            <a:r>
              <a:rPr lang="it-IT" sz="1800" b="1" dirty="0" err="1" smtClean="0">
                <a:solidFill>
                  <a:srgbClr val="FF0000"/>
                </a:solidFill>
                <a:latin typeface="Times New Roman" pitchFamily="18" charset="0"/>
              </a:rPr>
              <a:t>P1</a:t>
            </a:r>
            <a:r>
              <a:rPr lang="it-IT" sz="18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</a:rPr>
              <a:t>S2</a:t>
            </a:r>
            <a:r>
              <a:rPr lang="it-IT" sz="1800" b="1" dirty="0" smtClean="0">
                <a:solidFill>
                  <a:srgbClr val="FF0000"/>
                </a:solidFill>
                <a:latin typeface="Times New Roman" pitchFamily="18" charset="0"/>
              </a:rPr>
              <a:t>      </a:t>
            </a:r>
          </a:p>
          <a:p>
            <a:pPr>
              <a:buNone/>
              <a:defRPr/>
            </a:pPr>
            <a:r>
              <a:rPr lang="it-IT" sz="1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            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</a:rPr>
              <a:t>S2</a:t>
            </a:r>
            <a:r>
              <a:rPr lang="it-IT" sz="1800" b="1" dirty="0" smtClean="0">
                <a:solidFill>
                  <a:srgbClr val="FF0000"/>
                </a:solidFill>
                <a:effectLst/>
                <a:latin typeface="Times New Roman" pitchFamily="18" charset="0"/>
              </a:rPr>
              <a:t>                                                                                 P2</a:t>
            </a:r>
            <a:endParaRPr lang="it-IT" sz="1800" b="1" dirty="0" smtClean="0">
              <a:solidFill>
                <a:srgbClr val="FFFF00"/>
              </a:solidFill>
              <a:effectLst/>
              <a:latin typeface="Times New Roman" pitchFamily="18" charset="0"/>
            </a:endParaRPr>
          </a:p>
          <a:p>
            <a:pPr>
              <a:buNone/>
              <a:defRPr/>
            </a:pP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</a:rPr>
              <a:t>                  </a:t>
            </a:r>
            <a:r>
              <a:rPr lang="it-IT" sz="1800" b="1" dirty="0" smtClean="0">
                <a:solidFill>
                  <a:srgbClr val="FFFF00"/>
                </a:solidFill>
                <a:effectLst/>
                <a:latin typeface="Times New Roman" pitchFamily="18" charset="0"/>
              </a:rPr>
              <a:t>S1    </a:t>
            </a:r>
            <a:r>
              <a:rPr lang="it-IT" sz="1800" b="1" dirty="0" smtClean="0">
                <a:solidFill>
                  <a:srgbClr val="FFFF00"/>
                </a:solidFill>
                <a:latin typeface="Times New Roman" pitchFamily="18" charset="0"/>
              </a:rPr>
              <a:t>C1                                                       S1    C1</a:t>
            </a:r>
            <a:endParaRPr lang="it-IT" sz="1800" b="1" dirty="0" smtClean="0"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88" name="Line 7"/>
          <p:cNvSpPr>
            <a:spLocks noChangeShapeType="1"/>
          </p:cNvSpPr>
          <p:nvPr/>
        </p:nvSpPr>
        <p:spPr bwMode="auto">
          <a:xfrm>
            <a:off x="971550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89" name="Line 8"/>
          <p:cNvSpPr>
            <a:spLocks noChangeShapeType="1"/>
          </p:cNvSpPr>
          <p:nvPr/>
        </p:nvSpPr>
        <p:spPr bwMode="auto">
          <a:xfrm>
            <a:off x="971550" y="24923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0" name="Line 9"/>
          <p:cNvSpPr>
            <a:spLocks noChangeShapeType="1"/>
          </p:cNvSpPr>
          <p:nvPr/>
        </p:nvSpPr>
        <p:spPr bwMode="auto">
          <a:xfrm>
            <a:off x="2482850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1" name="Line 10"/>
          <p:cNvSpPr>
            <a:spLocks noChangeShapeType="1"/>
          </p:cNvSpPr>
          <p:nvPr/>
        </p:nvSpPr>
        <p:spPr bwMode="auto">
          <a:xfrm>
            <a:off x="971550" y="765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972468" y="1412776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6" name="WordArt 15"/>
          <p:cNvSpPr>
            <a:spLocks noChangeArrowheads="1" noChangeShapeType="1" noTextEdit="1"/>
          </p:cNvSpPr>
          <p:nvPr/>
        </p:nvSpPr>
        <p:spPr bwMode="auto">
          <a:xfrm>
            <a:off x="2063750" y="14478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</a:t>
            </a:r>
          </a:p>
        </p:txBody>
      </p:sp>
      <p:sp>
        <p:nvSpPr>
          <p:cNvPr id="16398" name="WordArt 17"/>
          <p:cNvSpPr>
            <a:spLocks noChangeArrowheads="1" noChangeShapeType="1" noTextEdit="1"/>
          </p:cNvSpPr>
          <p:nvPr/>
        </p:nvSpPr>
        <p:spPr bwMode="auto">
          <a:xfrm>
            <a:off x="1965325" y="187960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>
            <a:off x="971550" y="2924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>
            <a:off x="971550" y="46529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2482850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971550" y="2924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3" name="Line 22"/>
          <p:cNvSpPr>
            <a:spLocks noChangeShapeType="1"/>
          </p:cNvSpPr>
          <p:nvPr/>
        </p:nvSpPr>
        <p:spPr bwMode="auto">
          <a:xfrm>
            <a:off x="971550" y="35734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4" name="WordArt 23"/>
          <p:cNvSpPr>
            <a:spLocks noChangeArrowheads="1" noChangeShapeType="1" noTextEdit="1"/>
          </p:cNvSpPr>
          <p:nvPr/>
        </p:nvSpPr>
        <p:spPr bwMode="auto">
          <a:xfrm>
            <a:off x="1865313" y="299720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405" name="WordArt 24"/>
          <p:cNvSpPr>
            <a:spLocks noChangeArrowheads="1" noChangeShapeType="1" noTextEdit="1"/>
          </p:cNvSpPr>
          <p:nvPr/>
        </p:nvSpPr>
        <p:spPr bwMode="auto">
          <a:xfrm>
            <a:off x="1547664" y="3356992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407" name="WordArt 26"/>
          <p:cNvSpPr>
            <a:spLocks noChangeArrowheads="1" noChangeShapeType="1" noTextEdit="1"/>
          </p:cNvSpPr>
          <p:nvPr/>
        </p:nvSpPr>
        <p:spPr bwMode="auto">
          <a:xfrm>
            <a:off x="1558925" y="32131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</a:t>
            </a:r>
            <a:r>
              <a:rPr lang="it-IT" sz="1200" kern="10" dirty="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</a:p>
          <a:p>
            <a:pPr algn="ctr"/>
            <a:endParaRPr lang="it-IT" sz="12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410" name="Line 29"/>
          <p:cNvSpPr>
            <a:spLocks noChangeShapeType="1"/>
          </p:cNvSpPr>
          <p:nvPr/>
        </p:nvSpPr>
        <p:spPr bwMode="auto">
          <a:xfrm>
            <a:off x="971550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1" name="Line 30"/>
          <p:cNvSpPr>
            <a:spLocks noChangeShapeType="1"/>
          </p:cNvSpPr>
          <p:nvPr/>
        </p:nvSpPr>
        <p:spPr bwMode="auto">
          <a:xfrm>
            <a:off x="971550" y="67421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2" name="Line 31"/>
          <p:cNvSpPr>
            <a:spLocks noChangeShapeType="1"/>
          </p:cNvSpPr>
          <p:nvPr/>
        </p:nvSpPr>
        <p:spPr bwMode="auto">
          <a:xfrm>
            <a:off x="2482850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3" name="Line 32"/>
          <p:cNvSpPr>
            <a:spLocks noChangeShapeType="1"/>
          </p:cNvSpPr>
          <p:nvPr/>
        </p:nvSpPr>
        <p:spPr bwMode="auto">
          <a:xfrm>
            <a:off x="971550" y="50149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4" name="Line 33"/>
          <p:cNvSpPr>
            <a:spLocks noChangeShapeType="1"/>
          </p:cNvSpPr>
          <p:nvPr/>
        </p:nvSpPr>
        <p:spPr bwMode="auto">
          <a:xfrm>
            <a:off x="971550" y="56626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5" name="WordArt 34"/>
          <p:cNvSpPr>
            <a:spLocks noChangeArrowheads="1" noChangeShapeType="1" noTextEdit="1"/>
          </p:cNvSpPr>
          <p:nvPr/>
        </p:nvSpPr>
        <p:spPr bwMode="auto">
          <a:xfrm>
            <a:off x="2124075" y="591185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419" name="WordArt 38"/>
          <p:cNvSpPr>
            <a:spLocks noChangeArrowheads="1" noChangeShapeType="1" noTextEdit="1"/>
          </p:cNvSpPr>
          <p:nvPr/>
        </p:nvSpPr>
        <p:spPr bwMode="auto">
          <a:xfrm>
            <a:off x="1258888" y="5480050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435" name="Line 56"/>
          <p:cNvSpPr>
            <a:spLocks noChangeShapeType="1"/>
          </p:cNvSpPr>
          <p:nvPr/>
        </p:nvSpPr>
        <p:spPr bwMode="auto">
          <a:xfrm>
            <a:off x="4932363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6" name="Line 57"/>
          <p:cNvSpPr>
            <a:spLocks noChangeShapeType="1"/>
          </p:cNvSpPr>
          <p:nvPr/>
        </p:nvSpPr>
        <p:spPr bwMode="auto">
          <a:xfrm>
            <a:off x="4932363" y="24923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7" name="Line 58"/>
          <p:cNvSpPr>
            <a:spLocks noChangeShapeType="1"/>
          </p:cNvSpPr>
          <p:nvPr/>
        </p:nvSpPr>
        <p:spPr bwMode="auto">
          <a:xfrm>
            <a:off x="6443663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8" name="Line 59"/>
          <p:cNvSpPr>
            <a:spLocks noChangeShapeType="1"/>
          </p:cNvSpPr>
          <p:nvPr/>
        </p:nvSpPr>
        <p:spPr bwMode="auto">
          <a:xfrm>
            <a:off x="4932363" y="765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9" name="Line 60"/>
          <p:cNvSpPr>
            <a:spLocks noChangeShapeType="1"/>
          </p:cNvSpPr>
          <p:nvPr/>
        </p:nvSpPr>
        <p:spPr bwMode="auto">
          <a:xfrm>
            <a:off x="4932363" y="14128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49" name="Line 73"/>
          <p:cNvSpPr>
            <a:spLocks noChangeShapeType="1"/>
          </p:cNvSpPr>
          <p:nvPr/>
        </p:nvSpPr>
        <p:spPr bwMode="auto">
          <a:xfrm>
            <a:off x="4932363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0" name="Line 74"/>
          <p:cNvSpPr>
            <a:spLocks noChangeShapeType="1"/>
          </p:cNvSpPr>
          <p:nvPr/>
        </p:nvSpPr>
        <p:spPr bwMode="auto">
          <a:xfrm>
            <a:off x="4932363" y="46529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1" name="Line 75"/>
          <p:cNvSpPr>
            <a:spLocks noChangeShapeType="1"/>
          </p:cNvSpPr>
          <p:nvPr/>
        </p:nvSpPr>
        <p:spPr bwMode="auto">
          <a:xfrm>
            <a:off x="6443663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2" name="Line 76"/>
          <p:cNvSpPr>
            <a:spLocks noChangeShapeType="1"/>
          </p:cNvSpPr>
          <p:nvPr/>
        </p:nvSpPr>
        <p:spPr bwMode="auto">
          <a:xfrm>
            <a:off x="4932363" y="29257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3" name="Line 77"/>
          <p:cNvSpPr>
            <a:spLocks noChangeShapeType="1"/>
          </p:cNvSpPr>
          <p:nvPr/>
        </p:nvSpPr>
        <p:spPr bwMode="auto">
          <a:xfrm>
            <a:off x="4932363" y="35734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4" name="WordArt 78"/>
          <p:cNvSpPr>
            <a:spLocks noChangeArrowheads="1" noChangeShapeType="1" noTextEdit="1"/>
          </p:cNvSpPr>
          <p:nvPr/>
        </p:nvSpPr>
        <p:spPr bwMode="auto">
          <a:xfrm>
            <a:off x="5610225" y="4040188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455" name="WordArt 79"/>
          <p:cNvSpPr>
            <a:spLocks noChangeArrowheads="1" noChangeShapeType="1" noTextEdit="1"/>
          </p:cNvSpPr>
          <p:nvPr/>
        </p:nvSpPr>
        <p:spPr bwMode="auto">
          <a:xfrm>
            <a:off x="6007100" y="403860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FFFF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457" name="WordArt 81"/>
          <p:cNvSpPr>
            <a:spLocks noChangeArrowheads="1" noChangeShapeType="1" noTextEdit="1"/>
          </p:cNvSpPr>
          <p:nvPr/>
        </p:nvSpPr>
        <p:spPr bwMode="auto">
          <a:xfrm>
            <a:off x="5592763" y="29972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</a:t>
            </a:r>
          </a:p>
        </p:txBody>
      </p:sp>
      <p:sp>
        <p:nvSpPr>
          <p:cNvPr id="16458" name="WordArt 82"/>
          <p:cNvSpPr>
            <a:spLocks noChangeArrowheads="1" noChangeShapeType="1" noTextEdit="1"/>
          </p:cNvSpPr>
          <p:nvPr/>
        </p:nvSpPr>
        <p:spPr bwMode="auto">
          <a:xfrm>
            <a:off x="5075238" y="3357563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lang="it-IT" sz="12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endParaRPr lang="it-IT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6464" name="Line 91"/>
          <p:cNvSpPr>
            <a:spLocks noChangeShapeType="1"/>
          </p:cNvSpPr>
          <p:nvPr/>
        </p:nvSpPr>
        <p:spPr bwMode="auto">
          <a:xfrm>
            <a:off x="4930775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5" name="Line 92"/>
          <p:cNvSpPr>
            <a:spLocks noChangeShapeType="1"/>
          </p:cNvSpPr>
          <p:nvPr/>
        </p:nvSpPr>
        <p:spPr bwMode="auto">
          <a:xfrm>
            <a:off x="4930775" y="67421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6" name="Line 93"/>
          <p:cNvSpPr>
            <a:spLocks noChangeShapeType="1"/>
          </p:cNvSpPr>
          <p:nvPr/>
        </p:nvSpPr>
        <p:spPr bwMode="auto">
          <a:xfrm>
            <a:off x="6444208" y="5013176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7" name="Line 94"/>
          <p:cNvSpPr>
            <a:spLocks noChangeShapeType="1"/>
          </p:cNvSpPr>
          <p:nvPr/>
        </p:nvSpPr>
        <p:spPr bwMode="auto">
          <a:xfrm>
            <a:off x="4930775" y="50149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8" name="Line 95"/>
          <p:cNvSpPr>
            <a:spLocks noChangeShapeType="1"/>
          </p:cNvSpPr>
          <p:nvPr/>
        </p:nvSpPr>
        <p:spPr bwMode="auto">
          <a:xfrm>
            <a:off x="4930775" y="56626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72" name="WordArt 99"/>
          <p:cNvSpPr>
            <a:spLocks noChangeArrowheads="1" noChangeShapeType="1" noTextEdit="1"/>
          </p:cNvSpPr>
          <p:nvPr/>
        </p:nvSpPr>
        <p:spPr bwMode="auto">
          <a:xfrm>
            <a:off x="4788024" y="508635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</a:t>
            </a:r>
          </a:p>
        </p:txBody>
      </p:sp>
      <p:sp>
        <p:nvSpPr>
          <p:cNvPr id="16473" name="WordArt 100"/>
          <p:cNvSpPr>
            <a:spLocks noChangeArrowheads="1" noChangeShapeType="1" noTextEdit="1"/>
          </p:cNvSpPr>
          <p:nvPr/>
        </p:nvSpPr>
        <p:spPr bwMode="auto">
          <a:xfrm>
            <a:off x="5126038" y="5445125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it-IT" sz="12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cxnSp>
        <p:nvCxnSpPr>
          <p:cNvPr id="96" name="Connettore 2 95"/>
          <p:cNvCxnSpPr/>
          <p:nvPr/>
        </p:nvCxnSpPr>
        <p:spPr>
          <a:xfrm flipH="1" flipV="1">
            <a:off x="2051720" y="908720"/>
            <a:ext cx="288032" cy="6480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2 97"/>
          <p:cNvCxnSpPr/>
          <p:nvPr/>
        </p:nvCxnSpPr>
        <p:spPr>
          <a:xfrm flipV="1">
            <a:off x="1475656" y="5085184"/>
            <a:ext cx="576064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2 70"/>
          <p:cNvCxnSpPr/>
          <p:nvPr/>
        </p:nvCxnSpPr>
        <p:spPr>
          <a:xfrm flipV="1">
            <a:off x="1979712" y="2996952"/>
            <a:ext cx="72008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 flipH="1" flipV="1">
            <a:off x="6012160" y="764704"/>
            <a:ext cx="288032" cy="64807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2 74"/>
          <p:cNvCxnSpPr/>
          <p:nvPr/>
        </p:nvCxnSpPr>
        <p:spPr>
          <a:xfrm flipV="1">
            <a:off x="5364088" y="5085184"/>
            <a:ext cx="576064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 flipV="1">
            <a:off x="5940152" y="2996952"/>
            <a:ext cx="72008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1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6707188" cy="342900"/>
          </a:xfrm>
        </p:spPr>
        <p:txBody>
          <a:bodyPr>
            <a:noAutofit/>
          </a:bodyPr>
          <a:lstStyle/>
          <a:p>
            <a:pPr algn="ctr" eaLnBrk="1" hangingPunct="1"/>
            <a:r>
              <a:rPr lang="it-IT" sz="2800" b="1" dirty="0" smtClean="0">
                <a:effectLst/>
                <a:latin typeface="Times New Roman" pitchFamily="18" charset="0"/>
              </a:rPr>
              <a:t>SISTEMA  5-1 A 4 RICEVITORI</a:t>
            </a:r>
          </a:p>
        </p:txBody>
      </p:sp>
      <p:sp>
        <p:nvSpPr>
          <p:cNvPr id="112753" name="Rectangle 113"/>
          <p:cNvSpPr>
            <a:spLocks noGrp="1" noChangeArrowheads="1"/>
          </p:cNvSpPr>
          <p:nvPr>
            <p:ph type="body" idx="1"/>
          </p:nvPr>
        </p:nvSpPr>
        <p:spPr>
          <a:xfrm>
            <a:off x="395288" y="620713"/>
            <a:ext cx="7345362" cy="62372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200" b="1" dirty="0" smtClean="0">
                <a:latin typeface="Times New Roman" pitchFamily="18" charset="0"/>
              </a:rPr>
              <a:t>                                              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1                                                                           FASE 4</a:t>
            </a:r>
          </a:p>
          <a:p>
            <a:pPr eaLnBrk="1" hangingPunct="1">
              <a:defRPr/>
            </a:pPr>
            <a:endParaRPr lang="it-IT" sz="1400" b="1" dirty="0" smtClean="0">
              <a:effectLst/>
            </a:endParaRPr>
          </a:p>
          <a:p>
            <a:pPr eaLnBrk="1" hangingPunct="1">
              <a:defRPr/>
            </a:pPr>
            <a:endParaRPr lang="it-IT" sz="1400" dirty="0" smtClean="0">
              <a:effectLst/>
            </a:endParaRPr>
          </a:p>
          <a:p>
            <a:pPr eaLnBrk="1" hangingPunct="1"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6</a:t>
            </a: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                     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3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b="1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it-IT" sz="1400" dirty="0" smtClean="0">
              <a:effectLst/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it-IT" sz="1400" dirty="0" smtClean="0">
                <a:effectLst/>
                <a:latin typeface="Times New Roman" pitchFamily="18" charset="0"/>
              </a:rPr>
              <a:t>                                                   </a:t>
            </a:r>
            <a:r>
              <a:rPr lang="it-IT" sz="1400" b="1" dirty="0" smtClean="0">
                <a:effectLst/>
                <a:latin typeface="Times New Roman" pitchFamily="18" charset="0"/>
              </a:rPr>
              <a:t>FASE 5                                                                           FASE 2</a:t>
            </a:r>
          </a:p>
        </p:txBody>
      </p:sp>
      <p:sp>
        <p:nvSpPr>
          <p:cNvPr id="16388" name="Line 7"/>
          <p:cNvSpPr>
            <a:spLocks noChangeShapeType="1"/>
          </p:cNvSpPr>
          <p:nvPr/>
        </p:nvSpPr>
        <p:spPr bwMode="auto">
          <a:xfrm>
            <a:off x="971550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89" name="Line 8"/>
          <p:cNvSpPr>
            <a:spLocks noChangeShapeType="1"/>
          </p:cNvSpPr>
          <p:nvPr/>
        </p:nvSpPr>
        <p:spPr bwMode="auto">
          <a:xfrm>
            <a:off x="971550" y="24923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0" name="Line 9"/>
          <p:cNvSpPr>
            <a:spLocks noChangeShapeType="1"/>
          </p:cNvSpPr>
          <p:nvPr/>
        </p:nvSpPr>
        <p:spPr bwMode="auto">
          <a:xfrm>
            <a:off x="2482850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1" name="Line 10"/>
          <p:cNvSpPr>
            <a:spLocks noChangeShapeType="1"/>
          </p:cNvSpPr>
          <p:nvPr/>
        </p:nvSpPr>
        <p:spPr bwMode="auto">
          <a:xfrm>
            <a:off x="971550" y="765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2" name="Line 11"/>
          <p:cNvSpPr>
            <a:spLocks noChangeShapeType="1"/>
          </p:cNvSpPr>
          <p:nvPr/>
        </p:nvSpPr>
        <p:spPr bwMode="auto">
          <a:xfrm>
            <a:off x="971550" y="14128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393" name="WordArt 12"/>
          <p:cNvSpPr>
            <a:spLocks noChangeArrowheads="1" noChangeShapeType="1" noTextEdit="1"/>
          </p:cNvSpPr>
          <p:nvPr/>
        </p:nvSpPr>
        <p:spPr bwMode="auto">
          <a:xfrm>
            <a:off x="1114425" y="1735138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6394" name="WordArt 13"/>
          <p:cNvSpPr>
            <a:spLocks noChangeArrowheads="1" noChangeShapeType="1" noTextEdit="1"/>
          </p:cNvSpPr>
          <p:nvPr/>
        </p:nvSpPr>
        <p:spPr bwMode="auto">
          <a:xfrm>
            <a:off x="1546225" y="1231900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6395" name="WordArt 14"/>
          <p:cNvSpPr>
            <a:spLocks noChangeArrowheads="1" noChangeShapeType="1" noTextEdit="1"/>
          </p:cNvSpPr>
          <p:nvPr/>
        </p:nvSpPr>
        <p:spPr bwMode="auto">
          <a:xfrm>
            <a:off x="2068513" y="123190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 normalizeH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6396" name="WordArt 15"/>
          <p:cNvSpPr>
            <a:spLocks noChangeArrowheads="1" noChangeShapeType="1" noTextEdit="1"/>
          </p:cNvSpPr>
          <p:nvPr/>
        </p:nvSpPr>
        <p:spPr bwMode="auto">
          <a:xfrm>
            <a:off x="2063750" y="14478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397" name="WordArt 16"/>
          <p:cNvSpPr>
            <a:spLocks noChangeArrowheads="1" noChangeShapeType="1" noTextEdit="1"/>
          </p:cNvSpPr>
          <p:nvPr/>
        </p:nvSpPr>
        <p:spPr bwMode="auto">
          <a:xfrm>
            <a:off x="1525588" y="1879600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6398" name="WordArt 17"/>
          <p:cNvSpPr>
            <a:spLocks noChangeArrowheads="1" noChangeShapeType="1" noTextEdit="1"/>
          </p:cNvSpPr>
          <p:nvPr/>
        </p:nvSpPr>
        <p:spPr bwMode="auto">
          <a:xfrm>
            <a:off x="1965325" y="187960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6399" name="Line 18"/>
          <p:cNvSpPr>
            <a:spLocks noChangeShapeType="1"/>
          </p:cNvSpPr>
          <p:nvPr/>
        </p:nvSpPr>
        <p:spPr bwMode="auto">
          <a:xfrm>
            <a:off x="971550" y="2924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0" name="Line 19"/>
          <p:cNvSpPr>
            <a:spLocks noChangeShapeType="1"/>
          </p:cNvSpPr>
          <p:nvPr/>
        </p:nvSpPr>
        <p:spPr bwMode="auto">
          <a:xfrm>
            <a:off x="971550" y="46529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1" name="Line 20"/>
          <p:cNvSpPr>
            <a:spLocks noChangeShapeType="1"/>
          </p:cNvSpPr>
          <p:nvPr/>
        </p:nvSpPr>
        <p:spPr bwMode="auto">
          <a:xfrm>
            <a:off x="2482850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2" name="Line 21"/>
          <p:cNvSpPr>
            <a:spLocks noChangeShapeType="1"/>
          </p:cNvSpPr>
          <p:nvPr/>
        </p:nvSpPr>
        <p:spPr bwMode="auto">
          <a:xfrm>
            <a:off x="971550" y="2924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3" name="Line 22"/>
          <p:cNvSpPr>
            <a:spLocks noChangeShapeType="1"/>
          </p:cNvSpPr>
          <p:nvPr/>
        </p:nvSpPr>
        <p:spPr bwMode="auto">
          <a:xfrm>
            <a:off x="971550" y="35734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04" name="WordArt 23"/>
          <p:cNvSpPr>
            <a:spLocks noChangeArrowheads="1" noChangeShapeType="1" noTextEdit="1"/>
          </p:cNvSpPr>
          <p:nvPr/>
        </p:nvSpPr>
        <p:spPr bwMode="auto">
          <a:xfrm>
            <a:off x="1865313" y="299720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6405" name="WordArt 24"/>
          <p:cNvSpPr>
            <a:spLocks noChangeArrowheads="1" noChangeShapeType="1" noTextEdit="1"/>
          </p:cNvSpPr>
          <p:nvPr/>
        </p:nvSpPr>
        <p:spPr bwMode="auto">
          <a:xfrm>
            <a:off x="1979613" y="33575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6406" name="WordArt 25"/>
          <p:cNvSpPr>
            <a:spLocks noChangeArrowheads="1" noChangeShapeType="1" noTextEdit="1"/>
          </p:cNvSpPr>
          <p:nvPr/>
        </p:nvSpPr>
        <p:spPr bwMode="auto">
          <a:xfrm>
            <a:off x="2066925" y="396875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6407" name="WordArt 26"/>
          <p:cNvSpPr>
            <a:spLocks noChangeArrowheads="1" noChangeShapeType="1" noTextEdit="1"/>
          </p:cNvSpPr>
          <p:nvPr/>
        </p:nvSpPr>
        <p:spPr bwMode="auto">
          <a:xfrm>
            <a:off x="1558925" y="32131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408" name="WordArt 27"/>
          <p:cNvSpPr>
            <a:spLocks noChangeArrowheads="1" noChangeShapeType="1" noTextEdit="1"/>
          </p:cNvSpPr>
          <p:nvPr/>
        </p:nvSpPr>
        <p:spPr bwMode="auto">
          <a:xfrm>
            <a:off x="1114425" y="3789363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6409" name="WordArt 28"/>
          <p:cNvSpPr>
            <a:spLocks noChangeArrowheads="1" noChangeShapeType="1" noTextEdit="1"/>
          </p:cNvSpPr>
          <p:nvPr/>
        </p:nvSpPr>
        <p:spPr bwMode="auto">
          <a:xfrm>
            <a:off x="1619250" y="396875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6410" name="Line 29"/>
          <p:cNvSpPr>
            <a:spLocks noChangeShapeType="1"/>
          </p:cNvSpPr>
          <p:nvPr/>
        </p:nvSpPr>
        <p:spPr bwMode="auto">
          <a:xfrm>
            <a:off x="971550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1" name="Line 30"/>
          <p:cNvSpPr>
            <a:spLocks noChangeShapeType="1"/>
          </p:cNvSpPr>
          <p:nvPr/>
        </p:nvSpPr>
        <p:spPr bwMode="auto">
          <a:xfrm>
            <a:off x="971550" y="67421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2" name="Line 31"/>
          <p:cNvSpPr>
            <a:spLocks noChangeShapeType="1"/>
          </p:cNvSpPr>
          <p:nvPr/>
        </p:nvSpPr>
        <p:spPr bwMode="auto">
          <a:xfrm>
            <a:off x="2482850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3" name="Line 32"/>
          <p:cNvSpPr>
            <a:spLocks noChangeShapeType="1"/>
          </p:cNvSpPr>
          <p:nvPr/>
        </p:nvSpPr>
        <p:spPr bwMode="auto">
          <a:xfrm>
            <a:off x="971550" y="50149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4" name="Line 33"/>
          <p:cNvSpPr>
            <a:spLocks noChangeShapeType="1"/>
          </p:cNvSpPr>
          <p:nvPr/>
        </p:nvSpPr>
        <p:spPr bwMode="auto">
          <a:xfrm>
            <a:off x="971550" y="56626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15" name="WordArt 34"/>
          <p:cNvSpPr>
            <a:spLocks noChangeArrowheads="1" noChangeShapeType="1" noTextEdit="1"/>
          </p:cNvSpPr>
          <p:nvPr/>
        </p:nvSpPr>
        <p:spPr bwMode="auto">
          <a:xfrm>
            <a:off x="2124075" y="591185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6416" name="WordArt 35"/>
          <p:cNvSpPr>
            <a:spLocks noChangeArrowheads="1" noChangeShapeType="1" noTextEdit="1"/>
          </p:cNvSpPr>
          <p:nvPr/>
        </p:nvSpPr>
        <p:spPr bwMode="auto">
          <a:xfrm>
            <a:off x="1763713" y="6056313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6417" name="WordArt 36"/>
          <p:cNvSpPr>
            <a:spLocks noChangeArrowheads="1" noChangeShapeType="1" noTextEdit="1"/>
          </p:cNvSpPr>
          <p:nvPr/>
        </p:nvSpPr>
        <p:spPr bwMode="auto">
          <a:xfrm>
            <a:off x="1331913" y="6056313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6418" name="WordArt 37"/>
          <p:cNvSpPr>
            <a:spLocks noChangeArrowheads="1" noChangeShapeType="1" noTextEdit="1"/>
          </p:cNvSpPr>
          <p:nvPr/>
        </p:nvSpPr>
        <p:spPr bwMode="auto">
          <a:xfrm>
            <a:off x="1127125" y="5229225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419" name="WordArt 38"/>
          <p:cNvSpPr>
            <a:spLocks noChangeArrowheads="1" noChangeShapeType="1" noTextEdit="1"/>
          </p:cNvSpPr>
          <p:nvPr/>
        </p:nvSpPr>
        <p:spPr bwMode="auto">
          <a:xfrm>
            <a:off x="1258888" y="5480050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6420" name="WordArt 39"/>
          <p:cNvSpPr>
            <a:spLocks noChangeArrowheads="1" noChangeShapeType="1" noTextEdit="1"/>
          </p:cNvSpPr>
          <p:nvPr/>
        </p:nvSpPr>
        <p:spPr bwMode="auto">
          <a:xfrm>
            <a:off x="1041400" y="50847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6421" name="Line 40"/>
          <p:cNvSpPr>
            <a:spLocks noChangeShapeType="1"/>
          </p:cNvSpPr>
          <p:nvPr/>
        </p:nvSpPr>
        <p:spPr bwMode="auto">
          <a:xfrm flipV="1">
            <a:off x="900113" y="836613"/>
            <a:ext cx="21590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2" name="Line 41"/>
          <p:cNvSpPr>
            <a:spLocks noChangeShapeType="1"/>
          </p:cNvSpPr>
          <p:nvPr/>
        </p:nvSpPr>
        <p:spPr bwMode="auto">
          <a:xfrm flipV="1">
            <a:off x="2411413" y="83661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3" name="Line 42"/>
          <p:cNvSpPr>
            <a:spLocks noChangeShapeType="1"/>
          </p:cNvSpPr>
          <p:nvPr/>
        </p:nvSpPr>
        <p:spPr bwMode="auto">
          <a:xfrm flipH="1" flipV="1">
            <a:off x="1403350" y="836613"/>
            <a:ext cx="144463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4" name="Line 43"/>
          <p:cNvSpPr>
            <a:spLocks noChangeShapeType="1"/>
          </p:cNvSpPr>
          <p:nvPr/>
        </p:nvSpPr>
        <p:spPr bwMode="auto">
          <a:xfrm flipV="1">
            <a:off x="1763713" y="836613"/>
            <a:ext cx="144462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5" name="Line 44"/>
          <p:cNvSpPr>
            <a:spLocks noChangeShapeType="1"/>
          </p:cNvSpPr>
          <p:nvPr/>
        </p:nvSpPr>
        <p:spPr bwMode="auto">
          <a:xfrm>
            <a:off x="2052638" y="3141663"/>
            <a:ext cx="287337" cy="503237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26" name="Line 45"/>
          <p:cNvSpPr>
            <a:spLocks noChangeShapeType="1"/>
          </p:cNvSpPr>
          <p:nvPr/>
        </p:nvSpPr>
        <p:spPr bwMode="auto">
          <a:xfrm flipV="1">
            <a:off x="23399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7" name="Line 46"/>
          <p:cNvSpPr>
            <a:spLocks noChangeShapeType="1"/>
          </p:cNvSpPr>
          <p:nvPr/>
        </p:nvSpPr>
        <p:spPr bwMode="auto">
          <a:xfrm flipH="1">
            <a:off x="1619250" y="35004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28" name="Line 47"/>
          <p:cNvSpPr>
            <a:spLocks noChangeShapeType="1"/>
          </p:cNvSpPr>
          <p:nvPr/>
        </p:nvSpPr>
        <p:spPr bwMode="auto">
          <a:xfrm flipV="1">
            <a:off x="1619250" y="3068638"/>
            <a:ext cx="2159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29" name="Line 48"/>
          <p:cNvSpPr>
            <a:spLocks noChangeShapeType="1"/>
          </p:cNvSpPr>
          <p:nvPr/>
        </p:nvSpPr>
        <p:spPr bwMode="auto">
          <a:xfrm flipV="1">
            <a:off x="2339975" y="51577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30" name="Line 49"/>
          <p:cNvSpPr>
            <a:spLocks noChangeShapeType="1"/>
          </p:cNvSpPr>
          <p:nvPr/>
        </p:nvSpPr>
        <p:spPr bwMode="auto">
          <a:xfrm>
            <a:off x="1331913" y="5229225"/>
            <a:ext cx="43180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1" name="Line 52"/>
          <p:cNvSpPr>
            <a:spLocks noChangeShapeType="1"/>
          </p:cNvSpPr>
          <p:nvPr/>
        </p:nvSpPr>
        <p:spPr bwMode="auto">
          <a:xfrm flipV="1">
            <a:off x="1835150" y="5157788"/>
            <a:ext cx="1444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32" name="Line 53"/>
          <p:cNvSpPr>
            <a:spLocks noChangeShapeType="1"/>
          </p:cNvSpPr>
          <p:nvPr/>
        </p:nvSpPr>
        <p:spPr bwMode="auto">
          <a:xfrm flipH="1" flipV="1">
            <a:off x="1619250" y="5157788"/>
            <a:ext cx="2159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33" name="Line 54"/>
          <p:cNvSpPr>
            <a:spLocks noChangeShapeType="1"/>
          </p:cNvSpPr>
          <p:nvPr/>
        </p:nvSpPr>
        <p:spPr bwMode="auto">
          <a:xfrm flipH="1">
            <a:off x="684213" y="558958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4" name="Line 55"/>
          <p:cNvSpPr>
            <a:spLocks noChangeShapeType="1"/>
          </p:cNvSpPr>
          <p:nvPr/>
        </p:nvSpPr>
        <p:spPr bwMode="auto">
          <a:xfrm flipV="1">
            <a:off x="684213" y="5229225"/>
            <a:ext cx="287337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35" name="Line 56"/>
          <p:cNvSpPr>
            <a:spLocks noChangeShapeType="1"/>
          </p:cNvSpPr>
          <p:nvPr/>
        </p:nvSpPr>
        <p:spPr bwMode="auto">
          <a:xfrm>
            <a:off x="4932363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6" name="Line 57"/>
          <p:cNvSpPr>
            <a:spLocks noChangeShapeType="1"/>
          </p:cNvSpPr>
          <p:nvPr/>
        </p:nvSpPr>
        <p:spPr bwMode="auto">
          <a:xfrm>
            <a:off x="4932363" y="24923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7" name="Line 58"/>
          <p:cNvSpPr>
            <a:spLocks noChangeShapeType="1"/>
          </p:cNvSpPr>
          <p:nvPr/>
        </p:nvSpPr>
        <p:spPr bwMode="auto">
          <a:xfrm>
            <a:off x="6443663" y="765175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8" name="Line 59"/>
          <p:cNvSpPr>
            <a:spLocks noChangeShapeType="1"/>
          </p:cNvSpPr>
          <p:nvPr/>
        </p:nvSpPr>
        <p:spPr bwMode="auto">
          <a:xfrm>
            <a:off x="4932363" y="7651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39" name="Line 60"/>
          <p:cNvSpPr>
            <a:spLocks noChangeShapeType="1"/>
          </p:cNvSpPr>
          <p:nvPr/>
        </p:nvSpPr>
        <p:spPr bwMode="auto">
          <a:xfrm>
            <a:off x="4932363" y="1412875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40" name="WordArt 61"/>
          <p:cNvSpPr>
            <a:spLocks noChangeArrowheads="1" noChangeShapeType="1" noTextEdit="1"/>
          </p:cNvSpPr>
          <p:nvPr/>
        </p:nvSpPr>
        <p:spPr bwMode="auto">
          <a:xfrm>
            <a:off x="6156325" y="1773238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6441" name="WordArt 62"/>
          <p:cNvSpPr>
            <a:spLocks noChangeArrowheads="1" noChangeShapeType="1" noTextEdit="1"/>
          </p:cNvSpPr>
          <p:nvPr/>
        </p:nvSpPr>
        <p:spPr bwMode="auto">
          <a:xfrm>
            <a:off x="5651500" y="1773238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6442" name="WordArt 63"/>
          <p:cNvSpPr>
            <a:spLocks noChangeArrowheads="1" noChangeShapeType="1" noTextEdit="1"/>
          </p:cNvSpPr>
          <p:nvPr/>
        </p:nvSpPr>
        <p:spPr bwMode="auto">
          <a:xfrm>
            <a:off x="5148263" y="1773238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1</a:t>
            </a:r>
          </a:p>
        </p:txBody>
      </p:sp>
      <p:sp>
        <p:nvSpPr>
          <p:cNvPr id="16443" name="WordArt 64"/>
          <p:cNvSpPr>
            <a:spLocks noChangeArrowheads="1" noChangeShapeType="1" noTextEdit="1"/>
          </p:cNvSpPr>
          <p:nvPr/>
        </p:nvSpPr>
        <p:spPr bwMode="auto">
          <a:xfrm>
            <a:off x="4859338" y="1052513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444" name="WordArt 65"/>
          <p:cNvSpPr>
            <a:spLocks noChangeArrowheads="1" noChangeShapeType="1" noTextEdit="1"/>
          </p:cNvSpPr>
          <p:nvPr/>
        </p:nvSpPr>
        <p:spPr bwMode="auto">
          <a:xfrm>
            <a:off x="5148263" y="1268413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2</a:t>
            </a:r>
          </a:p>
        </p:txBody>
      </p:sp>
      <p:sp>
        <p:nvSpPr>
          <p:cNvPr id="16445" name="WordArt 66"/>
          <p:cNvSpPr>
            <a:spLocks noChangeArrowheads="1" noChangeShapeType="1" noTextEdit="1"/>
          </p:cNvSpPr>
          <p:nvPr/>
        </p:nvSpPr>
        <p:spPr bwMode="auto">
          <a:xfrm>
            <a:off x="5002213" y="83661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6446" name="Line 67"/>
          <p:cNvSpPr>
            <a:spLocks noChangeShapeType="1"/>
          </p:cNvSpPr>
          <p:nvPr/>
        </p:nvSpPr>
        <p:spPr bwMode="auto">
          <a:xfrm>
            <a:off x="5364163" y="1052513"/>
            <a:ext cx="287337" cy="288925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47" name="Line 68"/>
          <p:cNvSpPr>
            <a:spLocks noChangeShapeType="1"/>
          </p:cNvSpPr>
          <p:nvPr/>
        </p:nvSpPr>
        <p:spPr bwMode="auto">
          <a:xfrm flipV="1">
            <a:off x="5651500" y="908050"/>
            <a:ext cx="73025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48" name="Line 69"/>
          <p:cNvSpPr>
            <a:spLocks noChangeShapeType="1"/>
          </p:cNvSpPr>
          <p:nvPr/>
        </p:nvSpPr>
        <p:spPr bwMode="auto">
          <a:xfrm flipV="1">
            <a:off x="4860925" y="908050"/>
            <a:ext cx="215900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49" name="Line 73"/>
          <p:cNvSpPr>
            <a:spLocks noChangeShapeType="1"/>
          </p:cNvSpPr>
          <p:nvPr/>
        </p:nvSpPr>
        <p:spPr bwMode="auto">
          <a:xfrm>
            <a:off x="4932363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0" name="Line 74"/>
          <p:cNvSpPr>
            <a:spLocks noChangeShapeType="1"/>
          </p:cNvSpPr>
          <p:nvPr/>
        </p:nvSpPr>
        <p:spPr bwMode="auto">
          <a:xfrm>
            <a:off x="4932363" y="46529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1" name="Line 75"/>
          <p:cNvSpPr>
            <a:spLocks noChangeShapeType="1"/>
          </p:cNvSpPr>
          <p:nvPr/>
        </p:nvSpPr>
        <p:spPr bwMode="auto">
          <a:xfrm>
            <a:off x="6443663" y="29257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2" name="Line 76"/>
          <p:cNvSpPr>
            <a:spLocks noChangeShapeType="1"/>
          </p:cNvSpPr>
          <p:nvPr/>
        </p:nvSpPr>
        <p:spPr bwMode="auto">
          <a:xfrm>
            <a:off x="4932363" y="29257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3" name="Line 77"/>
          <p:cNvSpPr>
            <a:spLocks noChangeShapeType="1"/>
          </p:cNvSpPr>
          <p:nvPr/>
        </p:nvSpPr>
        <p:spPr bwMode="auto">
          <a:xfrm>
            <a:off x="4932363" y="35734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54" name="WordArt 78"/>
          <p:cNvSpPr>
            <a:spLocks noChangeArrowheads="1" noChangeShapeType="1" noTextEdit="1"/>
          </p:cNvSpPr>
          <p:nvPr/>
        </p:nvSpPr>
        <p:spPr bwMode="auto">
          <a:xfrm>
            <a:off x="5610225" y="4040188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6455" name="WordArt 79"/>
          <p:cNvSpPr>
            <a:spLocks noChangeArrowheads="1" noChangeShapeType="1" noTextEdit="1"/>
          </p:cNvSpPr>
          <p:nvPr/>
        </p:nvSpPr>
        <p:spPr bwMode="auto">
          <a:xfrm>
            <a:off x="6007100" y="403860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2</a:t>
            </a:r>
          </a:p>
        </p:txBody>
      </p:sp>
      <p:sp>
        <p:nvSpPr>
          <p:cNvPr id="16456" name="WordArt 80"/>
          <p:cNvSpPr>
            <a:spLocks noChangeArrowheads="1" noChangeShapeType="1" noTextEdit="1"/>
          </p:cNvSpPr>
          <p:nvPr/>
        </p:nvSpPr>
        <p:spPr bwMode="auto">
          <a:xfrm>
            <a:off x="5219700" y="403860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6457" name="WordArt 81"/>
          <p:cNvSpPr>
            <a:spLocks noChangeArrowheads="1" noChangeShapeType="1" noTextEdit="1"/>
          </p:cNvSpPr>
          <p:nvPr/>
        </p:nvSpPr>
        <p:spPr bwMode="auto">
          <a:xfrm>
            <a:off x="5592763" y="299720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458" name="WordArt 82"/>
          <p:cNvSpPr>
            <a:spLocks noChangeArrowheads="1" noChangeShapeType="1" noTextEdit="1"/>
          </p:cNvSpPr>
          <p:nvPr/>
        </p:nvSpPr>
        <p:spPr bwMode="auto">
          <a:xfrm>
            <a:off x="5075238" y="3357563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1</a:t>
            </a:r>
          </a:p>
        </p:txBody>
      </p:sp>
      <p:sp>
        <p:nvSpPr>
          <p:cNvPr id="16459" name="WordArt 83"/>
          <p:cNvSpPr>
            <a:spLocks noChangeArrowheads="1" noChangeShapeType="1" noTextEdit="1"/>
          </p:cNvSpPr>
          <p:nvPr/>
        </p:nvSpPr>
        <p:spPr bwMode="auto">
          <a:xfrm>
            <a:off x="6008688" y="3319463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1</a:t>
            </a:r>
          </a:p>
        </p:txBody>
      </p:sp>
      <p:sp>
        <p:nvSpPr>
          <p:cNvPr id="16460" name="Line 84"/>
          <p:cNvSpPr>
            <a:spLocks noChangeShapeType="1"/>
          </p:cNvSpPr>
          <p:nvPr/>
        </p:nvSpPr>
        <p:spPr bwMode="auto">
          <a:xfrm flipV="1">
            <a:off x="5868988" y="3068638"/>
            <a:ext cx="4318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61" name="Line 85"/>
          <p:cNvSpPr>
            <a:spLocks noChangeShapeType="1"/>
          </p:cNvSpPr>
          <p:nvPr/>
        </p:nvSpPr>
        <p:spPr bwMode="auto">
          <a:xfrm flipV="1">
            <a:off x="4860925" y="3068638"/>
            <a:ext cx="2159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62" name="Line 89"/>
          <p:cNvSpPr>
            <a:spLocks noChangeShapeType="1"/>
          </p:cNvSpPr>
          <p:nvPr/>
        </p:nvSpPr>
        <p:spPr bwMode="auto">
          <a:xfrm flipV="1">
            <a:off x="5651500" y="908050"/>
            <a:ext cx="649288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63" name="Line 90"/>
          <p:cNvSpPr>
            <a:spLocks noChangeShapeType="1"/>
          </p:cNvSpPr>
          <p:nvPr/>
        </p:nvSpPr>
        <p:spPr bwMode="auto">
          <a:xfrm flipH="1" flipV="1">
            <a:off x="5580063" y="2997200"/>
            <a:ext cx="2889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64" name="Line 91"/>
          <p:cNvSpPr>
            <a:spLocks noChangeShapeType="1"/>
          </p:cNvSpPr>
          <p:nvPr/>
        </p:nvSpPr>
        <p:spPr bwMode="auto">
          <a:xfrm>
            <a:off x="4930775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5" name="Line 92"/>
          <p:cNvSpPr>
            <a:spLocks noChangeShapeType="1"/>
          </p:cNvSpPr>
          <p:nvPr/>
        </p:nvSpPr>
        <p:spPr bwMode="auto">
          <a:xfrm>
            <a:off x="4930775" y="67421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6" name="Line 93"/>
          <p:cNvSpPr>
            <a:spLocks noChangeShapeType="1"/>
          </p:cNvSpPr>
          <p:nvPr/>
        </p:nvSpPr>
        <p:spPr bwMode="auto">
          <a:xfrm>
            <a:off x="6442075" y="501491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7" name="Line 94"/>
          <p:cNvSpPr>
            <a:spLocks noChangeShapeType="1"/>
          </p:cNvSpPr>
          <p:nvPr/>
        </p:nvSpPr>
        <p:spPr bwMode="auto">
          <a:xfrm>
            <a:off x="4930775" y="50149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8" name="Line 95"/>
          <p:cNvSpPr>
            <a:spLocks noChangeShapeType="1"/>
          </p:cNvSpPr>
          <p:nvPr/>
        </p:nvSpPr>
        <p:spPr bwMode="auto">
          <a:xfrm>
            <a:off x="4930775" y="566261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69" name="WordArt 96"/>
          <p:cNvSpPr>
            <a:spLocks noChangeArrowheads="1" noChangeShapeType="1" noTextEdit="1"/>
          </p:cNvSpPr>
          <p:nvPr/>
        </p:nvSpPr>
        <p:spPr bwMode="auto">
          <a:xfrm>
            <a:off x="5148263" y="6127750"/>
            <a:ext cx="114300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</a:p>
        </p:txBody>
      </p:sp>
      <p:sp>
        <p:nvSpPr>
          <p:cNvPr id="16470" name="WordArt 97"/>
          <p:cNvSpPr>
            <a:spLocks noChangeArrowheads="1" noChangeShapeType="1" noTextEdit="1"/>
          </p:cNvSpPr>
          <p:nvPr/>
        </p:nvSpPr>
        <p:spPr bwMode="auto">
          <a:xfrm>
            <a:off x="6005513" y="6127750"/>
            <a:ext cx="857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</a:p>
        </p:txBody>
      </p:sp>
      <p:sp>
        <p:nvSpPr>
          <p:cNvPr id="16471" name="WordArt 98"/>
          <p:cNvSpPr>
            <a:spLocks noChangeArrowheads="1" noChangeShapeType="1" noTextEdit="1"/>
          </p:cNvSpPr>
          <p:nvPr/>
        </p:nvSpPr>
        <p:spPr bwMode="auto">
          <a:xfrm>
            <a:off x="5508625" y="6127750"/>
            <a:ext cx="2000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S 2</a:t>
            </a:r>
          </a:p>
        </p:txBody>
      </p:sp>
      <p:sp>
        <p:nvSpPr>
          <p:cNvPr id="16472" name="WordArt 99"/>
          <p:cNvSpPr>
            <a:spLocks noChangeArrowheads="1" noChangeShapeType="1" noTextEdit="1"/>
          </p:cNvSpPr>
          <p:nvPr/>
        </p:nvSpPr>
        <p:spPr bwMode="auto">
          <a:xfrm>
            <a:off x="5724525" y="5086350"/>
            <a:ext cx="2762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    P</a:t>
            </a:r>
          </a:p>
        </p:txBody>
      </p:sp>
      <p:sp>
        <p:nvSpPr>
          <p:cNvPr id="16473" name="WordArt 100"/>
          <p:cNvSpPr>
            <a:spLocks noChangeArrowheads="1" noChangeShapeType="1" noTextEdit="1"/>
          </p:cNvSpPr>
          <p:nvPr/>
        </p:nvSpPr>
        <p:spPr bwMode="auto">
          <a:xfrm>
            <a:off x="5126038" y="5445125"/>
            <a:ext cx="23812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 S 1</a:t>
            </a:r>
          </a:p>
        </p:txBody>
      </p:sp>
      <p:sp>
        <p:nvSpPr>
          <p:cNvPr id="16474" name="WordArt 101"/>
          <p:cNvSpPr>
            <a:spLocks noChangeArrowheads="1" noChangeShapeType="1" noTextEdit="1"/>
          </p:cNvSpPr>
          <p:nvPr/>
        </p:nvSpPr>
        <p:spPr bwMode="auto">
          <a:xfrm>
            <a:off x="5003800" y="5157788"/>
            <a:ext cx="219075" cy="180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1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Times New Roman"/>
                <a:cs typeface="Times New Roman"/>
              </a:rPr>
              <a:t>C 2</a:t>
            </a:r>
          </a:p>
        </p:txBody>
      </p:sp>
      <p:sp>
        <p:nvSpPr>
          <p:cNvPr id="16475" name="Line 102"/>
          <p:cNvSpPr>
            <a:spLocks noChangeShapeType="1"/>
          </p:cNvSpPr>
          <p:nvPr/>
        </p:nvSpPr>
        <p:spPr bwMode="auto">
          <a:xfrm flipV="1">
            <a:off x="5867400" y="5084763"/>
            <a:ext cx="431800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76" name="Line 103"/>
          <p:cNvSpPr>
            <a:spLocks noChangeShapeType="1"/>
          </p:cNvSpPr>
          <p:nvPr/>
        </p:nvSpPr>
        <p:spPr bwMode="auto">
          <a:xfrm flipV="1">
            <a:off x="4859338" y="5157788"/>
            <a:ext cx="2159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477" name="Line 107"/>
          <p:cNvSpPr>
            <a:spLocks noChangeShapeType="1"/>
          </p:cNvSpPr>
          <p:nvPr/>
        </p:nvSpPr>
        <p:spPr bwMode="auto">
          <a:xfrm>
            <a:off x="5435600" y="5516563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478" name="Line 108"/>
          <p:cNvSpPr>
            <a:spLocks noChangeShapeType="1"/>
          </p:cNvSpPr>
          <p:nvPr/>
        </p:nvSpPr>
        <p:spPr bwMode="auto">
          <a:xfrm flipV="1">
            <a:off x="5724525" y="5157788"/>
            <a:ext cx="714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003232" cy="780696"/>
          </a:xfrm>
        </p:spPr>
        <p:txBody>
          <a:bodyPr>
            <a:no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FREE BALL: COMPETENZE E RESPONSABILITÀ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egnaposto contenuto 17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pPr>
              <a:buNone/>
            </a:pPr>
            <a:r>
              <a:rPr lang="it-IT" dirty="0" smtClean="0"/>
              <a:t>        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dirty="0" smtClean="0"/>
              <a:t>         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t-IT" sz="2400" dirty="0" smtClean="0"/>
              <a:t>                                               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                     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400" dirty="0" smtClean="0"/>
              <a:t>            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</a:p>
          <a:p>
            <a:pPr>
              <a:buNone/>
            </a:pP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2                                                        1</a:t>
            </a:r>
          </a:p>
          <a:p>
            <a:pPr>
              <a:buNone/>
            </a:pP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      4</a:t>
            </a:r>
            <a:r>
              <a:rPr lang="it-IT" sz="2400" dirty="0" smtClean="0"/>
              <a:t>                                               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 smtClean="0"/>
              <a:t>         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 6</a:t>
            </a:r>
            <a:r>
              <a:rPr lang="it-IT" sz="2400" dirty="0" smtClean="0"/>
              <a:t>                       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  6</a:t>
            </a: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             </a:t>
            </a:r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ALZATORE 2°LINEA </a:t>
            </a:r>
            <a:r>
              <a:rPr lang="it-IT" sz="2400" b="1" dirty="0" smtClean="0">
                <a:solidFill>
                  <a:srgbClr val="FF0000"/>
                </a:solidFill>
              </a:rPr>
              <a:t>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ALZATORE 1°LINEA</a:t>
            </a:r>
            <a:r>
              <a:rPr lang="it-IT" sz="2400" dirty="0" smtClean="0"/>
              <a:t>                           </a:t>
            </a:r>
            <a:endParaRPr lang="it-IT" sz="2400" dirty="0"/>
          </a:p>
        </p:txBody>
      </p:sp>
      <p:sp>
        <p:nvSpPr>
          <p:cNvPr id="4" name="Rettangolo 3"/>
          <p:cNvSpPr/>
          <p:nvPr/>
        </p:nvSpPr>
        <p:spPr>
          <a:xfrm>
            <a:off x="1115616" y="2493216"/>
            <a:ext cx="2880000" cy="2880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</a:t>
            </a:r>
            <a:endParaRPr lang="it-IT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4932360" y="2493216"/>
            <a:ext cx="2880000" cy="288000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1 6"/>
          <p:cNvCxnSpPr/>
          <p:nvPr/>
        </p:nvCxnSpPr>
        <p:spPr>
          <a:xfrm>
            <a:off x="1115616" y="3501008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/>
          <p:cNvCxnSpPr/>
          <p:nvPr/>
        </p:nvCxnSpPr>
        <p:spPr>
          <a:xfrm>
            <a:off x="4932040" y="3429000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2339752" y="3356992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>
            <a:off x="3419872" y="3429000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2771800" y="2636912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1 11"/>
          <p:cNvCxnSpPr/>
          <p:nvPr/>
        </p:nvCxnSpPr>
        <p:spPr>
          <a:xfrm>
            <a:off x="1403648" y="3861048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2123728" y="4437112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3131840" y="4437112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H="1" flipV="1">
            <a:off x="3131840" y="2780928"/>
            <a:ext cx="504056" cy="151216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1 18"/>
          <p:cNvCxnSpPr/>
          <p:nvPr/>
        </p:nvCxnSpPr>
        <p:spPr>
          <a:xfrm>
            <a:off x="5220072" y="3861048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6588224" y="2636912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5796136" y="4437112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6156176" y="3284984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7092280" y="3645024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6804248" y="4437112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ttore 2 29"/>
          <p:cNvCxnSpPr/>
          <p:nvPr/>
        </p:nvCxnSpPr>
        <p:spPr>
          <a:xfrm flipV="1">
            <a:off x="3779912" y="2924944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/>
          <p:nvPr/>
        </p:nvCxnSpPr>
        <p:spPr>
          <a:xfrm flipH="1" flipV="1">
            <a:off x="3203848" y="3212976"/>
            <a:ext cx="21602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2 33"/>
          <p:cNvCxnSpPr/>
          <p:nvPr/>
        </p:nvCxnSpPr>
        <p:spPr>
          <a:xfrm flipV="1">
            <a:off x="1547664" y="2924944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2 37"/>
          <p:cNvCxnSpPr/>
          <p:nvPr/>
        </p:nvCxnSpPr>
        <p:spPr>
          <a:xfrm flipH="1">
            <a:off x="1763688" y="4437112"/>
            <a:ext cx="360040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 flipV="1">
            <a:off x="2339752" y="3645024"/>
            <a:ext cx="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V="1">
            <a:off x="2483768" y="3789040"/>
            <a:ext cx="360040" cy="6480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V="1">
            <a:off x="3347864" y="3645024"/>
            <a:ext cx="0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H="1">
            <a:off x="2771800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>
            <a:off x="3563888" y="4437112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V="1">
            <a:off x="2483768" y="2996952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V="1">
            <a:off x="6300192" y="2924944"/>
            <a:ext cx="0" cy="288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 flipV="1">
            <a:off x="7452320" y="3212976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 flipH="1" flipV="1">
            <a:off x="6876256" y="3429000"/>
            <a:ext cx="216024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2 51"/>
          <p:cNvCxnSpPr/>
          <p:nvPr/>
        </p:nvCxnSpPr>
        <p:spPr>
          <a:xfrm flipV="1">
            <a:off x="5364088" y="2996952"/>
            <a:ext cx="0" cy="7920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2 52"/>
          <p:cNvCxnSpPr/>
          <p:nvPr/>
        </p:nvCxnSpPr>
        <p:spPr>
          <a:xfrm flipH="1">
            <a:off x="5436096" y="4437112"/>
            <a:ext cx="360040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V="1">
            <a:off x="6012160" y="3645024"/>
            <a:ext cx="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 flipV="1">
            <a:off x="6156176" y="3789040"/>
            <a:ext cx="360040" cy="6480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V="1">
            <a:off x="7020272" y="3645024"/>
            <a:ext cx="0" cy="7200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2 57"/>
          <p:cNvCxnSpPr/>
          <p:nvPr/>
        </p:nvCxnSpPr>
        <p:spPr>
          <a:xfrm>
            <a:off x="7236296" y="4437112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2 58"/>
          <p:cNvCxnSpPr/>
          <p:nvPr/>
        </p:nvCxnSpPr>
        <p:spPr>
          <a:xfrm flipH="1">
            <a:off x="6444208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2 60"/>
          <p:cNvCxnSpPr/>
          <p:nvPr/>
        </p:nvCxnSpPr>
        <p:spPr>
          <a:xfrm>
            <a:off x="3491880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2 61"/>
          <p:cNvCxnSpPr/>
          <p:nvPr/>
        </p:nvCxnSpPr>
        <p:spPr>
          <a:xfrm>
            <a:off x="7164288" y="4437112"/>
            <a:ext cx="360040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91264" cy="1370416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> 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SISTEMA MURO DIFESA PREVENTIVO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PRIMO TEMPO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Segnaposto contenuto 4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4         3                2                            4      3           2</a:t>
            </a:r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</a:p>
          <a:p>
            <a:pPr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t-IT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it-IT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</a:p>
          <a:p>
            <a:pPr>
              <a:buNone/>
            </a:pP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6                                          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Alzatore 2° linea                         Alzatore 1° linea           </a:t>
            </a:r>
            <a:endParaRPr lang="it-IT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187624" y="2348880"/>
            <a:ext cx="2880000" cy="28803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>
            <a:off x="226774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1403648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349188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nettore 1 27"/>
          <p:cNvCxnSpPr/>
          <p:nvPr/>
        </p:nvCxnSpPr>
        <p:spPr>
          <a:xfrm>
            <a:off x="1547664" y="3933056"/>
            <a:ext cx="288032" cy="21602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>
            <a:off x="2483768" y="458112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flipV="1">
            <a:off x="3419872" y="3861048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ttangolo 34"/>
          <p:cNvSpPr/>
          <p:nvPr/>
        </p:nvSpPr>
        <p:spPr>
          <a:xfrm>
            <a:off x="5148064" y="2349200"/>
            <a:ext cx="2880000" cy="28800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1 36"/>
          <p:cNvCxnSpPr/>
          <p:nvPr/>
        </p:nvCxnSpPr>
        <p:spPr>
          <a:xfrm>
            <a:off x="118762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V="1">
            <a:off x="1547664" y="364502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V="1">
            <a:off x="1835696" y="4005064"/>
            <a:ext cx="36004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H="1">
            <a:off x="2195736" y="4581128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2987824" y="4581128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V="1">
            <a:off x="2699792" y="4149080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H="1" flipV="1">
            <a:off x="3563888" y="3573016"/>
            <a:ext cx="14401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 flipH="1" flipV="1">
            <a:off x="3059832" y="4005064"/>
            <a:ext cx="360040" cy="1440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nettore 2 52"/>
          <p:cNvCxnSpPr/>
          <p:nvPr/>
        </p:nvCxnSpPr>
        <p:spPr>
          <a:xfrm>
            <a:off x="1547664" y="2636912"/>
            <a:ext cx="360040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Connettore 2 54"/>
          <p:cNvCxnSpPr/>
          <p:nvPr/>
        </p:nvCxnSpPr>
        <p:spPr>
          <a:xfrm flipH="1">
            <a:off x="3131840" y="2636912"/>
            <a:ext cx="504056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H="1">
            <a:off x="2555776" y="1844824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586814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>
            <a:off x="637220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ttore 1 59"/>
          <p:cNvCxnSpPr/>
          <p:nvPr/>
        </p:nvCxnSpPr>
        <p:spPr>
          <a:xfrm>
            <a:off x="745232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nettore 1 60"/>
          <p:cNvCxnSpPr/>
          <p:nvPr/>
        </p:nvCxnSpPr>
        <p:spPr>
          <a:xfrm>
            <a:off x="514806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>
            <a:off x="5724128" y="350100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nettore 1 62"/>
          <p:cNvCxnSpPr/>
          <p:nvPr/>
        </p:nvCxnSpPr>
        <p:spPr>
          <a:xfrm>
            <a:off x="5940152" y="458112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nettore 1 63"/>
          <p:cNvCxnSpPr/>
          <p:nvPr/>
        </p:nvCxnSpPr>
        <p:spPr>
          <a:xfrm flipV="1">
            <a:off x="7524328" y="3861048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Connettore 2 64"/>
          <p:cNvCxnSpPr/>
          <p:nvPr/>
        </p:nvCxnSpPr>
        <p:spPr>
          <a:xfrm flipH="1">
            <a:off x="7164288" y="2636912"/>
            <a:ext cx="504056" cy="21602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Connettore 2 66"/>
          <p:cNvCxnSpPr/>
          <p:nvPr/>
        </p:nvCxnSpPr>
        <p:spPr>
          <a:xfrm flipV="1">
            <a:off x="5724128" y="2996952"/>
            <a:ext cx="0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2 71"/>
          <p:cNvCxnSpPr/>
          <p:nvPr/>
        </p:nvCxnSpPr>
        <p:spPr>
          <a:xfrm flipV="1">
            <a:off x="6228184" y="2996952"/>
            <a:ext cx="288032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2 72"/>
          <p:cNvCxnSpPr/>
          <p:nvPr/>
        </p:nvCxnSpPr>
        <p:spPr>
          <a:xfrm flipV="1">
            <a:off x="6228184" y="4149080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>
            <a:off x="6444208" y="4581128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nettore 2 74"/>
          <p:cNvCxnSpPr/>
          <p:nvPr/>
        </p:nvCxnSpPr>
        <p:spPr>
          <a:xfrm flipH="1">
            <a:off x="5652120" y="4581128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nettore 2 75"/>
          <p:cNvCxnSpPr/>
          <p:nvPr/>
        </p:nvCxnSpPr>
        <p:spPr>
          <a:xfrm flipH="1" flipV="1">
            <a:off x="7668344" y="3573016"/>
            <a:ext cx="14401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Connettore 2 78"/>
          <p:cNvCxnSpPr/>
          <p:nvPr/>
        </p:nvCxnSpPr>
        <p:spPr>
          <a:xfrm flipH="1">
            <a:off x="7308304" y="4077072"/>
            <a:ext cx="288032" cy="28803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2 79"/>
          <p:cNvCxnSpPr/>
          <p:nvPr/>
        </p:nvCxnSpPr>
        <p:spPr>
          <a:xfrm flipH="1">
            <a:off x="6300192" y="1772816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7584" y="704088"/>
            <a:ext cx="7859216" cy="8527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ASSISTENZA SUL PRIMO TEMPO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Segnaposto contenuto 6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sz="2400" dirty="0" smtClean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4      3             2                           4         3         2</a:t>
            </a:r>
            <a:endParaRPr lang="it-IT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it-IT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5                                                                      1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1                        5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</a:p>
          <a:p>
            <a:pPr>
              <a:buNone/>
            </a:pPr>
            <a:r>
              <a:rPr lang="it-IT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6                                                                        </a:t>
            </a:r>
            <a:r>
              <a:rPr lang="it-IT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it-IT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it-IT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it-IT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Partenza stretta a sinistra            Partenza stretta a destra</a:t>
            </a:r>
          </a:p>
        </p:txBody>
      </p:sp>
      <p:sp>
        <p:nvSpPr>
          <p:cNvPr id="4" name="Rettangolo 3"/>
          <p:cNvSpPr/>
          <p:nvPr/>
        </p:nvSpPr>
        <p:spPr>
          <a:xfrm>
            <a:off x="1187624" y="2420888"/>
            <a:ext cx="2880000" cy="28803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" name="Connettore 1 16"/>
          <p:cNvCxnSpPr/>
          <p:nvPr/>
        </p:nvCxnSpPr>
        <p:spPr>
          <a:xfrm>
            <a:off x="226774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1835696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ttore 1 23"/>
          <p:cNvCxnSpPr/>
          <p:nvPr/>
        </p:nvCxnSpPr>
        <p:spPr>
          <a:xfrm>
            <a:off x="3491880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>
            <a:off x="1763688" y="458112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ttore 1 33"/>
          <p:cNvCxnSpPr/>
          <p:nvPr/>
        </p:nvCxnSpPr>
        <p:spPr>
          <a:xfrm flipV="1">
            <a:off x="3491880" y="3933056"/>
            <a:ext cx="288032" cy="28803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Rettangolo 34"/>
          <p:cNvSpPr/>
          <p:nvPr/>
        </p:nvSpPr>
        <p:spPr>
          <a:xfrm>
            <a:off x="5148064" y="2421208"/>
            <a:ext cx="2880000" cy="28800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7" name="Connettore 1 36"/>
          <p:cNvCxnSpPr/>
          <p:nvPr/>
        </p:nvCxnSpPr>
        <p:spPr>
          <a:xfrm>
            <a:off x="118762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V="1">
            <a:off x="1835696" y="3212976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/>
          <p:cNvCxnSpPr/>
          <p:nvPr/>
        </p:nvCxnSpPr>
        <p:spPr>
          <a:xfrm flipV="1">
            <a:off x="2339752" y="3356992"/>
            <a:ext cx="36004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/>
          <p:nvPr/>
        </p:nvCxnSpPr>
        <p:spPr>
          <a:xfrm>
            <a:off x="2267744" y="4581128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V="1">
            <a:off x="2051720" y="4149080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Connettore 2 48"/>
          <p:cNvCxnSpPr/>
          <p:nvPr/>
        </p:nvCxnSpPr>
        <p:spPr>
          <a:xfrm flipH="1" flipV="1">
            <a:off x="3635896" y="3645024"/>
            <a:ext cx="144016" cy="28803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Connettore 2 50"/>
          <p:cNvCxnSpPr/>
          <p:nvPr/>
        </p:nvCxnSpPr>
        <p:spPr>
          <a:xfrm flipH="1" flipV="1">
            <a:off x="3131840" y="4077072"/>
            <a:ext cx="360040" cy="14401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ttore 2 56"/>
          <p:cNvCxnSpPr/>
          <p:nvPr/>
        </p:nvCxnSpPr>
        <p:spPr>
          <a:xfrm flipH="1">
            <a:off x="2195736" y="1844824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1 57"/>
          <p:cNvCxnSpPr/>
          <p:nvPr/>
        </p:nvCxnSpPr>
        <p:spPr>
          <a:xfrm>
            <a:off x="5436096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>
            <a:off x="6228184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ttore 1 59"/>
          <p:cNvCxnSpPr/>
          <p:nvPr/>
        </p:nvCxnSpPr>
        <p:spPr>
          <a:xfrm>
            <a:off x="6876256" y="2492896"/>
            <a:ext cx="360040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Connettore 1 60"/>
          <p:cNvCxnSpPr/>
          <p:nvPr/>
        </p:nvCxnSpPr>
        <p:spPr>
          <a:xfrm>
            <a:off x="5148064" y="3356992"/>
            <a:ext cx="28803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Connettore 1 61"/>
          <p:cNvCxnSpPr/>
          <p:nvPr/>
        </p:nvCxnSpPr>
        <p:spPr>
          <a:xfrm>
            <a:off x="6876256" y="3429000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Connettore 1 62"/>
          <p:cNvCxnSpPr/>
          <p:nvPr/>
        </p:nvCxnSpPr>
        <p:spPr>
          <a:xfrm>
            <a:off x="6876256" y="4653136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Connettore 2 72"/>
          <p:cNvCxnSpPr/>
          <p:nvPr/>
        </p:nvCxnSpPr>
        <p:spPr>
          <a:xfrm flipV="1">
            <a:off x="7164288" y="4221088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nettore 2 73"/>
          <p:cNvCxnSpPr/>
          <p:nvPr/>
        </p:nvCxnSpPr>
        <p:spPr>
          <a:xfrm>
            <a:off x="7308304" y="4653136"/>
            <a:ext cx="36004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Connettore 2 74"/>
          <p:cNvCxnSpPr/>
          <p:nvPr/>
        </p:nvCxnSpPr>
        <p:spPr>
          <a:xfrm flipH="1">
            <a:off x="6588224" y="4653136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Connettore 2 79"/>
          <p:cNvCxnSpPr/>
          <p:nvPr/>
        </p:nvCxnSpPr>
        <p:spPr>
          <a:xfrm flipH="1">
            <a:off x="6804248" y="1772816"/>
            <a:ext cx="288032" cy="43204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1 37"/>
          <p:cNvCxnSpPr/>
          <p:nvPr/>
        </p:nvCxnSpPr>
        <p:spPr>
          <a:xfrm>
            <a:off x="1835696" y="3501008"/>
            <a:ext cx="504056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>
            <a:off x="5364088" y="4149080"/>
            <a:ext cx="288032" cy="216024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Connettore 2 41"/>
          <p:cNvCxnSpPr/>
          <p:nvPr/>
        </p:nvCxnSpPr>
        <p:spPr>
          <a:xfrm flipV="1">
            <a:off x="5364088" y="3861048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V="1">
            <a:off x="5652120" y="4221088"/>
            <a:ext cx="360040" cy="14401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H="1">
            <a:off x="1475656" y="4581128"/>
            <a:ext cx="28803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Connettore 2 49"/>
          <p:cNvCxnSpPr/>
          <p:nvPr/>
        </p:nvCxnSpPr>
        <p:spPr>
          <a:xfrm flipH="1" flipV="1">
            <a:off x="6588224" y="3068960"/>
            <a:ext cx="288032" cy="36004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 flipV="1">
            <a:off x="7380312" y="2924944"/>
            <a:ext cx="72008" cy="50405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Specializzare il SISTEMA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GIOCO non significa SPECIALIZZARE IL SISTEMA </a:t>
            </a:r>
            <a:r>
              <a:rPr lang="it-IT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ALLENAMENTO.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Nella pallavolo giovanile non c’è nessuna correlazione tra il</a:t>
            </a: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risultato e l’utilizzo di un sistema di gioco specializzato.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L’ASPETTO FONDAMENTALE E’ LA PADRONANZA DELLA TECNICA</a:t>
            </a:r>
            <a:endParaRPr lang="it-IT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539552" y="704088"/>
            <a:ext cx="8147248" cy="780696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METODOLOGIA  D’ ALLENAMENTO</a:t>
            </a: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1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8229600" cy="1139825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MODELLO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PRESTAZIONE </a:t>
            </a:r>
            <a:r>
              <a:rPr lang="it-IT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DI</a:t>
            </a:r>
            <a:r>
              <a:rPr lang="it-IT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UNA SQUADRA U14 FEMMINILE</a:t>
            </a:r>
          </a:p>
        </p:txBody>
      </p:sp>
      <p:graphicFrame>
        <p:nvGraphicFramePr>
          <p:cNvPr id="35882" name="Group 4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244974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Fondamentale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% rispetto al totale dei punti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Media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punti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per set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Battuta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14,5% 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3,6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Attacco</a:t>
                      </a:r>
                      <a:endParaRPr kumimoji="0" lang="en-GB" sz="28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attacco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Dif - </a:t>
                      </a:r>
                      <a:r>
                        <a:rPr kumimoji="0" lang="en-GB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attacco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46%</a:t>
                      </a:r>
                      <a:r>
                        <a:rPr kumimoji="0" lang="en-GB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25%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Times New Roman" pitchFamily="18" charset="0"/>
                        </a:rPr>
                        <a:t>21%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11,5</a:t>
                      </a:r>
                      <a:endParaRPr kumimoji="0" lang="en-GB" sz="280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6,3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5,2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Muro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6,5%</a:t>
                      </a: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1,6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Errori altra squadra</a:t>
                      </a:r>
                      <a:r>
                        <a:rPr kumimoji="0" lang="it-I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33%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8,3</a:t>
                      </a:r>
                      <a:r>
                        <a:rPr kumimoji="0" lang="it-IT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704088"/>
            <a:ext cx="8219256" cy="8527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METODOLOGIA  D’ ALLENAMENTO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Sviluppo della POSITIVITA’ SPECIFICA:</a:t>
            </a:r>
          </a:p>
          <a:p>
            <a:pPr>
              <a:buNone/>
            </a:pPr>
            <a:r>
              <a:rPr lang="it-IT" dirty="0" smtClean="0"/>
              <a:t>    tecniche specialistiche</a:t>
            </a:r>
          </a:p>
          <a:p>
            <a:pPr>
              <a:buNone/>
            </a:pPr>
            <a:r>
              <a:rPr lang="it-IT" dirty="0" smtClean="0"/>
              <a:t>    allenamento differenziato (esercitazioni di sintesi e </a:t>
            </a:r>
            <a:r>
              <a:rPr lang="it-IT" smtClean="0"/>
              <a:t>di gioco)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  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</a:rPr>
              <a:t>MODELLO </a:t>
            </a:r>
            <a:r>
              <a:rPr lang="it-IT" sz="2800" b="1" dirty="0" err="1" smtClean="0">
                <a:latin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</a:rPr>
              <a:t> PRESTAZIONE </a:t>
            </a:r>
            <a:r>
              <a:rPr lang="it-IT" sz="2800" b="1" dirty="0" err="1" smtClean="0">
                <a:latin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</a:rPr>
              <a:t> UNA SQUADRA U14 FEMMINILE</a:t>
            </a:r>
            <a:endParaRPr lang="it-IT" sz="2800" dirty="0"/>
          </a:p>
        </p:txBody>
      </p:sp>
      <p:graphicFrame>
        <p:nvGraphicFramePr>
          <p:cNvPr id="4" name="Segnaposto tabella 3"/>
          <p:cNvGraphicFramePr>
            <a:graphicFrameLocks noGrp="1"/>
          </p:cNvGraphicFramePr>
          <p:nvPr>
            <p:ph type="tbl" idx="1"/>
          </p:nvPr>
        </p:nvGraphicFramePr>
        <p:xfrm>
          <a:off x="539553" y="1628800"/>
          <a:ext cx="7344816" cy="273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8738"/>
                <a:gridCol w="1233912"/>
                <a:gridCol w="1079673"/>
                <a:gridCol w="1079673"/>
                <a:gridCol w="932820"/>
              </a:tblGrid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Fase battuta punto </a:t>
                      </a:r>
                    </a:p>
                    <a:p>
                      <a:pPr algn="ctr"/>
                      <a:endParaRPr lang="it-IT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53%        13,2</a:t>
                      </a:r>
                    </a:p>
                    <a:p>
                      <a:pPr algn="ctr"/>
                      <a:endParaRPr lang="it-IT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Battuta</a:t>
                      </a:r>
                    </a:p>
                    <a:p>
                      <a:pPr algn="ctr"/>
                      <a:endParaRPr lang="it-IT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27,2%</a:t>
                      </a:r>
                      <a:endParaRPr lang="it-IT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Attacco</a:t>
                      </a:r>
                    </a:p>
                    <a:p>
                      <a:pPr algn="ctr"/>
                      <a:endParaRPr lang="it-IT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40%</a:t>
                      </a:r>
                      <a:endParaRPr lang="it-IT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Muro</a:t>
                      </a:r>
                    </a:p>
                    <a:p>
                      <a:pPr algn="ctr"/>
                      <a:endParaRPr lang="it-IT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8,5%</a:t>
                      </a:r>
                      <a:endParaRPr lang="it-IT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latin typeface="Times New Roman" pitchFamily="18" charset="0"/>
                          <a:cs typeface="Times New Roman" pitchFamily="18" charset="0"/>
                        </a:rPr>
                        <a:t>Errori</a:t>
                      </a:r>
                    </a:p>
                    <a:p>
                      <a:pPr algn="ctr"/>
                      <a:endParaRPr lang="it-IT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24,3%</a:t>
                      </a:r>
                      <a:endParaRPr lang="it-IT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pPr algn="ctr"/>
                      <a:endParaRPr lang="it-IT" dirty="0" smtClean="0"/>
                    </a:p>
                    <a:p>
                      <a:pPr algn="ctr"/>
                      <a:r>
                        <a:rPr lang="it-IT" b="1" dirty="0" smtClean="0">
                          <a:latin typeface="Times New Roman" pitchFamily="18" charset="0"/>
                          <a:cs typeface="Times New Roman" pitchFamily="18" charset="0"/>
                        </a:rPr>
                        <a:t>Fase</a:t>
                      </a:r>
                      <a:r>
                        <a:rPr lang="it-IT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ricezione punto </a:t>
                      </a:r>
                    </a:p>
                    <a:p>
                      <a:pPr algn="ctr"/>
                      <a:endParaRPr lang="it-IT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47%     11,8</a:t>
                      </a:r>
                      <a:endParaRPr lang="it-IT" b="1" dirty="0"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 smtClean="0"/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b="1" dirty="0" smtClean="0">
                          <a:latin typeface="Times New Roman" pitchFamily="18" charset="0"/>
                          <a:cs typeface="Times New Roman" pitchFamily="18" charset="0"/>
                        </a:rPr>
                        <a:t>Attacco</a:t>
                      </a:r>
                    </a:p>
                    <a:p>
                      <a:pPr algn="ctr"/>
                      <a:endParaRPr lang="it-IT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52,5%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b="1" dirty="0" smtClean="0">
                          <a:latin typeface="Times New Roman" pitchFamily="18" charset="0"/>
                          <a:cs typeface="Times New Roman" pitchFamily="18" charset="0"/>
                        </a:rPr>
                        <a:t>Muro</a:t>
                      </a:r>
                    </a:p>
                    <a:p>
                      <a:pPr algn="ctr"/>
                      <a:endParaRPr lang="it-IT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4%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b="1" dirty="0" smtClean="0">
                          <a:latin typeface="Times New Roman" pitchFamily="18" charset="0"/>
                          <a:cs typeface="Times New Roman" pitchFamily="18" charset="0"/>
                        </a:rPr>
                        <a:t>Errori</a:t>
                      </a:r>
                    </a:p>
                    <a:p>
                      <a:pPr algn="ctr"/>
                      <a:endParaRPr lang="it-IT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it-IT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43,5%</a:t>
                      </a:r>
                      <a:endParaRPr lang="it-IT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19256" cy="1152128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OBIETTIVO TECNICO  U/14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it-IT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965184"/>
          </a:xfrm>
        </p:spPr>
        <p:txBody>
          <a:bodyPr/>
          <a:lstStyle/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CONSOLIDAMENTO DELLE TECNICHE </a:t>
            </a:r>
            <a:r>
              <a:rPr lang="it-IT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BASE ATTRAVERSO LA DIDATTICA</a:t>
            </a:r>
          </a:p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Palleggio</a:t>
            </a:r>
          </a:p>
          <a:p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Bagher</a:t>
            </a:r>
            <a:endParaRPr lang="it-IT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Schiacciata</a:t>
            </a:r>
          </a:p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Muro: piano di rimbalzo, motricità specifica</a:t>
            </a:r>
          </a:p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Tecnica di difesa: postura,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frontale e laterale, motricità, impostazione  caduta frontale e laterale</a:t>
            </a:r>
          </a:p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Servizio </a:t>
            </a:r>
            <a:r>
              <a:rPr lang="it-IT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flot</a:t>
            </a:r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piedi a terra</a:t>
            </a:r>
          </a:p>
          <a:p>
            <a:r>
              <a:rPr lang="it-IT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Motricità specifica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01608" cy="792088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OBIETTIVO TECNICO  U/14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4605144"/>
          </a:xfrm>
        </p:spPr>
        <p:txBody>
          <a:bodyPr/>
          <a:lstStyle/>
          <a:p>
            <a:pPr algn="ctr">
              <a:buNone/>
            </a:pPr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ADATTABILITÀ FUNZIONALE DELLE TECNICHE </a:t>
            </a:r>
            <a:r>
              <a:rPr lang="it-IT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BASE NEL SISTEMA </a:t>
            </a:r>
            <a:r>
              <a:rPr lang="it-IT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GIOCO</a:t>
            </a:r>
          </a:p>
          <a:p>
            <a:pPr>
              <a:buNone/>
            </a:pPr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L’aspetto centrale della didattica diventa il </a:t>
            </a: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FONDAMENTALE</a:t>
            </a:r>
          </a:p>
          <a:p>
            <a:endParaRPr lang="it-IT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1052736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  </a:t>
            </a: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PALLEGGIO</a:t>
            </a:r>
            <a:endParaRPr lang="it-IT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908720"/>
            <a:ext cx="8424936" cy="554461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it-IT" b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PALLEGGIO PER L’ALZATA</a:t>
            </a: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Palleggio avanti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Palleggio dietro</a:t>
            </a:r>
          </a:p>
          <a:p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Motricità specifica, esercitazioni situazionali (fase ricezione punto, fase difesa punto)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it-IT" dirty="0" smtClean="0">
                <a:latin typeface="Times New Roman" pitchFamily="18" charset="0"/>
                <a:cs typeface="Times New Roman" pitchFamily="18" charset="0"/>
              </a:rPr>
              <a:t>Identificare gli alzatori e differenziare il lavoro tecnico (inizia il percorso di specializzazione)</a:t>
            </a:r>
          </a:p>
          <a:p>
            <a:pPr algn="ctr">
              <a:buNone/>
            </a:pPr>
            <a:r>
              <a:rPr lang="it-IT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PALLEGGIO PER LA RICEZIONE</a:t>
            </a:r>
          </a:p>
          <a:p>
            <a:pPr algn="ctr"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147248" cy="93610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TECNICHE </a:t>
            </a:r>
            <a:r>
              <a:rPr lang="it-IT" sz="2800" b="1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2800" b="1" dirty="0" smtClean="0">
                <a:latin typeface="Times New Roman" pitchFamily="18" charset="0"/>
                <a:cs typeface="Times New Roman" pitchFamily="18" charset="0"/>
              </a:rPr>
              <a:t> BASE E FONDAMENTALI </a:t>
            </a:r>
            <a:br>
              <a:rPr lang="it-IT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it-IT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IL BAGHER</a:t>
            </a:r>
            <a:endParaRPr lang="it-IT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412776"/>
            <a:ext cx="8280920" cy="504056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BAGHER PER LA COSTRUZIONE</a:t>
            </a:r>
          </a:p>
          <a:p>
            <a:pPr algn="ctr">
              <a:buNone/>
            </a:pPr>
            <a:endParaRPr lang="it-IT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BAGHER PER L’ALZATA</a:t>
            </a:r>
          </a:p>
          <a:p>
            <a:pPr algn="ctr">
              <a:buNone/>
            </a:pPr>
            <a:endParaRPr lang="it-IT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BAGHER </a:t>
            </a:r>
            <a:r>
              <a:rPr lang="it-IT" sz="36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DIFESA</a:t>
            </a:r>
          </a:p>
          <a:p>
            <a:pPr algn="ctr">
              <a:buNone/>
            </a:pPr>
            <a:endParaRPr lang="it-IT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BAGHER PER LA RICEZIONE</a:t>
            </a:r>
          </a:p>
          <a:p>
            <a:pPr algn="ctr">
              <a:buNone/>
            </a:pPr>
            <a:endParaRPr lang="it-IT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3600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 frontale</a:t>
            </a:r>
          </a:p>
          <a:p>
            <a:endParaRPr lang="it-IT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3600" dirty="0" err="1" smtClean="0">
                <a:latin typeface="Times New Roman" pitchFamily="18" charset="0"/>
                <a:cs typeface="Times New Roman" pitchFamily="18" charset="0"/>
              </a:rPr>
              <a:t>Bagher</a:t>
            </a:r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 laterale</a:t>
            </a:r>
          </a:p>
          <a:p>
            <a:endParaRPr lang="it-IT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sz="3600" dirty="0" smtClean="0">
                <a:latin typeface="Times New Roman" pitchFamily="18" charset="0"/>
                <a:cs typeface="Times New Roman" pitchFamily="18" charset="0"/>
              </a:rPr>
              <a:t>Battuta ricezione: esercitazione di sintesi fondamentale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it-IT" sz="38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TUTTI DEVONO RICEVERE!!!!</a:t>
            </a: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1601</TotalTime>
  <Words>1706</Words>
  <Application>Microsoft Office PowerPoint</Application>
  <PresentationFormat>Presentazione su schermo (4:3)</PresentationFormat>
  <Paragraphs>513</Paragraphs>
  <Slides>40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Titoli diapositive</vt:lpstr>
      </vt:variant>
      <vt:variant>
        <vt:i4>40</vt:i4>
      </vt:variant>
    </vt:vector>
  </HeadingPairs>
  <TitlesOfParts>
    <vt:vector size="43" baseType="lpstr">
      <vt:lpstr>Equinozio</vt:lpstr>
      <vt:lpstr>Personalizza struttura</vt:lpstr>
      <vt:lpstr>1_Personalizza struttura</vt:lpstr>
      <vt:lpstr>IL MODELLO DI PRESTAZIONE U14 – U16</vt:lpstr>
      <vt:lpstr>PRESENTAZIONE</vt:lpstr>
      <vt:lpstr>MODELLO DI PRESTAZIONE DI UN CAMPIONATO DI CATEGORIA</vt:lpstr>
      <vt:lpstr>MODELLO DI PRESTAZIONE DI UNA SQUADRA U14 FEMMINILE</vt:lpstr>
      <vt:lpstr>MODELLO DI PRESTAZIONE DI UNA SQUADRA U14 FEMMINILE</vt:lpstr>
      <vt:lpstr>OBIETTIVO TECNICO  U/14 </vt:lpstr>
      <vt:lpstr>OBIETTIVO TECNICO  U/14</vt:lpstr>
      <vt:lpstr>TECNICHE DI BASE E FONDAMENTALI  PALLEGGIO</vt:lpstr>
      <vt:lpstr>TECNICHE DI BASE E FONDAMENTALI  IL BAGHER</vt:lpstr>
      <vt:lpstr>TECNICHE DI BASE E FONDAMENTALI SCHIACCIATA</vt:lpstr>
      <vt:lpstr>TECNICHE DI BASE E FONDAMENTALI  MURO</vt:lpstr>
      <vt:lpstr>TECNICHE DI BASE E FONDAMENTALI</vt:lpstr>
      <vt:lpstr>TECNICHE DI BASE E FONDAMENTALI</vt:lpstr>
      <vt:lpstr>SISTEMA DI GIOCO</vt:lpstr>
      <vt:lpstr>SISTEMA DI GIOCO 4 – 2 </vt:lpstr>
      <vt:lpstr>SISTEMA DI GIOCO 4 – 2 </vt:lpstr>
      <vt:lpstr>SISTEMA DI GIOCO 4 – 2 </vt:lpstr>
      <vt:lpstr>SISTEMA DI GIOCO 3 – 3 </vt:lpstr>
      <vt:lpstr>SISTEMA DI GIOCO 3 – 3 </vt:lpstr>
      <vt:lpstr>SISTEMA MURO DIFESA DA ZONA 4</vt:lpstr>
      <vt:lpstr>SISTEMA MURO DIFESA DA ZONA 2</vt:lpstr>
      <vt:lpstr>SISTEMA MURO DIFESA DA ZONA 2</vt:lpstr>
      <vt:lpstr>METODOLOGIA  D’ ALLENAMENTO</vt:lpstr>
      <vt:lpstr>METODOLOGIA  D’ ALLENAMENTO</vt:lpstr>
      <vt:lpstr>METODOLOGIA  D’ ALLENAMENTO</vt:lpstr>
      <vt:lpstr>OBIETTIVO TECNICO  U/16</vt:lpstr>
      <vt:lpstr>TECNICHE DI BASE E FONDAMENTALI: ALZATA</vt:lpstr>
      <vt:lpstr>TECNICHE DI BASE E FONDAMENTALI:  RICEZIONE</vt:lpstr>
      <vt:lpstr>TECNICHE DI BASE E FONDAMENTALI: ATTACCO</vt:lpstr>
      <vt:lpstr>TECNICHE DI BASE E FONDAMENTALI:  MURO</vt:lpstr>
      <vt:lpstr>TECNICHE DI BASE E FONDAMENTALI</vt:lpstr>
      <vt:lpstr>TECNICHE DI BASE E FONDAMENTALI</vt:lpstr>
      <vt:lpstr>SISTEMA DI GIOCO</vt:lpstr>
      <vt:lpstr>SISTEMA 4-2 A 3 RICEVITORI    4 RICEVITORI</vt:lpstr>
      <vt:lpstr>SISTEMA  5-1 A 4 RICEVITORI</vt:lpstr>
      <vt:lpstr>FREE BALL: COMPETENZE E RESPONSABILITÀ</vt:lpstr>
      <vt:lpstr> SISTEMA MURO DIFESA PREVENTIVO DI PRIMO TEMPO</vt:lpstr>
      <vt:lpstr>ASSISTENZA SUL PRIMO TEMPO</vt:lpstr>
      <vt:lpstr>METODOLOGIA  D’ ALLENAMENTO</vt:lpstr>
      <vt:lpstr>METODOLOGIA  D’ ALLENAMENTO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SAMSUNG</cp:lastModifiedBy>
  <cp:revision>130</cp:revision>
  <dcterms:created xsi:type="dcterms:W3CDTF">2016-06-05T07:42:41Z</dcterms:created>
  <dcterms:modified xsi:type="dcterms:W3CDTF">2016-06-21T15:38:01Z</dcterms:modified>
</cp:coreProperties>
</file>