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71" r:id="rId8"/>
    <p:sldId id="262" r:id="rId9"/>
    <p:sldId id="263" r:id="rId10"/>
    <p:sldId id="264" r:id="rId11"/>
    <p:sldId id="265" r:id="rId12"/>
    <p:sldId id="266" r:id="rId13"/>
    <p:sldId id="267" r:id="rId14"/>
    <p:sldId id="268" r:id="rId15"/>
    <p:sldId id="269" r:id="rId16"/>
    <p:sldId id="270"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20/12/2014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20/12/2014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20/12/2014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20/12/2014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t>20/12/2014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F49D355-16BD-4E45-BD9A-5EA878CF7CBD}" type="datetimeFigureOut">
              <a:rPr lang="it-IT" smtClean="0"/>
              <a:t>20/12/2014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F49D355-16BD-4E45-BD9A-5EA878CF7CBD}" type="datetimeFigureOut">
              <a:rPr lang="it-IT" smtClean="0"/>
              <a:t>20/12/2014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F49D355-16BD-4E45-BD9A-5EA878CF7CBD}" type="datetimeFigureOut">
              <a:rPr lang="it-IT" smtClean="0"/>
              <a:t>20/12/2014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t>20/12/2014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t>20/12/2014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t>20/12/2014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9D355-16BD-4E45-BD9A-5EA878CF7CBD}" type="datetimeFigureOut">
              <a:rPr lang="it-IT" smtClean="0"/>
              <a:t>20/12/2014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sz="2800" dirty="0" smtClean="0">
                <a:latin typeface="Arial" panose="020B0604020202020204" pitchFamily="34" charset="0"/>
                <a:cs typeface="Arial" panose="020B0604020202020204" pitchFamily="34" charset="0"/>
              </a:rPr>
              <a:t>DALLA DIDATTICA DEL MURO ALLA IDENTIFICAZIONE DELLE TECNICHE PER ZONE DI COMPETENZA</a:t>
            </a:r>
            <a:endParaRPr lang="it-IT" sz="2800" dirty="0">
              <a:latin typeface="Arial" panose="020B0604020202020204" pitchFamily="34" charset="0"/>
              <a:cs typeface="Arial" panose="020B060402020202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75" y="1481138"/>
            <a:ext cx="5581650"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1146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Posizione di partenza</a:t>
            </a:r>
          </a:p>
        </p:txBody>
      </p:sp>
      <p:graphicFrame>
        <p:nvGraphicFramePr>
          <p:cNvPr id="3" name="Oggetto 2"/>
          <p:cNvGraphicFramePr>
            <a:graphicFrameLocks noChangeAspect="1"/>
          </p:cNvGraphicFramePr>
          <p:nvPr>
            <p:extLst>
              <p:ext uri="{D42A27DB-BD31-4B8C-83A1-F6EECF244321}">
                <p14:modId xmlns:p14="http://schemas.microsoft.com/office/powerpoint/2010/main" val="1875780434"/>
              </p:ext>
            </p:extLst>
          </p:nvPr>
        </p:nvGraphicFramePr>
        <p:xfrm>
          <a:off x="3967163" y="3086100"/>
          <a:ext cx="1208087" cy="685800"/>
        </p:xfrm>
        <a:graphic>
          <a:graphicData uri="http://schemas.openxmlformats.org/presentationml/2006/ole">
            <mc:AlternateContent xmlns:mc="http://schemas.openxmlformats.org/markup-compatibility/2006">
              <mc:Choice xmlns:v="urn:schemas-microsoft-com:vml" Requires="v">
                <p:oleObj spid="_x0000_s3079" name="Oggetto shell Packager" showAsIcon="1" r:id="rId3" imgW="1207800" imgH="685440" progId="Package">
                  <p:embed/>
                </p:oleObj>
              </mc:Choice>
              <mc:Fallback>
                <p:oleObj name="Oggetto shell Packager" showAsIcon="1" r:id="rId3" imgW="1207800" imgH="685440" progId="Package">
                  <p:embed/>
                  <p:pic>
                    <p:nvPicPr>
                      <p:cNvPr id="0" name=""/>
                      <p:cNvPicPr/>
                      <p:nvPr/>
                    </p:nvPicPr>
                    <p:blipFill>
                      <a:blip r:embed="rId4"/>
                      <a:stretch>
                        <a:fillRect/>
                      </a:stretch>
                    </p:blipFill>
                    <p:spPr>
                      <a:xfrm>
                        <a:off x="3967163" y="3086100"/>
                        <a:ext cx="1208087" cy="685800"/>
                      </a:xfrm>
                      <a:prstGeom prst="rect">
                        <a:avLst/>
                      </a:prstGeom>
                    </p:spPr>
                  </p:pic>
                </p:oleObj>
              </mc:Fallback>
            </mc:AlternateContent>
          </a:graphicData>
        </a:graphic>
      </p:graphicFrame>
    </p:spTree>
    <p:extLst>
      <p:ext uri="{BB962C8B-B14F-4D97-AF65-F5344CB8AC3E}">
        <p14:creationId xmlns:p14="http://schemas.microsoft.com/office/powerpoint/2010/main" val="1126164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6858000"/>
          </a:xfrm>
        </p:spPr>
        <p:txBody>
          <a:bodyPr>
            <a:normAutofit fontScale="90000"/>
          </a:bodyPr>
          <a:lstStyle/>
          <a:p>
            <a:r>
              <a:rPr lang="it-IT" sz="2800" dirty="0"/>
              <a:t>Deve decisamente essere una posizione attiva che predispone l’atleta a reagire in tempi il più breve possibile al gioco avversario; rapido spostamento o rapido stacco sono due azioni verso le quali saremo chiamati a reagire.</a:t>
            </a:r>
            <a:br>
              <a:rPr lang="it-IT" sz="2800" dirty="0"/>
            </a:br>
            <a:r>
              <a:rPr lang="it-IT" sz="2800" dirty="0"/>
              <a:t>La distanza dalla rete del giocatore è di circa 50 cm più o meno la lunghezza dell’avambraccio.</a:t>
            </a:r>
            <a:br>
              <a:rPr lang="it-IT" sz="2800" dirty="0"/>
            </a:br>
            <a:r>
              <a:rPr lang="it-IT" sz="2800" dirty="0"/>
              <a:t>I piedi sono distanziati della larghezza delle spalle con le punte che guardano il campo avversario e devono essere disposti sullo stesso piano in modo da ottenere un salto il più possibile verticale.</a:t>
            </a:r>
            <a:br>
              <a:rPr lang="it-IT" sz="2800" dirty="0"/>
            </a:br>
            <a:r>
              <a:rPr lang="it-IT" sz="2800" dirty="0"/>
              <a:t>L’angolo al ginocchio è compreso tra i 130 e i 150°, la muscolatura degli arti inferiori è in tensione.</a:t>
            </a:r>
            <a:br>
              <a:rPr lang="it-IT" sz="2800" dirty="0"/>
            </a:br>
            <a:r>
              <a:rPr lang="it-IT" sz="2800" dirty="0"/>
              <a:t>La schiena è eretta con il busto leggermente inclinato verso rete, le braccia sono flesse all’altezza dei gomiti con gli stessi posizionati in avanti verso la rete, le mani ben aperte sono posizionate sopra la testa  e già in tensione.</a:t>
            </a:r>
            <a:br>
              <a:rPr lang="it-IT" sz="2800" dirty="0"/>
            </a:br>
            <a:endParaRPr lang="it-IT" sz="2800" dirty="0"/>
          </a:p>
        </p:txBody>
      </p:sp>
    </p:spTree>
    <p:extLst>
      <p:ext uri="{BB962C8B-B14F-4D97-AF65-F5344CB8AC3E}">
        <p14:creationId xmlns:p14="http://schemas.microsoft.com/office/powerpoint/2010/main" val="2423505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564904"/>
            <a:ext cx="40005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25260"/>
            <a:ext cx="6480720" cy="6151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8199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962674"/>
          </a:xfrm>
        </p:spPr>
        <p:txBody>
          <a:bodyPr>
            <a:normAutofit/>
          </a:bodyPr>
          <a:lstStyle/>
          <a:p>
            <a:r>
              <a:rPr lang="it-IT" sz="2700" dirty="0"/>
              <a:t>Caricamento: il caricamento avviene chiudendo gli angoli al ginocchio e </a:t>
            </a:r>
            <a:r>
              <a:rPr lang="it-IT" sz="2700" dirty="0" err="1"/>
              <a:t>tibio</a:t>
            </a:r>
            <a:r>
              <a:rPr lang="it-IT" sz="2700" dirty="0"/>
              <a:t> tarsico, è importante concentrarsi sulla chiusura dell’angolo alla caviglia in quanto è l’angolo che mi permette la verticalità del salto, chiudere  in maniera esagerata l’angolo al ginocchio comporta uno spostamento all’indietro del baricentro con probabile perdita dell’equilibrio, oltre a richiedere una notevole forza muscolare per saltare.</a:t>
            </a:r>
            <a:br>
              <a:rPr lang="it-IT" sz="2700" dirty="0"/>
            </a:br>
            <a:r>
              <a:rPr lang="it-IT" sz="2700" dirty="0"/>
              <a:t>Le braccia a loro volta rimanendo flesse al gomito con le mani in tensione caricano portando i gomiti all’indietro.</a:t>
            </a:r>
            <a:r>
              <a:rPr lang="it-IT" dirty="0"/>
              <a:t/>
            </a:r>
            <a:br>
              <a:rPr lang="it-IT" dirty="0"/>
            </a:br>
            <a:endParaRPr lang="it-IT"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5301208"/>
            <a:ext cx="80962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2845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22714"/>
          </a:xfrm>
        </p:spPr>
        <p:txBody>
          <a:bodyPr>
            <a:noAutofit/>
          </a:bodyPr>
          <a:lstStyle/>
          <a:p>
            <a:r>
              <a:rPr lang="it-IT" sz="2400" dirty="0"/>
              <a:t>Estensione: mantenendosi rasenti a rete si coordina la spinte delle gambe con la distensione degli arti superiori, distensione che avviene slanciando i gomiti verso l’alto davanti al viso, lasciando scivolare gli avambracci vicino la rete e distendendo le braccia sopra la rete in penetrazione verso il campo avversario, la scapole assecondano questo movimento scorrendo loro stesse  verso l’alto.</a:t>
            </a:r>
            <a:br>
              <a:rPr lang="it-IT" sz="2400" dirty="0"/>
            </a:br>
            <a:r>
              <a:rPr lang="it-IT" sz="2400" dirty="0"/>
              <a:t>I polsi rimangono allineati agli avambracci con le mani massimamente aperte ed in grande tensione, la testa è posizionate tra le braccia con gli occhi che guardano verso le mani, il capo non deve essere ne inclinato all’indietro ne flesso verso il basso.</a:t>
            </a:r>
            <a:br>
              <a:rPr lang="it-IT" sz="2400" dirty="0"/>
            </a:br>
            <a:r>
              <a:rPr lang="it-IT" sz="2400" dirty="0"/>
              <a:t>La penetrazione delle braccia nel campo avversario dovrà essere compensata da una chiusura in volo degli arti inferiori, movimento che avverrà a carico dei muscoli flessori delle cosce e della parete addominale.</a:t>
            </a:r>
            <a:br>
              <a:rPr lang="it-IT" sz="2400" dirty="0"/>
            </a:br>
            <a:endParaRPr lang="it-IT" sz="2400" dirty="0"/>
          </a:p>
        </p:txBody>
      </p:sp>
    </p:spTree>
    <p:extLst>
      <p:ext uri="{BB962C8B-B14F-4D97-AF65-F5344CB8AC3E}">
        <p14:creationId xmlns:p14="http://schemas.microsoft.com/office/powerpoint/2010/main" val="4271330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674642"/>
          </a:xfrm>
        </p:spPr>
        <p:txBody>
          <a:bodyPr>
            <a:normAutofit fontScale="90000"/>
          </a:bodyPr>
          <a:lstStyle/>
          <a:p>
            <a:r>
              <a:rPr lang="it-IT" dirty="0"/>
              <a:t>Ricaduta: se ben eseguiti i precedenti elementi tecnici la ricaduta deve avvenire in nello stesso punto dello stacco in perfetto equilibrio su tutti e due gli arti inferiori, con un movimento di svincolo delle braccia richiamate nel proprio campo e che rimangono distese verso l’alto.</a:t>
            </a:r>
          </a:p>
        </p:txBody>
      </p:sp>
    </p:spTree>
    <p:extLst>
      <p:ext uri="{BB962C8B-B14F-4D97-AF65-F5344CB8AC3E}">
        <p14:creationId xmlns:p14="http://schemas.microsoft.com/office/powerpoint/2010/main" val="2234995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196752"/>
            <a:ext cx="6048672"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4014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SPOSTAMENTI</a:t>
            </a:r>
          </a:p>
        </p:txBody>
      </p:sp>
    </p:spTree>
    <p:extLst>
      <p:ext uri="{BB962C8B-B14F-4D97-AF65-F5344CB8AC3E}">
        <p14:creationId xmlns:p14="http://schemas.microsoft.com/office/powerpoint/2010/main" val="4275653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827584" y="58847"/>
            <a:ext cx="7776864" cy="3970318"/>
          </a:xfrm>
          <a:prstGeom prst="rect">
            <a:avLst/>
          </a:prstGeom>
        </p:spPr>
        <p:txBody>
          <a:bodyPr wrap="square">
            <a:spAutoFit/>
          </a:bodyPr>
          <a:lstStyle/>
          <a:p>
            <a:pPr marL="342900" indent="-342900">
              <a:buAutoNum type="arabicPeriod"/>
            </a:pPr>
            <a:r>
              <a:rPr lang="it-IT" dirty="0" smtClean="0"/>
              <a:t>Passo </a:t>
            </a:r>
            <a:r>
              <a:rPr lang="it-IT" dirty="0"/>
              <a:t>accostato:  </a:t>
            </a:r>
          </a:p>
          <a:p>
            <a:r>
              <a:rPr lang="it-IT" dirty="0" smtClean="0"/>
              <a:t>dalla </a:t>
            </a:r>
            <a:r>
              <a:rPr lang="it-IT" dirty="0"/>
              <a:t>posizione di partenza, mantenendo durante la traslocazione una posizione attiva, spingendo con la gamba opposta alla direzione apro e accosto il passo.</a:t>
            </a:r>
          </a:p>
          <a:p>
            <a:r>
              <a:rPr lang="it-IT" dirty="0"/>
              <a:t>Questo tipo di spostamento a il grande vantaggio di mantenere il corpo frontale alla rete e quindi di aver sempre il migliore campo visivo possibile, mi permette inoltre una più agevole valutazione del punto e del tempo di stacco.</a:t>
            </a:r>
          </a:p>
          <a:p>
            <a:r>
              <a:rPr lang="it-IT" dirty="0"/>
              <a:t>I limiti di questa tecnica risiedono nel fatto che si risulta relativamente lenti e non permette di ricoprire lunghe distanze. </a:t>
            </a:r>
          </a:p>
          <a:p>
            <a:r>
              <a:rPr lang="it-IT" dirty="0"/>
              <a:t>Non è consigliabile utilizzare più di due passi accostati per la difficoltà coordinativa che questo tipo di spostamento offre.</a:t>
            </a:r>
          </a:p>
          <a:p>
            <a:r>
              <a:rPr lang="it-IT" dirty="0"/>
              <a:t>Nell’ eseguire un doppio passo accostato bisogna differenziare i due passi; il primo e un normale passo laterale mentre il secondo diventa un balzo molto radente al terreno cosi da permettere di bloccare l’inerzia del corpo verso la direzione intrapresa e di essere già caricati per l’eventuale salto a muro.</a:t>
            </a:r>
          </a:p>
        </p:txBody>
      </p:sp>
    </p:spTree>
    <p:extLst>
      <p:ext uri="{BB962C8B-B14F-4D97-AF65-F5344CB8AC3E}">
        <p14:creationId xmlns:p14="http://schemas.microsoft.com/office/powerpoint/2010/main" val="3435151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314602"/>
          </a:xfrm>
        </p:spPr>
        <p:txBody>
          <a:bodyPr>
            <a:normAutofit/>
          </a:bodyPr>
          <a:lstStyle/>
          <a:p>
            <a:r>
              <a:rPr lang="it-IT" sz="2400" dirty="0"/>
              <a:t>2</a:t>
            </a:r>
            <a:r>
              <a:rPr lang="it-IT" dirty="0"/>
              <a:t>.</a:t>
            </a:r>
            <a:r>
              <a:rPr lang="it-IT" sz="2700" dirty="0"/>
              <a:t>	Passo incrociato singolo: questo passo utilizza un incrocio  e la relativa chiusura.</a:t>
            </a:r>
            <a:br>
              <a:rPr lang="it-IT" sz="2700" dirty="0"/>
            </a:br>
            <a:r>
              <a:rPr lang="it-IT" sz="2700" dirty="0"/>
              <a:t>Fondamentale diventa la chiusura dell’ultimo appoggio che deve essere orientato perpendicolare alla rete in modo da permettere al giocatore durante il salto di essere frontale a rete, e non cercare di recuperare la frontalità durante la fase di volo.</a:t>
            </a:r>
            <a:br>
              <a:rPr lang="it-IT" sz="2700" dirty="0"/>
            </a:br>
            <a:r>
              <a:rPr lang="it-IT" sz="2700" dirty="0"/>
              <a:t>Utilizzato dai giocatori laterali permette una maggior velocità di esecuzione e un miglior dinamismo nella fase del salto.</a:t>
            </a:r>
            <a:r>
              <a:rPr lang="it-IT" dirty="0"/>
              <a:t/>
            </a:r>
            <a:br>
              <a:rPr lang="it-IT" dirty="0"/>
            </a:br>
            <a:endParaRPr lang="it-IT" dirty="0"/>
          </a:p>
        </p:txBody>
      </p:sp>
    </p:spTree>
    <p:extLst>
      <p:ext uri="{BB962C8B-B14F-4D97-AF65-F5344CB8AC3E}">
        <p14:creationId xmlns:p14="http://schemas.microsoft.com/office/powerpoint/2010/main" val="1019037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098578"/>
          </a:xfrm>
        </p:spPr>
        <p:txBody>
          <a:bodyPr>
            <a:normAutofit fontScale="90000"/>
          </a:bodyPr>
          <a:lstStyle/>
          <a:p>
            <a:r>
              <a:rPr lang="it-IT" dirty="0">
                <a:latin typeface="Arial" panose="020B0604020202020204" pitchFamily="34" charset="0"/>
                <a:cs typeface="Arial" panose="020B0604020202020204" pitchFamily="34" charset="0"/>
              </a:rPr>
              <a:t>Fondamentale da punto con alta valenza tecnico - tattica sia a livello individuale che di squadra.</a:t>
            </a:r>
            <a:br>
              <a:rPr lang="it-IT" dirty="0">
                <a:latin typeface="Arial" panose="020B0604020202020204" pitchFamily="34" charset="0"/>
                <a:cs typeface="Arial" panose="020B0604020202020204" pitchFamily="34" charset="0"/>
              </a:rPr>
            </a:br>
            <a:r>
              <a:rPr lang="it-IT" dirty="0">
                <a:latin typeface="Arial" panose="020B0604020202020204" pitchFamily="34" charset="0"/>
                <a:cs typeface="Arial" panose="020B0604020202020204" pitchFamily="34" charset="0"/>
              </a:rPr>
              <a:t>Collegato al servizio e alla difesa e il principale elemento tattico della fase punto.</a:t>
            </a:r>
            <a:br>
              <a:rPr lang="it-IT" dirty="0">
                <a:latin typeface="Arial" panose="020B0604020202020204" pitchFamily="34" charset="0"/>
                <a:cs typeface="Arial" panose="020B0604020202020204" pitchFamily="34" charset="0"/>
              </a:rPr>
            </a:b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5502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34368"/>
            <a:ext cx="8208912"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0028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818658"/>
          </a:xfrm>
        </p:spPr>
        <p:txBody>
          <a:bodyPr>
            <a:normAutofit fontScale="90000"/>
          </a:bodyPr>
          <a:lstStyle/>
          <a:p>
            <a:pPr algn="l"/>
            <a:r>
              <a:rPr lang="it-IT" dirty="0"/>
              <a:t>4.	Rincorsa laterale</a:t>
            </a:r>
            <a:r>
              <a:rPr lang="it-IT" dirty="0" smtClean="0"/>
              <a:t>:</a:t>
            </a:r>
            <a:br>
              <a:rPr lang="it-IT" dirty="0" smtClean="0"/>
            </a:br>
            <a:r>
              <a:rPr lang="it-IT" dirty="0" smtClean="0"/>
              <a:t> </a:t>
            </a:r>
            <a:r>
              <a:rPr lang="it-IT" dirty="0"/>
              <a:t>da utilizzare in situazione di massima difficoltà prevede una vera e propria rincorsa laterale ( la sequenza degli appoggi è simile alla rincorsa dell’attacco), molto veloce come spostamento permette di coprire distanze notevoli a scapito però della precisione e della scelta del tempo.</a:t>
            </a:r>
          </a:p>
        </p:txBody>
      </p:sp>
    </p:spTree>
    <p:extLst>
      <p:ext uri="{BB962C8B-B14F-4D97-AF65-F5344CB8AC3E}">
        <p14:creationId xmlns:p14="http://schemas.microsoft.com/office/powerpoint/2010/main" val="4001449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tempo a muro</a:t>
            </a:r>
          </a:p>
        </p:txBody>
      </p:sp>
    </p:spTree>
    <p:extLst>
      <p:ext uri="{BB962C8B-B14F-4D97-AF65-F5344CB8AC3E}">
        <p14:creationId xmlns:p14="http://schemas.microsoft.com/office/powerpoint/2010/main" val="322086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22714"/>
          </a:xfrm>
        </p:spPr>
        <p:txBody>
          <a:bodyPr>
            <a:normAutofit/>
          </a:bodyPr>
          <a:lstStyle/>
          <a:p>
            <a:pPr algn="l"/>
            <a:r>
              <a:rPr lang="it-IT" sz="2400" dirty="0"/>
              <a:t>Non esiste un indicazione precisa sul tempo di salto che dipenderà da vari fattori:</a:t>
            </a:r>
            <a:br>
              <a:rPr lang="it-IT" sz="2400" dirty="0"/>
            </a:br>
            <a:r>
              <a:rPr lang="it-IT" sz="2400" dirty="0"/>
              <a:t>•	la vicinanza o meno dell’alzata da rete</a:t>
            </a:r>
            <a:br>
              <a:rPr lang="it-IT" sz="2400" dirty="0"/>
            </a:br>
            <a:r>
              <a:rPr lang="it-IT" sz="2400" dirty="0"/>
              <a:t>•	la velocità dell’alzata</a:t>
            </a:r>
            <a:br>
              <a:rPr lang="it-IT" sz="2400" dirty="0"/>
            </a:br>
            <a:r>
              <a:rPr lang="it-IT" sz="2400" dirty="0"/>
              <a:t>•	l’altezza e l’elevazione dello schiacciatore</a:t>
            </a:r>
            <a:br>
              <a:rPr lang="it-IT" sz="2400" dirty="0"/>
            </a:br>
            <a:r>
              <a:rPr lang="it-IT" sz="2400" dirty="0"/>
              <a:t>•	la tecnica di caricamento del braccio dell’attaccante</a:t>
            </a:r>
            <a:br>
              <a:rPr lang="it-IT" sz="2400" dirty="0"/>
            </a:br>
            <a:r>
              <a:rPr lang="it-IT" sz="2400" dirty="0"/>
              <a:t>un indicazione di massima può essere quella di saltare dopo che lo schiacciatore ha staccato e nel momento in cui carica il braccio.</a:t>
            </a:r>
            <a:br>
              <a:rPr lang="it-IT" sz="2400" dirty="0"/>
            </a:br>
            <a:r>
              <a:rPr lang="it-IT" sz="2400" dirty="0"/>
              <a:t>Risulta evidente che essendo tante le variabili che condizionano il tempo del salto sarà determinante l’allenamento dello stesso da eseguire con esercizi che comportino questo tipo di valutazione.</a:t>
            </a:r>
            <a:br>
              <a:rPr lang="it-IT" sz="2400" dirty="0"/>
            </a:br>
            <a:endParaRPr lang="it-IT" sz="2400" dirty="0"/>
          </a:p>
        </p:txBody>
      </p:sp>
    </p:spTree>
    <p:extLst>
      <p:ext uri="{BB962C8B-B14F-4D97-AF65-F5344CB8AC3E}">
        <p14:creationId xmlns:p14="http://schemas.microsoft.com/office/powerpoint/2010/main" val="2656254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674642"/>
          </a:xfrm>
        </p:spPr>
        <p:txBody>
          <a:bodyPr>
            <a:normAutofit/>
          </a:bodyPr>
          <a:lstStyle/>
          <a:p>
            <a:r>
              <a:rPr lang="it-IT" sz="2800" dirty="0"/>
              <a:t>Scopo del muro è intercettare l’attacco avversario e respingerlo nel campo opposto al </a:t>
            </a:r>
            <a:br>
              <a:rPr lang="it-IT" sz="2800" dirty="0"/>
            </a:br>
            <a:r>
              <a:rPr lang="it-IT" sz="2800" dirty="0"/>
              <a:t>fine di ottenere il punto diretto (“muro attivo”) ma anche di deviare la palla in alto o </a:t>
            </a:r>
            <a:br>
              <a:rPr lang="it-IT" sz="2800" dirty="0"/>
            </a:br>
            <a:r>
              <a:rPr lang="it-IT" sz="2800" dirty="0"/>
              <a:t>indietro nel proprio campo in modo tale da favorire l’intervento della difesa chiamato </a:t>
            </a:r>
            <a:br>
              <a:rPr lang="it-IT" sz="2800" dirty="0"/>
            </a:br>
            <a:r>
              <a:rPr lang="it-IT" sz="2800" dirty="0"/>
              <a:t>“muro passivo”. Il muro “attivo” (STUFF BLOCK) è la tecnica di muro più aggressiva, </a:t>
            </a:r>
            <a:br>
              <a:rPr lang="it-IT" sz="2800" dirty="0"/>
            </a:br>
            <a:r>
              <a:rPr lang="it-IT" sz="2800" dirty="0"/>
              <a:t>va eseguito oltre la rete e ponendo le mani il più vicino possibile alla palla</a:t>
            </a:r>
          </a:p>
        </p:txBody>
      </p:sp>
    </p:spTree>
    <p:extLst>
      <p:ext uri="{BB962C8B-B14F-4D97-AF65-F5344CB8AC3E}">
        <p14:creationId xmlns:p14="http://schemas.microsoft.com/office/powerpoint/2010/main" val="3094818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034682"/>
          </a:xfrm>
        </p:spPr>
        <p:txBody>
          <a:bodyPr>
            <a:normAutofit fontScale="90000"/>
          </a:bodyPr>
          <a:lstStyle/>
          <a:p>
            <a:r>
              <a:rPr lang="it-IT" dirty="0"/>
              <a:t>Il muro “passivo”(SOFT BLOCK) invece è usato quando l’attaccante avversario </a:t>
            </a:r>
            <a:br>
              <a:rPr lang="it-IT" dirty="0"/>
            </a:br>
            <a:r>
              <a:rPr lang="it-IT" dirty="0"/>
              <a:t>possiede un vantaggio notevole sul giocatore a muro, e quando si è in ritardo. </a:t>
            </a:r>
            <a:br>
              <a:rPr lang="it-IT" dirty="0"/>
            </a:br>
            <a:r>
              <a:rPr lang="it-IT" dirty="0"/>
              <a:t>L’obiettivo di questa tecnica è quello di smorzare gli attacchi avversari e permettere alla </a:t>
            </a:r>
            <a:br>
              <a:rPr lang="it-IT" dirty="0"/>
            </a:br>
            <a:r>
              <a:rPr lang="it-IT" dirty="0"/>
              <a:t>difesa di eseguire il contrattacco.</a:t>
            </a:r>
          </a:p>
        </p:txBody>
      </p:sp>
    </p:spTree>
    <p:extLst>
      <p:ext uri="{BB962C8B-B14F-4D97-AF65-F5344CB8AC3E}">
        <p14:creationId xmlns:p14="http://schemas.microsoft.com/office/powerpoint/2010/main" val="3729054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83568" y="692696"/>
            <a:ext cx="7704856" cy="3693319"/>
          </a:xfrm>
          <a:prstGeom prst="rect">
            <a:avLst/>
          </a:prstGeom>
        </p:spPr>
        <p:txBody>
          <a:bodyPr wrap="square">
            <a:spAutoFit/>
          </a:bodyPr>
          <a:lstStyle/>
          <a:p>
            <a:r>
              <a:rPr lang="it-IT" dirty="0"/>
              <a:t>Utilizzo percentuale delle tipologie di salto a muro in serie A1 maschile e femminile </a:t>
            </a:r>
          </a:p>
          <a:p>
            <a:r>
              <a:rPr lang="it-IT" dirty="0" err="1"/>
              <a:t>Block</a:t>
            </a:r>
            <a:r>
              <a:rPr lang="it-IT" dirty="0"/>
              <a:t> </a:t>
            </a:r>
            <a:r>
              <a:rPr lang="it-IT" dirty="0" err="1"/>
              <a:t>Movements</a:t>
            </a:r>
            <a:r>
              <a:rPr lang="it-IT" dirty="0"/>
              <a:t> / Tipologia di MURO </a:t>
            </a:r>
            <a:r>
              <a:rPr lang="it-IT" dirty="0" smtClean="0"/>
              <a:t>               Maschile                     Femminile </a:t>
            </a:r>
            <a:endParaRPr lang="it-IT" dirty="0"/>
          </a:p>
          <a:p>
            <a:r>
              <a:rPr lang="it-IT" dirty="0" smtClean="0"/>
              <a:t>                                                                         </a:t>
            </a:r>
            <a:r>
              <a:rPr lang="it-IT" dirty="0"/>
              <a:t>Totale </a:t>
            </a:r>
            <a:r>
              <a:rPr lang="it-IT" dirty="0" smtClean="0"/>
              <a:t>     %              Totale          </a:t>
            </a:r>
            <a:r>
              <a:rPr lang="it-IT" dirty="0"/>
              <a:t>% </a:t>
            </a:r>
          </a:p>
          <a:p>
            <a:r>
              <a:rPr lang="it-IT" dirty="0"/>
              <a:t>slide (SS) / accostato </a:t>
            </a:r>
            <a:r>
              <a:rPr lang="it-IT" dirty="0" smtClean="0"/>
              <a:t>                                      1093     32.2           829           </a:t>
            </a:r>
            <a:r>
              <a:rPr lang="it-IT" dirty="0"/>
              <a:t>28.7 </a:t>
            </a:r>
          </a:p>
          <a:p>
            <a:r>
              <a:rPr lang="it-IT" dirty="0"/>
              <a:t>cross (CS) / incrociato  </a:t>
            </a:r>
            <a:r>
              <a:rPr lang="it-IT" dirty="0" smtClean="0"/>
              <a:t>                                   1086     32.0           126              </a:t>
            </a:r>
            <a:r>
              <a:rPr lang="it-IT" dirty="0"/>
              <a:t>4.4 </a:t>
            </a:r>
          </a:p>
          <a:p>
            <a:r>
              <a:rPr lang="it-IT" dirty="0"/>
              <a:t>slide-cross / accostato-incrociato </a:t>
            </a:r>
            <a:r>
              <a:rPr lang="it-IT" dirty="0" smtClean="0"/>
              <a:t>                129       3.8               </a:t>
            </a:r>
            <a:r>
              <a:rPr lang="it-IT" dirty="0"/>
              <a:t>70 </a:t>
            </a:r>
            <a:r>
              <a:rPr lang="it-IT" dirty="0" smtClean="0"/>
              <a:t>              2.4 </a:t>
            </a:r>
            <a:endParaRPr lang="it-IT" dirty="0"/>
          </a:p>
          <a:p>
            <a:r>
              <a:rPr lang="it-IT" dirty="0"/>
              <a:t>slide-cross-slide / accostato-incrociato-accostato </a:t>
            </a:r>
            <a:endParaRPr lang="it-IT" dirty="0" smtClean="0"/>
          </a:p>
          <a:p>
            <a:r>
              <a:rPr lang="it-IT" dirty="0"/>
              <a:t> </a:t>
            </a:r>
            <a:r>
              <a:rPr lang="it-IT" dirty="0" smtClean="0"/>
              <a:t>                                                                           6           0.3               447           </a:t>
            </a:r>
            <a:r>
              <a:rPr lang="it-IT" dirty="0"/>
              <a:t>15.6 </a:t>
            </a:r>
          </a:p>
          <a:p>
            <a:r>
              <a:rPr lang="it-IT" dirty="0" err="1"/>
              <a:t>all</a:t>
            </a:r>
            <a:r>
              <a:rPr lang="it-IT" dirty="0"/>
              <a:t> slide (2 or more) / solo accostati </a:t>
            </a:r>
            <a:r>
              <a:rPr lang="it-IT" dirty="0" smtClean="0"/>
              <a:t>          449         13.1             706            </a:t>
            </a:r>
            <a:r>
              <a:rPr lang="it-IT" dirty="0"/>
              <a:t>24.4 </a:t>
            </a:r>
          </a:p>
          <a:p>
            <a:r>
              <a:rPr lang="it-IT" dirty="0" err="1"/>
              <a:t>Running</a:t>
            </a:r>
            <a:r>
              <a:rPr lang="it-IT" dirty="0"/>
              <a:t> </a:t>
            </a:r>
            <a:r>
              <a:rPr lang="it-IT" dirty="0" err="1"/>
              <a:t>steps</a:t>
            </a:r>
            <a:r>
              <a:rPr lang="it-IT" dirty="0"/>
              <a:t> / corsa e salto </a:t>
            </a:r>
            <a:r>
              <a:rPr lang="it-IT" dirty="0" smtClean="0"/>
              <a:t>                      97           2.8               122             </a:t>
            </a:r>
            <a:r>
              <a:rPr lang="it-IT" dirty="0"/>
              <a:t>4.2 </a:t>
            </a:r>
          </a:p>
          <a:p>
            <a:r>
              <a:rPr lang="it-IT" dirty="0"/>
              <a:t>Vertical </a:t>
            </a:r>
            <a:r>
              <a:rPr lang="it-IT" dirty="0" err="1"/>
              <a:t>jump</a:t>
            </a:r>
            <a:r>
              <a:rPr lang="it-IT" dirty="0"/>
              <a:t> / salto verticale </a:t>
            </a:r>
            <a:r>
              <a:rPr lang="it-IT" dirty="0" smtClean="0"/>
              <a:t>                   530          15.7              584           </a:t>
            </a:r>
            <a:r>
              <a:rPr lang="it-IT" dirty="0"/>
              <a:t>20.2 </a:t>
            </a:r>
          </a:p>
          <a:p>
            <a:r>
              <a:rPr lang="it-IT" dirty="0"/>
              <a:t>Totale </a:t>
            </a:r>
            <a:r>
              <a:rPr lang="it-IT" dirty="0" smtClean="0"/>
              <a:t>                                                           3390                               2884</a:t>
            </a:r>
            <a:endParaRPr lang="it-IT" dirty="0"/>
          </a:p>
        </p:txBody>
      </p:sp>
    </p:spTree>
    <p:extLst>
      <p:ext uri="{BB962C8B-B14F-4D97-AF65-F5344CB8AC3E}">
        <p14:creationId xmlns:p14="http://schemas.microsoft.com/office/powerpoint/2010/main" val="4096321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TATTICA DEL MURO</a:t>
            </a:r>
          </a:p>
        </p:txBody>
      </p:sp>
    </p:spTree>
    <p:extLst>
      <p:ext uri="{BB962C8B-B14F-4D97-AF65-F5344CB8AC3E}">
        <p14:creationId xmlns:p14="http://schemas.microsoft.com/office/powerpoint/2010/main" val="2552860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22714"/>
          </a:xfrm>
        </p:spPr>
        <p:txBody>
          <a:bodyPr>
            <a:noAutofit/>
          </a:bodyPr>
          <a:lstStyle/>
          <a:p>
            <a:r>
              <a:rPr lang="it-IT" sz="2400" dirty="0"/>
              <a:t/>
            </a:r>
            <a:br>
              <a:rPr lang="it-IT" sz="2400" dirty="0"/>
            </a:br>
            <a:r>
              <a:rPr lang="it-IT" sz="2400" dirty="0"/>
              <a:t>Il muro in lettura prevede da parte dei giocatori la “lettura” appunto dell’alzata prima di eseguire l’azione di muro. I vantaggio è chiaramente quello di riuscire a posizionarsi di fronte all’attaccante che viene servito. Il limite di questo sistema risiede nella difficoltà di essere attivi sui 1° tempi (il tempo di leggere l’alzata è troppo breve per poter reagire tempestivamente), ed anche su alzate tese e veloci verso le bande  diventa difficile riuscire a proporre un muro composto.</a:t>
            </a:r>
            <a:br>
              <a:rPr lang="it-IT" sz="2400" dirty="0"/>
            </a:br>
            <a:r>
              <a:rPr lang="it-IT" sz="2400" dirty="0"/>
              <a:t/>
            </a:r>
            <a:br>
              <a:rPr lang="it-IT" sz="2400" dirty="0"/>
            </a:br>
            <a:r>
              <a:rPr lang="it-IT" sz="2400" dirty="0"/>
              <a:t>Per ovviare in qualche modo a questi inconvenienti per poter intervenire su di un eventuale 1° tempo dovrò apportare modifiche alla posizione di partenza.</a:t>
            </a:r>
            <a:br>
              <a:rPr lang="it-IT" sz="2400" dirty="0"/>
            </a:br>
            <a:r>
              <a:rPr lang="it-IT" sz="2400" dirty="0"/>
              <a:t>Le gambe saranno piegate e pronte a spingere senza eseguire un contro movimento di caricamento, mentre le braccia saranno protese verso il filo della rete, le mani non cercheranno la massima invadenza ma proveranno a toccare l’eventuale attacco avversario.</a:t>
            </a:r>
            <a:br>
              <a:rPr lang="it-IT" sz="2400" dirty="0"/>
            </a:br>
            <a:endParaRPr lang="it-IT" sz="2400" dirty="0"/>
          </a:p>
        </p:txBody>
      </p:sp>
    </p:spTree>
    <p:extLst>
      <p:ext uri="{BB962C8B-B14F-4D97-AF65-F5344CB8AC3E}">
        <p14:creationId xmlns:p14="http://schemas.microsoft.com/office/powerpoint/2010/main" val="3588317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4522514"/>
          </a:xfrm>
        </p:spPr>
        <p:txBody>
          <a:bodyPr>
            <a:normAutofit fontScale="90000"/>
          </a:bodyPr>
          <a:lstStyle/>
          <a:p>
            <a:pPr algn="l"/>
            <a:r>
              <a:rPr lang="it-IT" dirty="0"/>
              <a:t/>
            </a:r>
            <a:br>
              <a:rPr lang="it-IT" dirty="0"/>
            </a:br>
            <a:r>
              <a:rPr lang="it-IT" sz="2700" dirty="0"/>
              <a:t>Muro di opzione: come dice la parola stessa applicando questo sistema, se la ricezione avversaria è positiva, anticiperò l’alzata del palleggiatore o saltando sul 1° tempo o partendo per raddoppiare il muro su l’attaccante prescelto.</a:t>
            </a:r>
            <a:br>
              <a:rPr lang="it-IT" sz="2700" dirty="0"/>
            </a:br>
            <a:r>
              <a:rPr lang="it-IT" sz="2700" dirty="0"/>
              <a:t>A seconda di quale giocatore si incaricherà di murare il primo tempo parleremo di:</a:t>
            </a:r>
            <a:br>
              <a:rPr lang="it-IT" sz="2700" dirty="0"/>
            </a:br>
            <a:r>
              <a:rPr lang="it-IT" sz="2700" dirty="0"/>
              <a:t>•	opzione4  il posto 4 mura il primo tempo ed il muratore di zona 3  raddoppierà in banda.</a:t>
            </a:r>
            <a:br>
              <a:rPr lang="it-IT" sz="2700" dirty="0"/>
            </a:br>
            <a:r>
              <a:rPr lang="it-IT" sz="2700" dirty="0"/>
              <a:t>Utilizzato con l’attacco a due e senza o con attacco da seconda linea poco efficiente.</a:t>
            </a:r>
            <a:br>
              <a:rPr lang="it-IT" sz="2700" dirty="0"/>
            </a:br>
            <a:r>
              <a:rPr lang="it-IT" sz="2700" dirty="0"/>
              <a:t>•	opzione 3 se è il muratore di zona tre a saltare sul 1° tempo, in questo caso i laterali giocheranno 1 contro 1 a muro con il diretto avversario.</a:t>
            </a:r>
            <a:br>
              <a:rPr lang="it-IT" sz="2700" dirty="0"/>
            </a:br>
            <a:r>
              <a:rPr lang="it-IT" sz="2700" dirty="0"/>
              <a:t>Utilizzato con attacco a tre e attaccanti egualmente efficiente,</a:t>
            </a:r>
            <a:br>
              <a:rPr lang="it-IT" sz="2700" dirty="0"/>
            </a:br>
            <a:endParaRPr lang="it-IT" sz="2700" dirty="0"/>
          </a:p>
        </p:txBody>
      </p:sp>
      <p:sp>
        <p:nvSpPr>
          <p:cNvPr id="4" name="CasellaDiTesto 3"/>
          <p:cNvSpPr txBox="1"/>
          <p:nvPr/>
        </p:nvSpPr>
        <p:spPr>
          <a:xfrm>
            <a:off x="251520" y="5157192"/>
            <a:ext cx="8892480" cy="1569660"/>
          </a:xfrm>
          <a:prstGeom prst="rect">
            <a:avLst/>
          </a:prstGeom>
          <a:noFill/>
        </p:spPr>
        <p:txBody>
          <a:bodyPr wrap="square" rtlCol="0">
            <a:spAutoFit/>
          </a:bodyPr>
          <a:lstStyle/>
          <a:p>
            <a:r>
              <a:rPr lang="it-IT" dirty="0"/>
              <a:t>•	</a:t>
            </a:r>
            <a:r>
              <a:rPr lang="it-IT" sz="2400" dirty="0"/>
              <a:t>opzione 2, il posto 2 mura il primo tempo ed il muratore di zona 3  raddoppierà in banda.</a:t>
            </a:r>
          </a:p>
          <a:p>
            <a:r>
              <a:rPr lang="it-IT" sz="2400" dirty="0"/>
              <a:t>Utilizzato con primi tempi spostati, attacco a tre e con lo schiacciatore di posto 4 poco efficiente</a:t>
            </a:r>
          </a:p>
        </p:txBody>
      </p:sp>
    </p:spTree>
    <p:extLst>
      <p:ext uri="{BB962C8B-B14F-4D97-AF65-F5344CB8AC3E}">
        <p14:creationId xmlns:p14="http://schemas.microsoft.com/office/powerpoint/2010/main" val="478764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242594"/>
          </a:xfrm>
        </p:spPr>
        <p:txBody>
          <a:bodyPr>
            <a:normAutofit/>
          </a:bodyPr>
          <a:lstStyle/>
          <a:p>
            <a:r>
              <a:rPr lang="it-IT" dirty="0"/>
              <a:t>Nel settore giovanile è l’ultimo fondamentale che arriva ad incidere sul gioco, ciò è dovuto al fatto che il livello dell’attacco e relativamente basso.</a:t>
            </a:r>
          </a:p>
        </p:txBody>
      </p:sp>
    </p:spTree>
    <p:extLst>
      <p:ext uri="{BB962C8B-B14F-4D97-AF65-F5344CB8AC3E}">
        <p14:creationId xmlns:p14="http://schemas.microsoft.com/office/powerpoint/2010/main" val="1136565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04154"/>
            <a:ext cx="8820472" cy="3632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0" y="4653136"/>
            <a:ext cx="9144000" cy="646331"/>
          </a:xfrm>
          <a:prstGeom prst="rect">
            <a:avLst/>
          </a:prstGeom>
          <a:noFill/>
        </p:spPr>
        <p:txBody>
          <a:bodyPr wrap="square" rtlCol="0">
            <a:spAutoFit/>
          </a:bodyPr>
          <a:lstStyle/>
          <a:p>
            <a:r>
              <a:rPr lang="it-IT" dirty="0"/>
              <a:t>opzione 4				    opzione 3			</a:t>
            </a:r>
            <a:r>
              <a:rPr lang="it-IT" dirty="0" smtClean="0"/>
              <a:t>opzione 2</a:t>
            </a:r>
            <a:r>
              <a:rPr lang="it-IT" dirty="0"/>
              <a:t>	     </a:t>
            </a:r>
          </a:p>
          <a:p>
            <a:endParaRPr lang="it-IT" dirty="0"/>
          </a:p>
        </p:txBody>
      </p:sp>
    </p:spTree>
    <p:extLst>
      <p:ext uri="{BB962C8B-B14F-4D97-AF65-F5344CB8AC3E}">
        <p14:creationId xmlns:p14="http://schemas.microsoft.com/office/powerpoint/2010/main" val="4032886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22714"/>
          </a:xfrm>
        </p:spPr>
        <p:txBody>
          <a:bodyPr>
            <a:normAutofit fontScale="90000"/>
          </a:bodyPr>
          <a:lstStyle/>
          <a:p>
            <a:pPr algn="l"/>
            <a:r>
              <a:rPr lang="it-IT" sz="2700" dirty="0"/>
              <a:t>ESERCITAZIONI PER L’ALLENAMENTO DEL MURO</a:t>
            </a:r>
            <a:br>
              <a:rPr lang="it-IT" sz="2700" dirty="0"/>
            </a:br>
            <a:r>
              <a:rPr lang="it-IT" sz="2700" dirty="0"/>
              <a:t/>
            </a:r>
            <a:br>
              <a:rPr lang="it-IT" sz="2700" dirty="0"/>
            </a:br>
            <a:r>
              <a:rPr lang="it-IT" sz="2700" dirty="0"/>
              <a:t/>
            </a:r>
            <a:br>
              <a:rPr lang="it-IT" sz="2700" dirty="0"/>
            </a:br>
            <a:r>
              <a:rPr lang="it-IT" sz="2700" dirty="0"/>
              <a:t>•	Eseguire salti senza spostamento contro un muro toccando lo stesso con la punta delle dita e i piedi</a:t>
            </a:r>
            <a:br>
              <a:rPr lang="it-IT" sz="2700" dirty="0"/>
            </a:br>
            <a:r>
              <a:rPr lang="it-IT" sz="2700" dirty="0"/>
              <a:t>•	Eseguire un passo accostato togliendo il peso da un arto ed effettuare un balzo con l’arto opposto alla direzione</a:t>
            </a:r>
            <a:br>
              <a:rPr lang="it-IT" sz="2700" dirty="0"/>
            </a:br>
            <a:r>
              <a:rPr lang="it-IT" sz="2700" dirty="0"/>
              <a:t>•	Eseguire spostamenti e salto in forma libera coprendo distanze diverse</a:t>
            </a:r>
            <a:br>
              <a:rPr lang="it-IT" sz="2700" dirty="0"/>
            </a:br>
            <a:r>
              <a:rPr lang="it-IT" sz="2700" dirty="0"/>
              <a:t>•	Eseguire spostamenti e salto e toccare  i palloni tenuti sospesi da un compagno oltre la rete</a:t>
            </a:r>
            <a:br>
              <a:rPr lang="it-IT" sz="2700" dirty="0"/>
            </a:br>
            <a:r>
              <a:rPr lang="it-IT" sz="2700" dirty="0"/>
              <a:t>•	Eseguire il muro su attacchi del compagno effettuati da sopra una panca</a:t>
            </a:r>
            <a:br>
              <a:rPr lang="it-IT" sz="2700" dirty="0"/>
            </a:br>
            <a:r>
              <a:rPr lang="it-IT" sz="2700" dirty="0"/>
              <a:t>•	Eseguire spostamenti e salto e murare i palloni lanciati in salto dal compagno</a:t>
            </a:r>
            <a:br>
              <a:rPr lang="it-IT" sz="2700" dirty="0"/>
            </a:br>
            <a:endParaRPr lang="it-IT" dirty="0"/>
          </a:p>
        </p:txBody>
      </p:sp>
    </p:spTree>
    <p:extLst>
      <p:ext uri="{BB962C8B-B14F-4D97-AF65-F5344CB8AC3E}">
        <p14:creationId xmlns:p14="http://schemas.microsoft.com/office/powerpoint/2010/main" val="1776976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746650"/>
          </a:xfrm>
        </p:spPr>
        <p:txBody>
          <a:bodyPr>
            <a:normAutofit/>
          </a:bodyPr>
          <a:lstStyle/>
          <a:p>
            <a:pPr algn="l"/>
            <a:r>
              <a:rPr lang="it-IT" dirty="0"/>
              <a:t>	</a:t>
            </a:r>
            <a:r>
              <a:rPr lang="it-IT" sz="2200" dirty="0"/>
              <a:t>Eseguire il muro su attacco del compagno con palla alzata da un terzo posto alle spalle del muratore</a:t>
            </a:r>
            <a:br>
              <a:rPr lang="it-IT" sz="2200" dirty="0"/>
            </a:br>
            <a:r>
              <a:rPr lang="it-IT" sz="2200" dirty="0"/>
              <a:t>•	Eseguire il muro su attacchi in auto alzata del compagno</a:t>
            </a:r>
            <a:br>
              <a:rPr lang="it-IT" sz="2200" dirty="0"/>
            </a:br>
            <a:r>
              <a:rPr lang="it-IT" sz="2200" dirty="0"/>
              <a:t>•	Eseguire il muro su attacchi obbligati del compagno con palla alzata dal palleggiatore.</a:t>
            </a:r>
            <a:br>
              <a:rPr lang="it-IT" sz="2200" dirty="0"/>
            </a:br>
            <a:r>
              <a:rPr lang="it-IT" sz="2200" dirty="0"/>
              <a:t>•	Tre giocatori a muro che seguono l’alzata del palleggiatore, se il palleggiatore si auto alza sulla testa i muratori saltano per murare 1° tempo</a:t>
            </a:r>
            <a:br>
              <a:rPr lang="it-IT" sz="2200" dirty="0"/>
            </a:br>
            <a:r>
              <a:rPr lang="it-IT" sz="2200" dirty="0"/>
              <a:t>•	Giocare 3 contro 3 in metà campo  con due giocatori a muro ed uno in difesa</a:t>
            </a:r>
            <a:br>
              <a:rPr lang="it-IT" sz="2200" dirty="0"/>
            </a:br>
            <a:r>
              <a:rPr lang="it-IT" sz="2200" dirty="0"/>
              <a:t>•	Organizzare esercitazioni di 6 contro 6 con attacchi su zone obbligate e punteggi speciali per il muro</a:t>
            </a:r>
            <a:br>
              <a:rPr lang="it-IT" sz="2200" dirty="0"/>
            </a:br>
            <a:endParaRPr lang="it-IT" sz="2200" dirty="0"/>
          </a:p>
        </p:txBody>
      </p:sp>
    </p:spTree>
    <p:extLst>
      <p:ext uri="{BB962C8B-B14F-4D97-AF65-F5344CB8AC3E}">
        <p14:creationId xmlns:p14="http://schemas.microsoft.com/office/powerpoint/2010/main" val="452368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348750" y="2967335"/>
            <a:ext cx="2446504" cy="923330"/>
          </a:xfrm>
          <a:prstGeom prst="rect">
            <a:avLst/>
          </a:prstGeom>
          <a:noFill/>
        </p:spPr>
        <p:txBody>
          <a:bodyPr wrap="none" lIns="91440" tIns="45720" rIns="91440" bIns="45720">
            <a:spAutoFit/>
          </a:bodyPr>
          <a:lstStyle/>
          <a:p>
            <a:pPr algn="ctr"/>
            <a:r>
              <a:rPr lang="it-IT"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GRAZIE </a:t>
            </a:r>
            <a:endParaRPr lang="it-IT"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4059210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106690"/>
          </a:xfrm>
        </p:spPr>
        <p:txBody>
          <a:bodyPr>
            <a:normAutofit fontScale="90000"/>
          </a:bodyPr>
          <a:lstStyle/>
          <a:p>
            <a:r>
              <a:rPr lang="it-IT" dirty="0"/>
              <a:t>D</a:t>
            </a:r>
            <a:r>
              <a:rPr lang="it-IT" dirty="0" smtClean="0"/>
              <a:t>al </a:t>
            </a:r>
            <a:r>
              <a:rPr lang="it-IT" dirty="0"/>
              <a:t>punto di vista motorio basandosi su spostamenti laterali rasenti la rete comporta problemi coordinativi in quanto il corpo umano non è stato costruito per gli spostamenti laterali.</a:t>
            </a:r>
            <a:br>
              <a:rPr lang="it-IT" dirty="0"/>
            </a:br>
            <a:r>
              <a:rPr lang="it-IT" dirty="0"/>
              <a:t>	Per questo motivo è importante introdurre da subito nei settori giovanili esercitazioni specifiche per gli spostamenti. </a:t>
            </a:r>
            <a:br>
              <a:rPr lang="it-IT" dirty="0"/>
            </a:br>
            <a:endParaRPr lang="it-IT" dirty="0"/>
          </a:p>
        </p:txBody>
      </p:sp>
    </p:spTree>
    <p:extLst>
      <p:ext uri="{BB962C8B-B14F-4D97-AF65-F5344CB8AC3E}">
        <p14:creationId xmlns:p14="http://schemas.microsoft.com/office/powerpoint/2010/main" val="3364454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2074242"/>
          </a:xfrm>
        </p:spPr>
        <p:txBody>
          <a:bodyPr>
            <a:normAutofit fontScale="90000"/>
          </a:bodyPr>
          <a:lstStyle/>
          <a:p>
            <a:r>
              <a:rPr lang="it-IT" dirty="0"/>
              <a:t>Obiettivi del muro</a:t>
            </a:r>
            <a:br>
              <a:rPr lang="it-IT" dirty="0"/>
            </a:br>
            <a:r>
              <a:rPr lang="it-IT" dirty="0"/>
              <a:t/>
            </a:r>
            <a:br>
              <a:rPr lang="it-IT" dirty="0"/>
            </a:br>
            <a:endParaRPr lang="it-IT" dirty="0"/>
          </a:p>
        </p:txBody>
      </p:sp>
    </p:spTree>
    <p:extLst>
      <p:ext uri="{BB962C8B-B14F-4D97-AF65-F5344CB8AC3E}">
        <p14:creationId xmlns:p14="http://schemas.microsoft.com/office/powerpoint/2010/main" val="1245305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250706"/>
          </a:xfrm>
        </p:spPr>
        <p:txBody>
          <a:bodyPr>
            <a:normAutofit fontScale="90000"/>
          </a:bodyPr>
          <a:lstStyle/>
          <a:p>
            <a:r>
              <a:rPr lang="it-IT" dirty="0"/>
              <a:t>1.	Ottenere un punto tramite un muro vincente</a:t>
            </a:r>
            <a:br>
              <a:rPr lang="it-IT" dirty="0"/>
            </a:br>
            <a:r>
              <a:rPr lang="it-IT" dirty="0"/>
              <a:t>2.	Toccare l’attacco avversario in modo da agevolare l’intervento difensivo</a:t>
            </a:r>
            <a:br>
              <a:rPr lang="it-IT" dirty="0"/>
            </a:br>
            <a:r>
              <a:rPr lang="it-IT" dirty="0"/>
              <a:t>3.	Coprire con il muro una zona predefinita  obbligando l’avversario ad attaccare sul nostro schieramento difensivo.</a:t>
            </a:r>
            <a:br>
              <a:rPr lang="it-IT" dirty="0"/>
            </a:br>
            <a:endParaRPr lang="it-IT" dirty="0"/>
          </a:p>
        </p:txBody>
      </p:sp>
    </p:spTree>
    <p:extLst>
      <p:ext uri="{BB962C8B-B14F-4D97-AF65-F5344CB8AC3E}">
        <p14:creationId xmlns:p14="http://schemas.microsoft.com/office/powerpoint/2010/main" val="1622627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962674"/>
          </a:xfrm>
        </p:spPr>
        <p:txBody>
          <a:bodyPr>
            <a:normAutofit fontScale="90000"/>
          </a:bodyPr>
          <a:lstStyle/>
          <a:p>
            <a:pPr algn="l"/>
            <a:r>
              <a:rPr lang="it-IT" sz="2400" dirty="0"/>
              <a:t>Tre sono le componenti fondamentali per l’effettuazione di un muro efficace: </a:t>
            </a:r>
            <a:br>
              <a:rPr lang="it-IT" sz="2400" dirty="0"/>
            </a:br>
            <a:r>
              <a:rPr lang="it-IT" sz="2400" dirty="0" smtClean="0"/>
              <a:t>1- </a:t>
            </a:r>
            <a:r>
              <a:rPr lang="it-IT" sz="2400" dirty="0"/>
              <a:t>presupposti di carattere </a:t>
            </a:r>
            <a:r>
              <a:rPr lang="it-IT" sz="2400" dirty="0" err="1"/>
              <a:t>attentivo</a:t>
            </a:r>
            <a:r>
              <a:rPr lang="it-IT" sz="2400" dirty="0"/>
              <a:t> e cognitivo sono la capacità di </a:t>
            </a:r>
            <a:r>
              <a:rPr lang="it-IT" sz="2400" b="1" dirty="0"/>
              <a:t>osservazione </a:t>
            </a:r>
            <a:r>
              <a:rPr lang="it-IT" sz="2400" dirty="0"/>
              <a:t/>
            </a:r>
            <a:br>
              <a:rPr lang="it-IT" sz="2400" dirty="0"/>
            </a:br>
            <a:r>
              <a:rPr lang="it-IT" sz="2400" dirty="0"/>
              <a:t>della </a:t>
            </a:r>
            <a:r>
              <a:rPr lang="it-IT" sz="2400" b="1" dirty="0"/>
              <a:t>ricezione avversaria</a:t>
            </a:r>
            <a:r>
              <a:rPr lang="it-IT" sz="2400" dirty="0"/>
              <a:t>, la </a:t>
            </a:r>
            <a:r>
              <a:rPr lang="it-IT" sz="2400" b="1" dirty="0"/>
              <a:t>lettura della gestualità del palleggiatore </a:t>
            </a:r>
            <a:r>
              <a:rPr lang="it-IT" sz="2400" dirty="0"/>
              <a:t>e </a:t>
            </a:r>
            <a:br>
              <a:rPr lang="it-IT" sz="2400" dirty="0"/>
            </a:br>
            <a:r>
              <a:rPr lang="it-IT" sz="2400" b="1" dirty="0"/>
              <a:t>l’osservazione dell’attaccante</a:t>
            </a:r>
            <a:r>
              <a:rPr lang="it-IT" sz="2400" dirty="0"/>
              <a:t>; </a:t>
            </a:r>
            <a:r>
              <a:rPr lang="it-IT" sz="2400" dirty="0" smtClean="0"/>
              <a:t/>
            </a:r>
            <a:br>
              <a:rPr lang="it-IT" sz="2400" dirty="0" smtClean="0"/>
            </a:br>
            <a:r>
              <a:rPr lang="it-IT" sz="2400" dirty="0"/>
              <a:t/>
            </a:r>
            <a:br>
              <a:rPr lang="it-IT" sz="2400" dirty="0"/>
            </a:br>
            <a:r>
              <a:rPr lang="it-IT" sz="2400" dirty="0" smtClean="0"/>
              <a:t>2- </a:t>
            </a:r>
            <a:r>
              <a:rPr lang="it-IT" sz="2400" dirty="0"/>
              <a:t>da un punto di vista biomeccanico i punti chiave </a:t>
            </a:r>
            <a:r>
              <a:rPr lang="it-IT" sz="2400" dirty="0" smtClean="0"/>
              <a:t>sono: </a:t>
            </a:r>
            <a:br>
              <a:rPr lang="it-IT" sz="2400" dirty="0" smtClean="0"/>
            </a:br>
            <a:r>
              <a:rPr lang="it-IT" sz="2400" dirty="0" smtClean="0"/>
              <a:t>la </a:t>
            </a:r>
            <a:r>
              <a:rPr lang="it-IT" sz="2400" b="1" dirty="0"/>
              <a:t>velocità </a:t>
            </a:r>
            <a:r>
              <a:rPr lang="it-IT" sz="2400" b="1" dirty="0" smtClean="0"/>
              <a:t>di spostamento laterale</a:t>
            </a:r>
            <a:r>
              <a:rPr lang="it-IT" sz="2400" dirty="0"/>
              <a:t>, </a:t>
            </a:r>
            <a:r>
              <a:rPr lang="it-IT" sz="2400" dirty="0" smtClean="0"/>
              <a:t/>
            </a:r>
            <a:br>
              <a:rPr lang="it-IT" sz="2400" dirty="0" smtClean="0"/>
            </a:br>
            <a:r>
              <a:rPr lang="it-IT" sz="2400" dirty="0" smtClean="0"/>
              <a:t>la </a:t>
            </a:r>
            <a:r>
              <a:rPr lang="it-IT" sz="2400" b="1" dirty="0"/>
              <a:t>frontalità a rete e la verticalità del salto</a:t>
            </a:r>
            <a:r>
              <a:rPr lang="it-IT" sz="2400" dirty="0"/>
              <a:t>, l’elevazione, la penetrazione </a:t>
            </a:r>
            <a:br>
              <a:rPr lang="it-IT" sz="2400" dirty="0"/>
            </a:br>
            <a:r>
              <a:rPr lang="it-IT" sz="2400" dirty="0"/>
              <a:t>delle braccia oltre la rete e la manualità per controllare il piano di rimbalzo così </a:t>
            </a:r>
            <a:r>
              <a:rPr lang="it-IT" sz="2400" dirty="0" smtClean="0"/>
              <a:t>creato </a:t>
            </a:r>
            <a:r>
              <a:rPr lang="it-IT" sz="2400" dirty="0"/>
              <a:t>oltre la rete; </a:t>
            </a:r>
            <a:r>
              <a:rPr lang="it-IT" sz="2400" dirty="0" smtClean="0"/>
              <a:t/>
            </a:r>
            <a:br>
              <a:rPr lang="it-IT" sz="2400" dirty="0" smtClean="0"/>
            </a:br>
            <a:r>
              <a:rPr lang="it-IT" sz="2400" dirty="0"/>
              <a:t/>
            </a:r>
            <a:br>
              <a:rPr lang="it-IT" sz="2400" dirty="0"/>
            </a:br>
            <a:r>
              <a:rPr lang="it-IT" sz="2400" dirty="0" smtClean="0"/>
              <a:t>3- </a:t>
            </a:r>
            <a:r>
              <a:rPr lang="it-IT" sz="2400" dirty="0"/>
              <a:t>il parametro coordinativo determinante che unisce i due precedenti aspetti è la </a:t>
            </a:r>
            <a:br>
              <a:rPr lang="it-IT" sz="2400" dirty="0"/>
            </a:br>
            <a:r>
              <a:rPr lang="it-IT" sz="2400" b="1" dirty="0"/>
              <a:t>scelta del tempo di salto. </a:t>
            </a:r>
            <a:r>
              <a:rPr lang="it-IT" sz="2400" dirty="0"/>
              <a:t/>
            </a:r>
            <a:br>
              <a:rPr lang="it-IT" sz="2400" dirty="0"/>
            </a:br>
            <a:endParaRPr lang="it-IT" sz="2400" dirty="0"/>
          </a:p>
        </p:txBody>
      </p:sp>
    </p:spTree>
    <p:extLst>
      <p:ext uri="{BB962C8B-B14F-4D97-AF65-F5344CB8AC3E}">
        <p14:creationId xmlns:p14="http://schemas.microsoft.com/office/powerpoint/2010/main" val="1061745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DIDATICA DEL MURO</a:t>
            </a:r>
          </a:p>
        </p:txBody>
      </p:sp>
    </p:spTree>
    <p:extLst>
      <p:ext uri="{BB962C8B-B14F-4D97-AF65-F5344CB8AC3E}">
        <p14:creationId xmlns:p14="http://schemas.microsoft.com/office/powerpoint/2010/main" val="3587393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274638"/>
            <a:ext cx="8784976" cy="5242594"/>
          </a:xfrm>
        </p:spPr>
        <p:txBody>
          <a:bodyPr>
            <a:normAutofit/>
          </a:bodyPr>
          <a:lstStyle/>
          <a:p>
            <a:r>
              <a:rPr lang="it-IT" dirty="0"/>
              <a:t>Possiamo  scomporre il fondamentale in tre fasi principali:</a:t>
            </a:r>
            <a:br>
              <a:rPr lang="it-IT" dirty="0"/>
            </a:br>
            <a:r>
              <a:rPr lang="it-IT" dirty="0"/>
              <a:t>1.	Posizione di partenza</a:t>
            </a:r>
            <a:br>
              <a:rPr lang="it-IT" dirty="0"/>
            </a:br>
            <a:r>
              <a:rPr lang="it-IT" dirty="0"/>
              <a:t>2.	Salto ed esecuzione</a:t>
            </a:r>
            <a:br>
              <a:rPr lang="it-IT" dirty="0"/>
            </a:br>
            <a:r>
              <a:rPr lang="it-IT" dirty="0"/>
              <a:t>3.	Ricaduta</a:t>
            </a:r>
            <a:br>
              <a:rPr lang="it-IT" dirty="0"/>
            </a:br>
            <a:endParaRPr lang="it-IT" dirty="0"/>
          </a:p>
        </p:txBody>
      </p:sp>
    </p:spTree>
    <p:extLst>
      <p:ext uri="{BB962C8B-B14F-4D97-AF65-F5344CB8AC3E}">
        <p14:creationId xmlns:p14="http://schemas.microsoft.com/office/powerpoint/2010/main" val="156589111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651</Words>
  <Application>Microsoft Office PowerPoint</Application>
  <PresentationFormat>Presentazione su schermo (4:3)</PresentationFormat>
  <Paragraphs>48</Paragraphs>
  <Slides>33</Slides>
  <Notes>0</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33</vt:i4>
      </vt:variant>
    </vt:vector>
  </HeadingPairs>
  <TitlesOfParts>
    <vt:vector size="35" baseType="lpstr">
      <vt:lpstr>Tema di Office</vt:lpstr>
      <vt:lpstr>Pacchetto</vt:lpstr>
      <vt:lpstr>DALLA DIDATTICA DEL MURO ALLA IDENTIFICAZIONE DELLE TECNICHE PER ZONE DI COMPETENZA</vt:lpstr>
      <vt:lpstr>Fondamentale da punto con alta valenza tecnico - tattica sia a livello individuale che di squadra. Collegato al servizio e alla difesa e il principale elemento tattico della fase punto. </vt:lpstr>
      <vt:lpstr>Nel settore giovanile è l’ultimo fondamentale che arriva ad incidere sul gioco, ciò è dovuto al fatto che il livello dell’attacco e relativamente basso.</vt:lpstr>
      <vt:lpstr>Dal punto di vista motorio basandosi su spostamenti laterali rasenti la rete comporta problemi coordinativi in quanto il corpo umano non è stato costruito per gli spostamenti laterali.  Per questo motivo è importante introdurre da subito nei settori giovanili esercitazioni specifiche per gli spostamenti.  </vt:lpstr>
      <vt:lpstr>Obiettivi del muro  </vt:lpstr>
      <vt:lpstr>1. Ottenere un punto tramite un muro vincente 2. Toccare l’attacco avversario in modo da agevolare l’intervento difensivo 3. Coprire con il muro una zona predefinita  obbligando l’avversario ad attaccare sul nostro schieramento difensivo. </vt:lpstr>
      <vt:lpstr>Tre sono le componenti fondamentali per l’effettuazione di un muro efficace:  1- presupposti di carattere attentivo e cognitivo sono la capacità di osservazione  della ricezione avversaria, la lettura della gestualità del palleggiatore e  l’osservazione dell’attaccante;   2- da un punto di vista biomeccanico i punti chiave sono:  la velocità di spostamento laterale,  la frontalità a rete e la verticalità del salto, l’elevazione, la penetrazione  delle braccia oltre la rete e la manualità per controllare il piano di rimbalzo così creato oltre la rete;   3- il parametro coordinativo determinante che unisce i due precedenti aspetti è la  scelta del tempo di salto.  </vt:lpstr>
      <vt:lpstr>DIDATICA DEL MURO</vt:lpstr>
      <vt:lpstr>Possiamo  scomporre il fondamentale in tre fasi principali: 1. Posizione di partenza 2. Salto ed esecuzione 3. Ricaduta </vt:lpstr>
      <vt:lpstr>Posizione di partenza</vt:lpstr>
      <vt:lpstr>Deve decisamente essere una posizione attiva che predispone l’atleta a reagire in tempi il più breve possibile al gioco avversario; rapido spostamento o rapido stacco sono due azioni verso le quali saremo chiamati a reagire. La distanza dalla rete del giocatore è di circa 50 cm più o meno la lunghezza dell’avambraccio. I piedi sono distanziati della larghezza delle spalle con le punte che guardano il campo avversario e devono essere disposti sullo stesso piano in modo da ottenere un salto il più possibile verticale. L’angolo al ginocchio è compreso tra i 130 e i 150°, la muscolatura degli arti inferiori è in tensione. La schiena è eretta con il busto leggermente inclinato verso rete, le braccia sono flesse all’altezza dei gomiti con gli stessi posizionati in avanti verso la rete, le mani ben aperte sono posizionate sopra la testa  e già in tensione. </vt:lpstr>
      <vt:lpstr>Presentazione standard di PowerPoint</vt:lpstr>
      <vt:lpstr>Caricamento: il caricamento avviene chiudendo gli angoli al ginocchio e tibio tarsico, è importante concentrarsi sulla chiusura dell’angolo alla caviglia in quanto è l’angolo che mi permette la verticalità del salto, chiudere  in maniera esagerata l’angolo al ginocchio comporta uno spostamento all’indietro del baricentro con probabile perdita dell’equilibrio, oltre a richiedere una notevole forza muscolare per saltare. Le braccia a loro volta rimanendo flesse al gomito con le mani in tensione caricano portando i gomiti all’indietro. </vt:lpstr>
      <vt:lpstr>Estensione: mantenendosi rasenti a rete si coordina la spinte delle gambe con la distensione degli arti superiori, distensione che avviene slanciando i gomiti verso l’alto davanti al viso, lasciando scivolare gli avambracci vicino la rete e distendendo le braccia sopra la rete in penetrazione verso il campo avversario, la scapole assecondano questo movimento scorrendo loro stesse  verso l’alto. I polsi rimangono allineati agli avambracci con le mani massimamente aperte ed in grande tensione, la testa è posizionate tra le braccia con gli occhi che guardano verso le mani, il capo non deve essere ne inclinato all’indietro ne flesso verso il basso. La penetrazione delle braccia nel campo avversario dovrà essere compensata da una chiusura in volo degli arti inferiori, movimento che avverrà a carico dei muscoli flessori delle cosce e della parete addominale. </vt:lpstr>
      <vt:lpstr>Ricaduta: se ben eseguiti i precedenti elementi tecnici la ricaduta deve avvenire in nello stesso punto dello stacco in perfetto equilibrio su tutti e due gli arti inferiori, con un movimento di svincolo delle braccia richiamate nel proprio campo e che rimangono distese verso l’alto.</vt:lpstr>
      <vt:lpstr>Presentazione standard di PowerPoint</vt:lpstr>
      <vt:lpstr>SPOSTAMENTI</vt:lpstr>
      <vt:lpstr>Presentazione standard di PowerPoint</vt:lpstr>
      <vt:lpstr>2. Passo incrociato singolo: questo passo utilizza un incrocio  e la relativa chiusura. Fondamentale diventa la chiusura dell’ultimo appoggio che deve essere orientato perpendicolare alla rete in modo da permettere al giocatore durante il salto di essere frontale a rete, e non cercare di recuperare la frontalità durante la fase di volo. Utilizzato dai giocatori laterali permette una maggior velocità di esecuzione e un miglior dinamismo nella fase del salto. </vt:lpstr>
      <vt:lpstr>Presentazione standard di PowerPoint</vt:lpstr>
      <vt:lpstr>4. Rincorsa laterale:  da utilizzare in situazione di massima difficoltà prevede una vera e propria rincorsa laterale ( la sequenza degli appoggi è simile alla rincorsa dell’attacco), molto veloce come spostamento permette di coprire distanze notevoli a scapito però della precisione e della scelta del tempo.</vt:lpstr>
      <vt:lpstr>Il tempo a muro</vt:lpstr>
      <vt:lpstr>Non esiste un indicazione precisa sul tempo di salto che dipenderà da vari fattori: • la vicinanza o meno dell’alzata da rete • la velocità dell’alzata • l’altezza e l’elevazione dello schiacciatore • la tecnica di caricamento del braccio dell’attaccante un indicazione di massima può essere quella di saltare dopo che lo schiacciatore ha staccato e nel momento in cui carica il braccio. Risulta evidente che essendo tante le variabili che condizionano il tempo del salto sarà determinante l’allenamento dello stesso da eseguire con esercizi che comportino questo tipo di valutazione. </vt:lpstr>
      <vt:lpstr>Scopo del muro è intercettare l’attacco avversario e respingerlo nel campo opposto al  fine di ottenere il punto diretto (“muro attivo”) ma anche di deviare la palla in alto o  indietro nel proprio campo in modo tale da favorire l’intervento della difesa chiamato  “muro passivo”. Il muro “attivo” (STUFF BLOCK) è la tecnica di muro più aggressiva,  va eseguito oltre la rete e ponendo le mani il più vicino possibile alla palla</vt:lpstr>
      <vt:lpstr>Il muro “passivo”(SOFT BLOCK) invece è usato quando l’attaccante avversario  possiede un vantaggio notevole sul giocatore a muro, e quando si è in ritardo.  L’obiettivo di questa tecnica è quello di smorzare gli attacchi avversari e permettere alla  difesa di eseguire il contrattacco.</vt:lpstr>
      <vt:lpstr>Presentazione standard di PowerPoint</vt:lpstr>
      <vt:lpstr>TATTICA DEL MURO</vt:lpstr>
      <vt:lpstr> Il muro in lettura prevede da parte dei giocatori la “lettura” appunto dell’alzata prima di eseguire l’azione di muro. I vantaggio è chiaramente quello di riuscire a posizionarsi di fronte all’attaccante che viene servito. Il limite di questo sistema risiede nella difficoltà di essere attivi sui 1° tempi (il tempo di leggere l’alzata è troppo breve per poter reagire tempestivamente), ed anche su alzate tese e veloci verso le bande  diventa difficile riuscire a proporre un muro composto.  Per ovviare in qualche modo a questi inconvenienti per poter intervenire su di un eventuale 1° tempo dovrò apportare modifiche alla posizione di partenza. Le gambe saranno piegate e pronte a spingere senza eseguire un contro movimento di caricamento, mentre le braccia saranno protese verso il filo della rete, le mani non cercheranno la massima invadenza ma proveranno a toccare l’eventuale attacco avversario. </vt:lpstr>
      <vt:lpstr> Muro di opzione: come dice la parola stessa applicando questo sistema, se la ricezione avversaria è positiva, anticiperò l’alzata del palleggiatore o saltando sul 1° tempo o partendo per raddoppiare il muro su l’attaccante prescelto. A seconda di quale giocatore si incaricherà di murare il primo tempo parleremo di: • opzione4  il posto 4 mura il primo tempo ed il muratore di zona 3  raddoppierà in banda. Utilizzato con l’attacco a due e senza o con attacco da seconda linea poco efficiente. • opzione 3 se è il muratore di zona tre a saltare sul 1° tempo, in questo caso i laterali giocheranno 1 contro 1 a muro con il diretto avversario. Utilizzato con attacco a tre e attaccanti egualmente efficiente, </vt:lpstr>
      <vt:lpstr>Presentazione standard di PowerPoint</vt:lpstr>
      <vt:lpstr>ESERCITAZIONI PER L’ALLENAMENTO DEL MURO   • Eseguire salti senza spostamento contro un muro toccando lo stesso con la punta delle dita e i piedi • Eseguire un passo accostato togliendo il peso da un arto ed effettuare un balzo con l’arto opposto alla direzione • Eseguire spostamenti e salto in forma libera coprendo distanze diverse • Eseguire spostamenti e salto e toccare  i palloni tenuti sospesi da un compagno oltre la rete • Eseguire il muro su attacchi del compagno effettuati da sopra una panca • Eseguire spostamenti e salto e murare i palloni lanciati in salto dal compagno </vt:lpstr>
      <vt:lpstr> Eseguire il muro su attacco del compagno con palla alzata da un terzo posto alle spalle del muratore • Eseguire il muro su attacchi in auto alzata del compagno • Eseguire il muro su attacchi obbligati del compagno con palla alzata dal palleggiatore. • Tre giocatori a muro che seguono l’alzata del palleggiatore, se il palleggiatore si auto alza sulla testa i muratori saltano per murare 1° tempo • Giocare 3 contro 3 in metà campo  con due giocatori a muro ed uno in difesa • Organizzare esercitazioni di 6 contro 6 con attacchi su zone obbligate e punteggi speciali per il muro </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ALLENAMENTO DEL SISTEMA DI MURO</dc:title>
  <dc:creator>Alberto</dc:creator>
  <cp:lastModifiedBy>Alberto</cp:lastModifiedBy>
  <cp:revision>11</cp:revision>
  <dcterms:created xsi:type="dcterms:W3CDTF">2014-03-19T15:25:03Z</dcterms:created>
  <dcterms:modified xsi:type="dcterms:W3CDTF">2014-12-20T21:26:46Z</dcterms:modified>
</cp:coreProperties>
</file>