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70" r:id="rId3"/>
    <p:sldId id="271" r:id="rId4"/>
    <p:sldId id="258" r:id="rId5"/>
    <p:sldId id="259" r:id="rId6"/>
    <p:sldId id="260" r:id="rId7"/>
    <p:sldId id="262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>
        <p:scale>
          <a:sx n="90" d="100"/>
          <a:sy n="90" d="100"/>
        </p:scale>
        <p:origin x="-816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D531-EFCB-4BCE-BACF-7CE73B168E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DC99-E934-4E79-8B54-C54AD2E386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8DA894-AF85-4BB3-920D-866CCE2C0711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 </a:t>
            </a:r>
            <a:r>
              <a:rPr lang="it-IT" b="1" dirty="0" smtClean="0">
                <a:latin typeface="Times New Roman" pitchFamily="18" charset="0"/>
              </a:rPr>
              <a:t>L’alzata: analisi tecnica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Mani forti (polsi e dita): forza, mobilità articolare</a:t>
            </a:r>
            <a:r>
              <a:rPr lang="it-IT" sz="2800" dirty="0" smtClean="0"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Pallone sopra alla testa in ogni situazione  con le mani naturalmente aperte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Condizione di equilibrio e postura neutra indipendentemente dalla posizione in campo e dal tipo di palleggio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</p:txBody>
      </p:sp>
      <p:pic>
        <p:nvPicPr>
          <p:cNvPr id="39940" name="Picture 5" descr="robyn ah mow0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340767"/>
            <a:ext cx="3600400" cy="5400599"/>
          </a:xfrm>
          <a:noFill/>
        </p:spPr>
      </p:pic>
      <p:sp>
        <p:nvSpPr>
          <p:cNvPr id="6" name="Segnaposto contenuto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dirty="0" smtClean="0">
                <a:latin typeface="Times New Roman" pitchFamily="18" charset="0"/>
              </a:rPr>
              <a:t>Motricità specifica: la ricerca della palla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508500"/>
            <a:ext cx="8207375" cy="16938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movimenti di uscita dalla rete                         movimenti di entrata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                                                                         verso la rete</a:t>
            </a:r>
          </a:p>
        </p:txBody>
      </p:sp>
      <p:pic>
        <p:nvPicPr>
          <p:cNvPr id="48133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30406" y="1844824"/>
            <a:ext cx="2748631" cy="2664296"/>
          </a:xfrm>
          <a:noFill/>
        </p:spPr>
      </p:pic>
      <p:pic>
        <p:nvPicPr>
          <p:cNvPr id="48132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1844675"/>
            <a:ext cx="2879725" cy="25892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269432" cy="1296144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Posizione delle braccia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7992560" cy="3064304"/>
          </a:xfrm>
        </p:spPr>
        <p:txBody>
          <a:bodyPr/>
          <a:lstStyle/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Posizione dei gomiti: la distanza tra i gomiti dipende dall’orientamento delle mani</a:t>
            </a:r>
          </a:p>
          <a:p>
            <a:pPr algn="l"/>
            <a:r>
              <a:rPr lang="it-IT" sz="2400" dirty="0" smtClean="0">
                <a:latin typeface="Times New Roman" pitchFamily="18" charset="0"/>
              </a:rPr>
              <a:t>L’altezza ottimale del tocco è un fattore individuale, deve essere costante</a:t>
            </a:r>
          </a:p>
          <a:p>
            <a:pPr algn="l"/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Immagine 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3827388"/>
            <a:ext cx="3224607" cy="2913980"/>
          </a:xfrm>
          <a:noFill/>
        </p:spPr>
      </p:pic>
      <p:pic>
        <p:nvPicPr>
          <p:cNvPr id="1027" name="Picture 3" descr="061112_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3432" y="3789040"/>
            <a:ext cx="4857080" cy="2924107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9083352" cy="1658448"/>
          </a:xfrm>
        </p:spPr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Mani aperte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9299376" cy="5256584"/>
          </a:xfrm>
        </p:spPr>
        <p:txBody>
          <a:bodyPr/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capacità di toccare una superficie di palla più ampia possibile</a:t>
            </a:r>
          </a:p>
          <a:p>
            <a:endParaRPr lang="it-IT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067944" y="3145334"/>
            <a:ext cx="5038948" cy="2587922"/>
            <a:chOff x="2961" y="3784"/>
            <a:chExt cx="4480" cy="1520"/>
          </a:xfrm>
        </p:grpSpPr>
        <p:pic>
          <p:nvPicPr>
            <p:cNvPr id="1027" name="Picture 3" descr="manipalleggi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61" y="3784"/>
              <a:ext cx="4480" cy="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841" y="3784"/>
              <a:ext cx="1080" cy="1080"/>
            </a:xfrm>
            <a:prstGeom prst="ellipse">
              <a:avLst/>
            </a:prstGeom>
            <a:solidFill>
              <a:srgbClr val="969696">
                <a:alpha val="72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b="1" smtClean="0">
                <a:effectLst/>
                <a:latin typeface="Times New Roman" pitchFamily="18" charset="0"/>
              </a:rPr>
              <a:t>Entrata della palla nelle mani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3457575" cy="5256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aperte facilitano l’azione del pollice e dell’indice nei compiti di controllo della spinta nel palleggio dietro e avanti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devono essere reattive nella posizione di flessione dorsale con i pollici che guardano verso l’alto (massima spinta che produce una grande accelerazione iniziale)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</p:txBody>
      </p:sp>
      <p:pic>
        <p:nvPicPr>
          <p:cNvPr id="120838" name="Picture 6" descr="sfondo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1651000"/>
            <a:ext cx="5435600" cy="4441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b="1" smtClean="0">
                <a:latin typeface="Times New Roman" pitchFamily="18" charset="0"/>
              </a:rPr>
              <a:t>La velocità di uscita della palla</a:t>
            </a:r>
            <a:r>
              <a:rPr lang="it-IT" b="1" smtClean="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48625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L’accelerazione </a:t>
            </a:r>
            <a:r>
              <a:rPr lang="it-IT" sz="2000" dirty="0" smtClean="0">
                <a:latin typeface="Times New Roman" pitchFamily="18" charset="0"/>
              </a:rPr>
              <a:t>che subisce la palla </a:t>
            </a:r>
            <a:r>
              <a:rPr lang="it-IT" sz="2000" dirty="0" smtClean="0">
                <a:effectLst/>
                <a:latin typeface="Times New Roman" pitchFamily="18" charset="0"/>
              </a:rPr>
              <a:t>al momento del tocco è il fattore determinante la qualità delle traiettorie</a:t>
            </a:r>
            <a:r>
              <a:rPr lang="it-IT" sz="2000" dirty="0" smtClean="0">
                <a:latin typeface="Times New Roman" pitchFamily="18" charset="0"/>
              </a:rPr>
              <a:t> soprattutto in prospettiva del gioco veloce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Deve essere un fattore totalmente indipendente da </a:t>
            </a:r>
            <a:r>
              <a:rPr lang="it-IT" sz="2000" dirty="0" smtClean="0">
                <a:effectLst/>
                <a:latin typeface="Times New Roman" pitchFamily="18" charset="0"/>
              </a:rPr>
              <a:t>posizione del corpo, condizione di equilibrio e “punto di appoggio” delle spinte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Durata della spinta a carico del polso (che presuppone la naturale mobilità dello stesso): indice più avanti nel palleggio avanti (ultimo dito a toccare il pallone),  pollice più avanti nel palleggio dietro (ultimo dito a toccare il pallone)</a:t>
            </a:r>
          </a:p>
        </p:txBody>
      </p:sp>
      <p:pic>
        <p:nvPicPr>
          <p:cNvPr id="123910" name="Picture 6" descr="lo bianco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latin typeface="Times New Roman" pitchFamily="18" charset="0"/>
              </a:rPr>
              <a:t>La </a:t>
            </a:r>
            <a:r>
              <a:rPr lang="en-GB" b="1" dirty="0" err="1" smtClean="0">
                <a:latin typeface="Times New Roman" pitchFamily="18" charset="0"/>
              </a:rPr>
              <a:t>precisione</a:t>
            </a:r>
            <a:endParaRPr lang="it-IT" b="1" dirty="0" smtClean="0">
              <a:latin typeface="Times New Roman" pitchFamily="18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>
                <a:effectLst/>
                <a:latin typeface="Times New Roman" pitchFamily="18" charset="0"/>
              </a:rPr>
              <a:t>    </a:t>
            </a:r>
            <a:r>
              <a:rPr lang="en-GB" sz="2000" dirty="0" err="1" smtClean="0">
                <a:effectLst/>
                <a:latin typeface="Times New Roman" pitchFamily="18" charset="0"/>
              </a:rPr>
              <a:t>Rappresenta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l’obiettivo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fondamentale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dell’alzata</a:t>
            </a:r>
            <a:r>
              <a:rPr lang="en-GB" sz="2000" b="1" dirty="0" smtClean="0">
                <a:latin typeface="Times New Roman" pitchFamily="18" charset="0"/>
              </a:rPr>
              <a:t> </a:t>
            </a:r>
            <a:r>
              <a:rPr lang="en-GB" sz="2000" dirty="0" smtClean="0">
                <a:effectLst/>
                <a:latin typeface="Times New Roman" pitchFamily="18" charset="0"/>
              </a:rPr>
              <a:t>e </a:t>
            </a:r>
            <a:r>
              <a:rPr lang="en-GB" sz="2000" dirty="0" err="1" smtClean="0">
                <a:effectLst/>
                <a:latin typeface="Times New Roman" pitchFamily="18" charset="0"/>
              </a:rPr>
              <a:t>dipende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da</a:t>
            </a:r>
            <a:r>
              <a:rPr lang="en-GB" sz="2000" dirty="0" smtClean="0">
                <a:effectLst/>
                <a:latin typeface="Times New Roman" pitchFamily="18" charset="0"/>
              </a:rPr>
              <a:t> 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0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spostamento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anticipato</a:t>
            </a:r>
            <a:r>
              <a:rPr lang="en-GB" sz="2000" dirty="0" smtClean="0">
                <a:effectLst/>
                <a:latin typeface="Times New Roman" pitchFamily="18" charset="0"/>
              </a:rPr>
              <a:t> sotto la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endParaRPr lang="en-GB" sz="2000" dirty="0" smtClean="0">
              <a:effectLst/>
              <a:latin typeface="Times New Roman" pitchFamily="18" charset="0"/>
            </a:endParaRPr>
          </a:p>
          <a:p>
            <a:pPr>
              <a:defRPr/>
            </a:pPr>
            <a:r>
              <a:rPr lang="en-GB" sz="2000" dirty="0" err="1" smtClean="0">
                <a:latin typeface="Times New Roman" pitchFamily="18" charset="0"/>
              </a:rPr>
              <a:t>azione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simmetrica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di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spinta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delle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mani</a:t>
            </a:r>
            <a:endParaRPr lang="en-GB" sz="20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coordinazione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braccia-gambe</a:t>
            </a:r>
            <a:r>
              <a:rPr lang="en-GB" sz="2000" dirty="0" smtClean="0">
                <a:effectLst/>
                <a:latin typeface="Times New Roman" pitchFamily="18" charset="0"/>
              </a:rPr>
              <a:t> (in </a:t>
            </a:r>
            <a:r>
              <a:rPr lang="en-GB" sz="2000" dirty="0" err="1" smtClean="0">
                <a:effectLst/>
                <a:latin typeface="Times New Roman" pitchFamily="18" charset="0"/>
              </a:rPr>
              <a:t>particolare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nel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palleggio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della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alta</a:t>
            </a:r>
            <a:r>
              <a:rPr lang="en-GB" sz="2000" dirty="0" smtClean="0">
                <a:effectLst/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orientamento delle spalle</a:t>
            </a:r>
          </a:p>
        </p:txBody>
      </p:sp>
      <p:pic>
        <p:nvPicPr>
          <p:cNvPr id="131076" name="Picture 4" descr="Fernanda Venturini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dirty="0" smtClean="0">
                <a:latin typeface="Times New Roman" pitchFamily="18" charset="0"/>
              </a:rPr>
              <a:t>Le tecniche di alzata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avanti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dietro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laterale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err="1" smtClean="0">
                <a:effectLst/>
                <a:latin typeface="Times New Roman" pitchFamily="18" charset="0"/>
              </a:rPr>
              <a:t>Bagher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in salto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</p:txBody>
      </p:sp>
      <p:pic>
        <p:nvPicPr>
          <p:cNvPr id="128004" name="Picture 4" descr="WOG2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6662" y="1600344"/>
            <a:ext cx="3021676" cy="453043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Due scuole di riferimento:</a:t>
            </a: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 di contatto lungo (presa e spinta della palla): sviluppo della sensibilità attraverso il controllo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propriocettivo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di contatto breve: il pallone rimbalza sulle mani con effetto a trampolino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Metodologia di allenamento dell’alzatore 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Allenamento specifico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Definizione e allenamento dell’altezza delle traiettorie di primo, secondo e terzo tempo avanti e dietro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specifiche di entrata verso la rete e di uscita dalla rete in situazione di ricezione e di contrattacco</a:t>
            </a: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sintetiche</a:t>
            </a: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364</Words>
  <Application>Microsoft Office PowerPoint</Application>
  <PresentationFormat>Presentazione su schermo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Equinozio</vt:lpstr>
      <vt:lpstr> L’alzata: analisi tecnica</vt:lpstr>
      <vt:lpstr>Posizione delle braccia</vt:lpstr>
      <vt:lpstr>Mani aperte </vt:lpstr>
      <vt:lpstr>Entrata della palla nelle mani</vt:lpstr>
      <vt:lpstr>La velocità di uscita della palla </vt:lpstr>
      <vt:lpstr>La precisione</vt:lpstr>
      <vt:lpstr>Le tecniche di alzata</vt:lpstr>
      <vt:lpstr>Impostazione didattica</vt:lpstr>
      <vt:lpstr>Metodologia di allenamento dell’alzatore </vt:lpstr>
      <vt:lpstr>Motricità specifica: la ricerca della palla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gae</cp:lastModifiedBy>
  <cp:revision>45</cp:revision>
  <dcterms:created xsi:type="dcterms:W3CDTF">2012-05-04T07:41:45Z</dcterms:created>
  <dcterms:modified xsi:type="dcterms:W3CDTF">2016-05-09T13:36:23Z</dcterms:modified>
</cp:coreProperties>
</file>