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8"/>
  </p:notesMasterIdLst>
  <p:sldIdLst>
    <p:sldId id="272" r:id="rId2"/>
    <p:sldId id="286" r:id="rId3"/>
    <p:sldId id="287" r:id="rId4"/>
    <p:sldId id="288" r:id="rId5"/>
    <p:sldId id="274" r:id="rId6"/>
    <p:sldId id="275" r:id="rId7"/>
    <p:sldId id="289" r:id="rId8"/>
    <p:sldId id="270" r:id="rId9"/>
    <p:sldId id="271" r:id="rId10"/>
    <p:sldId id="278" r:id="rId11"/>
    <p:sldId id="279" r:id="rId12"/>
    <p:sldId id="280" r:id="rId13"/>
    <p:sldId id="285" r:id="rId14"/>
    <p:sldId id="281" r:id="rId15"/>
    <p:sldId id="290" r:id="rId16"/>
    <p:sldId id="291" r:id="rId17"/>
    <p:sldId id="296" r:id="rId18"/>
    <p:sldId id="292" r:id="rId19"/>
    <p:sldId id="293" r:id="rId20"/>
    <p:sldId id="260" r:id="rId21"/>
    <p:sldId id="268" r:id="rId22"/>
    <p:sldId id="266" r:id="rId23"/>
    <p:sldId id="282" r:id="rId24"/>
    <p:sldId id="283" r:id="rId25"/>
    <p:sldId id="294" r:id="rId26"/>
    <p:sldId id="295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7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818CE-00B4-48C1-8EEB-7A18543BB320}" type="datetimeFigureOut">
              <a:rPr lang="it-IT" smtClean="0"/>
              <a:t>14/12/2019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FD460-17BD-4672-B838-66D32FEC7B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34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FD460-17BD-4672-B838-66D32FEC7B6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93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87CAA-CBE5-4802-870A-6C97C643253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184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A894-AF85-4BB3-920D-866CCE2C0711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CFD1-016D-493C-9928-D6FEB46BCF0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A894-AF85-4BB3-920D-866CCE2C0711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CFD1-016D-493C-9928-D6FEB46BCF0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A894-AF85-4BB3-920D-866CCE2C0711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CFD1-016D-493C-9928-D6FEB46BCF0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AD531-EFCB-4BCE-BACF-7CE73B168E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6DC99-E934-4E79-8B54-C54AD2E386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A894-AF85-4BB3-920D-866CCE2C0711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CFD1-016D-493C-9928-D6FEB46BCF0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A894-AF85-4BB3-920D-866CCE2C0711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CFD1-016D-493C-9928-D6FEB46BCF0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A894-AF85-4BB3-920D-866CCE2C0711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CFD1-016D-493C-9928-D6FEB46BCF0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A894-AF85-4BB3-920D-866CCE2C0711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CFD1-016D-493C-9928-D6FEB46BCF0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A894-AF85-4BB3-920D-866CCE2C0711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CFD1-016D-493C-9928-D6FEB46BCF0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A894-AF85-4BB3-920D-866CCE2C0711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CFD1-016D-493C-9928-D6FEB46BCF0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A894-AF85-4BB3-920D-866CCE2C0711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0CFD1-016D-493C-9928-D6FEB46BCF0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DA894-AF85-4BB3-920D-866CCE2C0711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350CFD1-016D-493C-9928-D6FEB46BCF0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D8DA894-AF85-4BB3-920D-866CCE2C0711}" type="datetimeFigureOut">
              <a:rPr lang="it-IT" smtClean="0"/>
              <a:pPr/>
              <a:t>14/12/2019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350CFD1-016D-493C-9928-D6FEB46BCF06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83568" y="548680"/>
            <a:ext cx="8003232" cy="252028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dirty="0" smtClean="0">
                <a:latin typeface="Times New Roman" pitchFamily="18" charset="0"/>
                <a:cs typeface="Times New Roman" pitchFamily="18" charset="0"/>
              </a:rPr>
            </a:b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dirty="0" smtClean="0">
                <a:latin typeface="Times New Roman" pitchFamily="18" charset="0"/>
                <a:cs typeface="Times New Roman" pitchFamily="18" charset="0"/>
              </a:rPr>
            </a:br>
            <a:r>
              <a:rPr lang="it-IT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DIDATTICA DEL PALLEGGIO </a:t>
            </a:r>
            <a:br>
              <a:rPr lang="it-IT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it-IT" sz="4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ottotitolo 4"/>
          <p:cNvSpPr>
            <a:spLocks noGrp="1"/>
          </p:cNvSpPr>
          <p:nvPr>
            <p:ph idx="1"/>
          </p:nvPr>
        </p:nvSpPr>
        <p:spPr>
          <a:xfrm>
            <a:off x="611560" y="3717032"/>
            <a:ext cx="8075240" cy="2607568"/>
          </a:xfrm>
        </p:spPr>
        <p:txBody>
          <a:bodyPr/>
          <a:lstStyle/>
          <a:p>
            <a:pPr algn="l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CORSO ALLIEVO ALLENATORE</a:t>
            </a:r>
          </a:p>
          <a:p>
            <a:pPr algn="l"/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RELATORE: GUALDI SIMONE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2360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it-IT" b="1" dirty="0" smtClean="0">
                <a:latin typeface="Times New Roman" pitchFamily="18" charset="0"/>
              </a:rPr>
              <a:t/>
            </a:r>
            <a:br>
              <a:rPr lang="it-IT" b="1" dirty="0" smtClean="0">
                <a:latin typeface="Times New Roman" pitchFamily="18" charset="0"/>
              </a:rPr>
            </a:br>
            <a:r>
              <a:rPr lang="it-IT" b="1" dirty="0">
                <a:latin typeface="Times New Roman" pitchFamily="18" charset="0"/>
              </a:rPr>
              <a:t/>
            </a:r>
            <a:br>
              <a:rPr lang="it-IT" b="1" dirty="0">
                <a:latin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  <a:t>Mani in flessione dorsale</a:t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  <a:t>entrata della palla</a:t>
            </a:r>
            <a:endParaRPr lang="it-IT" b="1" dirty="0" smtClean="0"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484784"/>
            <a:ext cx="4321175" cy="496840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it-IT" sz="700" dirty="0" smtClean="0"/>
          </a:p>
          <a:p>
            <a:pPr>
              <a:lnSpc>
                <a:spcPct val="80000"/>
              </a:lnSpc>
              <a:defRPr/>
            </a:pPr>
            <a:endParaRPr lang="it-IT" alt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alt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condizione di 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 </a:t>
            </a:r>
            <a:r>
              <a:rPr lang="it-IT" alt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aperte e simmetriche deve 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essere </a:t>
            </a:r>
            <a:r>
              <a:rPr lang="it-IT" alt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mantenuta 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anche </a:t>
            </a:r>
            <a:r>
              <a:rPr lang="it-IT" alt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nella posizione di flessione dorsale con i pollici che guardano verso l’alto</a:t>
            </a:r>
          </a:p>
          <a:p>
            <a:pPr>
              <a:lnSpc>
                <a:spcPct val="80000"/>
              </a:lnSpc>
              <a:defRPr/>
            </a:pPr>
            <a:endParaRPr lang="it-IT" alt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alt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Questa condizione è un presupposto per la velocità di uscita: consente di imprimere alla palla una spinta che produce una grande accelerazione iniziale</a:t>
            </a:r>
            <a:endParaRPr lang="it-IT" alt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000" dirty="0" smtClean="0">
              <a:effectLst/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it-IT" sz="2400" dirty="0" smtClean="0">
              <a:effectLst/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000" dirty="0" smtClean="0">
              <a:effectLst/>
              <a:latin typeface="Times New Roman" pitchFamily="18" charset="0"/>
            </a:endParaRPr>
          </a:p>
        </p:txBody>
      </p:sp>
      <p:pic>
        <p:nvPicPr>
          <p:cNvPr id="120838" name="Picture 6" descr="sfondo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29985" y="1628800"/>
            <a:ext cx="4140990" cy="3383905"/>
          </a:xfrm>
        </p:spPr>
      </p:pic>
    </p:spTree>
    <p:extLst>
      <p:ext uri="{BB962C8B-B14F-4D97-AF65-F5344CB8AC3E}">
        <p14:creationId xmlns:p14="http://schemas.microsoft.com/office/powerpoint/2010/main" val="51035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  <a:t>Uscita della palla 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340768"/>
            <a:ext cx="4464496" cy="525658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it-IT" sz="2000" dirty="0" smtClean="0">
              <a:effectLst/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sz="2400" dirty="0" smtClean="0">
                <a:effectLst/>
                <a:latin typeface="Times New Roman" pitchFamily="18" charset="0"/>
              </a:rPr>
              <a:t>L’accelerazione </a:t>
            </a:r>
            <a:r>
              <a:rPr lang="it-IT" sz="2400" dirty="0" smtClean="0">
                <a:latin typeface="Times New Roman" pitchFamily="18" charset="0"/>
              </a:rPr>
              <a:t>che subisce la palla </a:t>
            </a:r>
            <a:r>
              <a:rPr lang="it-IT" sz="2400" dirty="0" smtClean="0">
                <a:effectLst/>
                <a:latin typeface="Times New Roman" pitchFamily="18" charset="0"/>
              </a:rPr>
              <a:t>al momento del tocco </a:t>
            </a:r>
            <a:r>
              <a:rPr lang="it-IT" sz="2400" dirty="0" smtClean="0">
                <a:latin typeface="Times New Roman" pitchFamily="18" charset="0"/>
              </a:rPr>
              <a:t>dipende dall’azione di frustata del polso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2400" dirty="0">
              <a:latin typeface="Times New Roman" pitchFamily="18" charset="0"/>
            </a:endParaRPr>
          </a:p>
          <a:p>
            <a:r>
              <a:rPr lang="it-IT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pollice, l’indice </a:t>
            </a:r>
            <a:r>
              <a:rPr lang="it-IT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il medio determinano </a:t>
            </a:r>
            <a:r>
              <a:rPr lang="it-IT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qualità del palleggio</a:t>
            </a:r>
            <a:endParaRPr lang="it-IT" sz="24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it-IT" sz="2400" dirty="0" smtClean="0">
              <a:latin typeface="Times New Roman" pitchFamily="18" charset="0"/>
            </a:endParaRPr>
          </a:p>
        </p:txBody>
      </p:sp>
      <p:pic>
        <p:nvPicPr>
          <p:cNvPr id="123910" name="Picture 6" descr="lo bianco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57258" y="1600200"/>
            <a:ext cx="3020483" cy="4530725"/>
          </a:xfrm>
          <a:noFill/>
        </p:spPr>
      </p:pic>
    </p:spTree>
    <p:extLst>
      <p:ext uri="{BB962C8B-B14F-4D97-AF65-F5344CB8AC3E}">
        <p14:creationId xmlns:p14="http://schemas.microsoft.com/office/powerpoint/2010/main" val="284270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9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  <a:t>Uscita della palla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t-IT" alt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Azione di sostegno e di spinta del pollice (anche nelle traiettorie avanti)</a:t>
            </a:r>
          </a:p>
          <a:p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latin typeface="Times New Roman" pitchFamily="18" charset="0"/>
              </a:rPr>
              <a:t>Azione di spinta dell’indice</a:t>
            </a:r>
          </a:p>
          <a:p>
            <a:endParaRPr lang="it-IT" sz="2400" dirty="0">
              <a:latin typeface="Times New Roman" pitchFamily="18" charset="0"/>
            </a:endParaRPr>
          </a:p>
          <a:p>
            <a:r>
              <a:rPr lang="it-IT" sz="2400" dirty="0" smtClean="0">
                <a:latin typeface="Times New Roman" pitchFamily="18" charset="0"/>
              </a:rPr>
              <a:t>Azione simmetrica delle mani in direzione dell’alzata</a:t>
            </a:r>
            <a:endParaRPr lang="it-IT" sz="2400" dirty="0">
              <a:latin typeface="Times New Roman" pitchFamily="18" charset="0"/>
            </a:endParaRPr>
          </a:p>
          <a:p>
            <a:endParaRPr lang="it-IT" alt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628800"/>
            <a:ext cx="3898776" cy="5112568"/>
          </a:xfrm>
        </p:spPr>
      </p:pic>
    </p:spTree>
    <p:extLst>
      <p:ext uri="{BB962C8B-B14F-4D97-AF65-F5344CB8AC3E}">
        <p14:creationId xmlns:p14="http://schemas.microsoft.com/office/powerpoint/2010/main" val="192413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zione del polso esercizio didatti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074"/>
            <a:ext cx="923607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6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Tecnica di palleggio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gestione della distanza dall’obiettivo 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L’azione di spinta completa degli arti superiori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L’azione di spinta coordinata degli arti inferiori  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20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Rapidità nella ricerca della palla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331640"/>
            <a:ext cx="4038600" cy="5023285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capacità di anticipare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posizionamento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sotto la palla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permette un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controllo tecnico-tattico ottimale 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 un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fattore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legato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aspetti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percettivi e motori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Traslocazioni specifiche: vicino alla rete</a:t>
            </a: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lontano da rete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331640"/>
            <a:ext cx="4176464" cy="5337720"/>
          </a:xfrm>
        </p:spPr>
      </p:pic>
    </p:spTree>
    <p:extLst>
      <p:ext uri="{BB962C8B-B14F-4D97-AF65-F5344CB8AC3E}">
        <p14:creationId xmlns:p14="http://schemas.microsoft.com/office/powerpoint/2010/main" val="334605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it-IT" sz="4800" b="1" dirty="0" smtClean="0">
                <a:solidFill>
                  <a:srgbClr val="FF0000"/>
                </a:solidFill>
                <a:latin typeface="Times New Roman" pitchFamily="18" charset="0"/>
              </a:rPr>
              <a:t>Motricità specifica: la ricerca della palla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4508500"/>
            <a:ext cx="8207375" cy="16938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it-IT" sz="2000" smtClean="0">
                <a:effectLst/>
                <a:latin typeface="Times New Roman" pitchFamily="18" charset="0"/>
              </a:rPr>
              <a:t>              movimenti di uscita dalla rete                         movimenti di entrata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sz="2000" smtClean="0">
                <a:effectLst/>
                <a:latin typeface="Times New Roman" pitchFamily="18" charset="0"/>
              </a:rPr>
              <a:t>                                                                                       verso la rete</a:t>
            </a:r>
          </a:p>
        </p:txBody>
      </p:sp>
      <p:pic>
        <p:nvPicPr>
          <p:cNvPr id="48133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230406" y="1844824"/>
            <a:ext cx="2748631" cy="2664296"/>
          </a:xfrm>
          <a:noFill/>
        </p:spPr>
      </p:pic>
      <p:pic>
        <p:nvPicPr>
          <p:cNvPr id="48132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76375" y="1844675"/>
            <a:ext cx="2879725" cy="2589213"/>
          </a:xfrm>
          <a:noFill/>
        </p:spPr>
      </p:pic>
    </p:spTree>
    <p:extLst>
      <p:ext uri="{BB962C8B-B14F-4D97-AF65-F5344CB8AC3E}">
        <p14:creationId xmlns:p14="http://schemas.microsoft.com/office/powerpoint/2010/main" val="17812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Postura di approccio al tocco</a:t>
            </a:r>
            <a:endParaRPr lang="it-IT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Appoggi non sulla stessa linea: maggiore stabilità nel tocco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 del corpo distribuito sugli appoggi 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 del busto perpendicolare al pavimento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9878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Relazione asse corporeo palla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capacità di porre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l’asse del corpo verticalmente sotto alla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palla 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presupposto fondamentale per la condizione di neutralità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Frontalizza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traiettoria di arrivo per essere in linea alla palla.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Mantenere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«spalle aperte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27" y="1340769"/>
            <a:ext cx="4499992" cy="5443222"/>
          </a:xfrm>
        </p:spPr>
      </p:pic>
    </p:spTree>
    <p:extLst>
      <p:ext uri="{BB962C8B-B14F-4D97-AF65-F5344CB8AC3E}">
        <p14:creationId xmlns:p14="http://schemas.microsoft.com/office/powerpoint/2010/main" val="26534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zione polso nel palleggio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7843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19256" cy="1584176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 DIDATTICA DEL PALLEGGIO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2276872"/>
            <a:ext cx="9289032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Conoscenza di un modello di riferimento ideale:</a:t>
            </a: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analisi tecnica del palleggio</a:t>
            </a:r>
          </a:p>
          <a:p>
            <a:pPr marL="0" indent="0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Percorso didattico di insegnamento del palleggio 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4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Obiettivo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fondamentale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</a:rPr>
              <a:t>dell’alzata</a:t>
            </a:r>
            <a:endParaRPr lang="it-IT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28800"/>
            <a:ext cx="4474840" cy="4502125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GB" sz="2800" dirty="0" smtClean="0">
                <a:effectLst/>
                <a:latin typeface="Times New Roman" pitchFamily="18" charset="0"/>
              </a:rPr>
              <a:t>    </a:t>
            </a:r>
            <a:r>
              <a:rPr lang="en-GB" sz="2800" dirty="0" smtClean="0">
                <a:latin typeface="Times New Roman" pitchFamily="18" charset="0"/>
              </a:rPr>
              <a:t>LA PRECISIONE</a:t>
            </a:r>
            <a:r>
              <a:rPr lang="en-GB" sz="2000" dirty="0" smtClean="0">
                <a:effectLst/>
                <a:latin typeface="Times New Roman" pitchFamily="18" charset="0"/>
              </a:rPr>
              <a:t> </a:t>
            </a:r>
            <a:r>
              <a:rPr lang="en-GB" sz="2000" dirty="0" err="1" smtClean="0">
                <a:effectLst/>
                <a:latin typeface="Times New Roman" pitchFamily="18" charset="0"/>
              </a:rPr>
              <a:t>dipende</a:t>
            </a:r>
            <a:r>
              <a:rPr lang="en-GB" sz="2000" dirty="0" smtClean="0">
                <a:effectLst/>
                <a:latin typeface="Times New Roman" pitchFamily="18" charset="0"/>
              </a:rPr>
              <a:t> </a:t>
            </a:r>
            <a:r>
              <a:rPr lang="en-GB" sz="2000" dirty="0" err="1" smtClean="0">
                <a:effectLst/>
                <a:latin typeface="Times New Roman" pitchFamily="18" charset="0"/>
              </a:rPr>
              <a:t>da</a:t>
            </a:r>
            <a:r>
              <a:rPr lang="en-GB" sz="2000" dirty="0" smtClean="0">
                <a:effectLst/>
                <a:latin typeface="Times New Roman" pitchFamily="18" charset="0"/>
              </a:rPr>
              <a:t> 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GB" sz="2000" dirty="0" smtClean="0">
              <a:effectLst/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GB" sz="2000" dirty="0" err="1" smtClean="0">
                <a:effectLst/>
                <a:latin typeface="Times New Roman" pitchFamily="18" charset="0"/>
              </a:rPr>
              <a:t>spostamento</a:t>
            </a:r>
            <a:r>
              <a:rPr lang="en-GB" sz="2000" dirty="0" smtClean="0">
                <a:effectLst/>
                <a:latin typeface="Times New Roman" pitchFamily="18" charset="0"/>
              </a:rPr>
              <a:t> </a:t>
            </a:r>
            <a:r>
              <a:rPr lang="en-GB" sz="2000" dirty="0" err="1" smtClean="0">
                <a:effectLst/>
                <a:latin typeface="Times New Roman" pitchFamily="18" charset="0"/>
              </a:rPr>
              <a:t>anticipato</a:t>
            </a:r>
            <a:r>
              <a:rPr lang="en-GB" sz="2000" dirty="0" smtClean="0">
                <a:effectLst/>
                <a:latin typeface="Times New Roman" pitchFamily="18" charset="0"/>
              </a:rPr>
              <a:t> sotto la </a:t>
            </a:r>
            <a:r>
              <a:rPr lang="en-GB" sz="2000" dirty="0" err="1" smtClean="0">
                <a:effectLst/>
                <a:latin typeface="Times New Roman" pitchFamily="18" charset="0"/>
              </a:rPr>
              <a:t>palla</a:t>
            </a:r>
            <a:endParaRPr lang="en-GB" sz="2000" dirty="0" smtClean="0">
              <a:effectLst/>
              <a:latin typeface="Times New Roman" pitchFamily="18" charset="0"/>
            </a:endParaRPr>
          </a:p>
          <a:p>
            <a:pPr>
              <a:defRPr/>
            </a:pPr>
            <a:endParaRPr lang="en-GB" sz="2000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en-GB" sz="2000" dirty="0" err="1" smtClean="0">
                <a:latin typeface="Times New Roman" pitchFamily="18" charset="0"/>
              </a:rPr>
              <a:t>azione</a:t>
            </a:r>
            <a:r>
              <a:rPr lang="en-GB" sz="2000" dirty="0" smtClean="0">
                <a:latin typeface="Times New Roman" pitchFamily="18" charset="0"/>
              </a:rPr>
              <a:t> </a:t>
            </a:r>
            <a:r>
              <a:rPr lang="en-GB" sz="2000" dirty="0" err="1" smtClean="0">
                <a:latin typeface="Times New Roman" pitchFamily="18" charset="0"/>
              </a:rPr>
              <a:t>simmetrica</a:t>
            </a:r>
            <a:r>
              <a:rPr lang="en-GB" sz="2000" dirty="0" smtClean="0">
                <a:latin typeface="Times New Roman" pitchFamily="18" charset="0"/>
              </a:rPr>
              <a:t> </a:t>
            </a:r>
            <a:r>
              <a:rPr lang="en-GB" sz="2000" dirty="0" err="1" smtClean="0">
                <a:latin typeface="Times New Roman" pitchFamily="18" charset="0"/>
              </a:rPr>
              <a:t>di</a:t>
            </a:r>
            <a:r>
              <a:rPr lang="en-GB" sz="2000" dirty="0" smtClean="0">
                <a:latin typeface="Times New Roman" pitchFamily="18" charset="0"/>
              </a:rPr>
              <a:t> </a:t>
            </a:r>
            <a:r>
              <a:rPr lang="en-GB" sz="2000" dirty="0" err="1" smtClean="0">
                <a:latin typeface="Times New Roman" pitchFamily="18" charset="0"/>
              </a:rPr>
              <a:t>spinta</a:t>
            </a:r>
            <a:r>
              <a:rPr lang="en-GB" sz="2000" dirty="0" smtClean="0">
                <a:latin typeface="Times New Roman" pitchFamily="18" charset="0"/>
              </a:rPr>
              <a:t> </a:t>
            </a:r>
            <a:r>
              <a:rPr lang="en-GB" sz="2000" dirty="0" err="1" smtClean="0">
                <a:latin typeface="Times New Roman" pitchFamily="18" charset="0"/>
              </a:rPr>
              <a:t>delle</a:t>
            </a:r>
            <a:r>
              <a:rPr lang="en-GB" sz="2000" dirty="0" smtClean="0">
                <a:latin typeface="Times New Roman" pitchFamily="18" charset="0"/>
              </a:rPr>
              <a:t> </a:t>
            </a:r>
            <a:r>
              <a:rPr lang="en-GB" sz="2000" dirty="0" err="1" smtClean="0">
                <a:latin typeface="Times New Roman" pitchFamily="18" charset="0"/>
              </a:rPr>
              <a:t>mani</a:t>
            </a:r>
            <a:endParaRPr lang="en-GB" sz="2000" dirty="0" smtClean="0">
              <a:latin typeface="Times New Roman" pitchFamily="18" charset="0"/>
            </a:endParaRPr>
          </a:p>
          <a:p>
            <a:pPr eaLnBrk="1" hangingPunct="1">
              <a:defRPr/>
            </a:pPr>
            <a:endParaRPr lang="en-GB" sz="2000" dirty="0" smtClean="0">
              <a:effectLst/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GB" sz="2000" dirty="0" err="1" smtClean="0">
                <a:effectLst/>
                <a:latin typeface="Times New Roman" pitchFamily="18" charset="0"/>
              </a:rPr>
              <a:t>coordinazione</a:t>
            </a:r>
            <a:r>
              <a:rPr lang="en-GB" sz="2000" dirty="0" smtClean="0">
                <a:effectLst/>
                <a:latin typeface="Times New Roman" pitchFamily="18" charset="0"/>
              </a:rPr>
              <a:t> </a:t>
            </a:r>
            <a:r>
              <a:rPr lang="en-GB" sz="2000" dirty="0" err="1" smtClean="0">
                <a:effectLst/>
                <a:latin typeface="Times New Roman" pitchFamily="18" charset="0"/>
              </a:rPr>
              <a:t>braccia-gambe</a:t>
            </a:r>
            <a:r>
              <a:rPr lang="en-GB" sz="2000" dirty="0" smtClean="0">
                <a:effectLst/>
                <a:latin typeface="Times New Roman" pitchFamily="18" charset="0"/>
              </a:rPr>
              <a:t> (in </a:t>
            </a:r>
            <a:r>
              <a:rPr lang="en-GB" sz="2000" dirty="0" err="1" smtClean="0">
                <a:effectLst/>
                <a:latin typeface="Times New Roman" pitchFamily="18" charset="0"/>
              </a:rPr>
              <a:t>particolare</a:t>
            </a:r>
            <a:r>
              <a:rPr lang="en-GB" sz="2000" dirty="0" smtClean="0">
                <a:effectLst/>
                <a:latin typeface="Times New Roman" pitchFamily="18" charset="0"/>
              </a:rPr>
              <a:t> </a:t>
            </a:r>
            <a:r>
              <a:rPr lang="en-GB" sz="2000" dirty="0" err="1" smtClean="0">
                <a:effectLst/>
                <a:latin typeface="Times New Roman" pitchFamily="18" charset="0"/>
              </a:rPr>
              <a:t>nel</a:t>
            </a:r>
            <a:r>
              <a:rPr lang="en-GB" sz="2000" dirty="0" smtClean="0">
                <a:effectLst/>
                <a:latin typeface="Times New Roman" pitchFamily="18" charset="0"/>
              </a:rPr>
              <a:t> </a:t>
            </a:r>
            <a:r>
              <a:rPr lang="en-GB" sz="2000" dirty="0" err="1" smtClean="0">
                <a:effectLst/>
                <a:latin typeface="Times New Roman" pitchFamily="18" charset="0"/>
              </a:rPr>
              <a:t>palleggio</a:t>
            </a:r>
            <a:r>
              <a:rPr lang="en-GB" sz="2000" dirty="0" smtClean="0">
                <a:effectLst/>
                <a:latin typeface="Times New Roman" pitchFamily="18" charset="0"/>
              </a:rPr>
              <a:t> </a:t>
            </a:r>
            <a:r>
              <a:rPr lang="en-GB" sz="2000" dirty="0" err="1" smtClean="0">
                <a:effectLst/>
                <a:latin typeface="Times New Roman" pitchFamily="18" charset="0"/>
              </a:rPr>
              <a:t>della</a:t>
            </a:r>
            <a:r>
              <a:rPr lang="en-GB" sz="2000" dirty="0" smtClean="0">
                <a:effectLst/>
                <a:latin typeface="Times New Roman" pitchFamily="18" charset="0"/>
              </a:rPr>
              <a:t> </a:t>
            </a:r>
            <a:r>
              <a:rPr lang="en-GB" sz="2000" dirty="0" err="1" smtClean="0">
                <a:effectLst/>
                <a:latin typeface="Times New Roman" pitchFamily="18" charset="0"/>
              </a:rPr>
              <a:t>palla</a:t>
            </a:r>
            <a:r>
              <a:rPr lang="en-GB" sz="2000" dirty="0" smtClean="0">
                <a:effectLst/>
                <a:latin typeface="Times New Roman" pitchFamily="18" charset="0"/>
              </a:rPr>
              <a:t> </a:t>
            </a:r>
            <a:r>
              <a:rPr lang="en-GB" sz="2000" dirty="0" err="1" smtClean="0">
                <a:effectLst/>
                <a:latin typeface="Times New Roman" pitchFamily="18" charset="0"/>
              </a:rPr>
              <a:t>alta</a:t>
            </a:r>
            <a:r>
              <a:rPr lang="en-GB" sz="2000" dirty="0" smtClean="0">
                <a:effectLst/>
                <a:latin typeface="Times New Roman" pitchFamily="18" charset="0"/>
              </a:rPr>
              <a:t>)</a:t>
            </a:r>
          </a:p>
          <a:p>
            <a:pPr eaLnBrk="1" hangingPunct="1">
              <a:defRPr/>
            </a:pPr>
            <a:endParaRPr lang="it-IT" sz="2000" dirty="0" smtClean="0">
              <a:effectLst/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it-IT" sz="2000" dirty="0" smtClean="0">
                <a:effectLst/>
                <a:latin typeface="Times New Roman" pitchFamily="18" charset="0"/>
              </a:rPr>
              <a:t>orientamento delle spalle</a:t>
            </a:r>
          </a:p>
        </p:txBody>
      </p:sp>
      <p:pic>
        <p:nvPicPr>
          <p:cNvPr id="131076" name="Picture 4" descr="Fernanda Venturini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57258" y="1600200"/>
            <a:ext cx="3020483" cy="4530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3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Impostazione didattica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Due scuole di riferimento:</a:t>
            </a:r>
          </a:p>
          <a:p>
            <a:pPr>
              <a:defRPr/>
            </a:pP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Tempo  di contatto lungo (presa e spinta della palla): sviluppo della sensibilità attraverso il controllo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propriocettivo</a:t>
            </a: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Tempo di contatto breve: il pallone rimbalza sulle mani con effetto a trampolino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704088"/>
            <a:ext cx="8003232" cy="7086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it-IT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Metodologia di allenamento dell’alzatore </a:t>
            </a:r>
            <a:endParaRPr lang="it-IT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556792"/>
            <a:ext cx="8219256" cy="4767808"/>
          </a:xfrm>
        </p:spPr>
        <p:txBody>
          <a:bodyPr/>
          <a:lstStyle/>
          <a:p>
            <a:pPr>
              <a:buNone/>
              <a:defRPr/>
            </a:pP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it-IT" sz="2400" dirty="0" smtClean="0">
                <a:effectLst/>
                <a:latin typeface="Times New Roman" pitchFamily="18" charset="0"/>
                <a:cs typeface="Times New Roman" pitchFamily="18" charset="0"/>
              </a:rPr>
              <a:t>Allenamento specifico</a:t>
            </a:r>
          </a:p>
          <a:p>
            <a:pPr>
              <a:defRPr/>
            </a:pPr>
            <a:endParaRPr lang="it-IT" sz="24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it-IT" sz="2400" dirty="0" smtClean="0">
                <a:effectLst/>
                <a:latin typeface="Times New Roman" pitchFamily="18" charset="0"/>
                <a:cs typeface="Times New Roman" pitchFamily="18" charset="0"/>
              </a:rPr>
              <a:t>Definizione e allenamento dell’altezza delle traiettorie di primo, secondo e terzo tempo avanti e dietro</a:t>
            </a:r>
          </a:p>
          <a:p>
            <a:pPr>
              <a:defRPr/>
            </a:pPr>
            <a:endParaRPr lang="it-IT" sz="24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it-IT" sz="2400" dirty="0" smtClean="0">
                <a:effectLst/>
                <a:latin typeface="Times New Roman" pitchFamily="18" charset="0"/>
                <a:cs typeface="Times New Roman" pitchFamily="18" charset="0"/>
              </a:rPr>
              <a:t>Esercitazioni specifiche di entrata verso la rete e di uscita dalla rete in situazione di ricezione e di contrattacco</a:t>
            </a:r>
          </a:p>
          <a:p>
            <a:pPr>
              <a:defRPr/>
            </a:pPr>
            <a:endParaRPr lang="it-IT" sz="24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it-IT" sz="2400" dirty="0" smtClean="0">
                <a:effectLst/>
                <a:latin typeface="Times New Roman" pitchFamily="18" charset="0"/>
                <a:cs typeface="Times New Roman" pitchFamily="18" charset="0"/>
              </a:rPr>
              <a:t>Esercitazioni 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sintetiche</a:t>
            </a:r>
            <a:r>
              <a:rPr lang="it-IT" sz="24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it-IT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palleggio nell’appoggio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Palla che resta avanti rispetto all’asse corporeo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palla «lenta» deve essere portata sul bersaglio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richiesta di precisione è elevata: azione prevalente delle mani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Frontalità al bersaglio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L’allenamento è situazionale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3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Il palleggio nella Ricezione </a:t>
            </a:r>
            <a:endParaRPr lang="it-IT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Piedi naturalmente divaricati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Piedi attivi, per anticipare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Braccia alte davanti al capo, mani davanti alla fronte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Anticipare : tutto il corpo dietro alla palla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Mani aperte, dita e polsi rigidi, la palla deve essere colpita davanti alla fronte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2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modello di prestazione nella fascia </a:t>
            </a: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12-14</a:t>
            </a:r>
            <a:r>
              <a:rPr 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D32006C5-8DD1-4880-A5B5-3685FA132769}"/>
              </a:ext>
            </a:extLst>
          </p:cNvPr>
          <p:cNvSpPr txBox="1"/>
          <p:nvPr/>
        </p:nvSpPr>
        <p:spPr>
          <a:xfrm>
            <a:off x="179512" y="1268760"/>
            <a:ext cx="88759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IMPOSTAZIONE E SVILUPPO DELLE 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«Tecniche di alzata per tutti</a:t>
            </a:r>
            <a:r>
              <a:rPr lang="it-IT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Lavoro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sulle tecniche di base dell’alzata per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tutti: </a:t>
            </a:r>
          </a:p>
          <a:p>
            <a:pPr>
              <a:lnSpc>
                <a:spcPct val="150000"/>
              </a:lnSpc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tecnica di palleggio avanti e dietro, bagher d’alzata, ricerca del   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corretto posizionamento e della frontalità</a:t>
            </a:r>
            <a:endParaRPr lang="it-IT" sz="2000" dirty="0">
              <a:solidFill>
                <a:srgbClr val="002060"/>
              </a:solidFill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Lavoro specifico per l’alzatore (inizia il percorso di specializzazione)</a:t>
            </a:r>
          </a:p>
          <a:p>
            <a:pPr>
              <a:lnSpc>
                <a:spcPct val="150000"/>
              </a:lnSpc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consolidamento tecnica di palleggio, valutazione della traiettoria e   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motricità specifica, differenziazione delle traiettorie di alzata   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(secondo tempo, primo tempo?), introduzione palleggio in salto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6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-35496" y="47667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modello di prestazione nella fascia </a:t>
            </a: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12-14</a:t>
            </a:r>
            <a:r>
              <a:rPr 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D32006C5-8DD1-4880-A5B5-3685FA132769}"/>
              </a:ext>
            </a:extLst>
          </p:cNvPr>
          <p:cNvSpPr txBox="1"/>
          <p:nvPr/>
        </p:nvSpPr>
        <p:spPr>
          <a:xfrm>
            <a:off x="411765" y="1556792"/>
            <a:ext cx="82494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METODOLOGIA</a:t>
            </a:r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Utilizzo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PREVALENTE del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«METODO ANALITICO» </a:t>
            </a:r>
          </a:p>
          <a:p>
            <a:pPr>
              <a:lnSpc>
                <a:spcPct val="150000"/>
              </a:lnSpc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Obiettivo: precisione, incremento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positività </a:t>
            </a:r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Strumento didattico: «facilitazione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progressività»</a:t>
            </a:r>
            <a:endParaRPr lang="it-IT" sz="20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0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260649"/>
            <a:ext cx="7920880" cy="1368152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DIDATTICA</a:t>
            </a:r>
            <a:endParaRPr lang="it-IT" sz="44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7584" y="1628800"/>
            <a:ext cx="7992888" cy="4896543"/>
          </a:xfrm>
        </p:spPr>
        <p:txBody>
          <a:bodyPr>
            <a:normAutofit/>
          </a:bodyPr>
          <a:lstStyle/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Insieme di esercitazioni progressive che consentono di introdurre, consolidare, apprendere un movimento specifico.</a:t>
            </a:r>
          </a:p>
          <a:p>
            <a:pPr>
              <a:buFont typeface="Arial" pitchFamily="34" charset="0"/>
              <a:buChar char="•"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Dal semplice al difficile</a:t>
            </a:r>
          </a:p>
          <a:p>
            <a:pPr algn="l">
              <a:buFont typeface="Arial" pitchFamily="34" charset="0"/>
              <a:buChar char="•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Dal movimento in forma statica al movimento     </a:t>
            </a:r>
          </a:p>
          <a:p>
            <a:pPr algn="l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in forma dinamica</a:t>
            </a:r>
          </a:p>
          <a:p>
            <a:pPr algn="l">
              <a:buFont typeface="Arial" pitchFamily="34" charset="0"/>
              <a:buChar char="•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Dall’esecuzione con palla lenta all’esecuzione   </a:t>
            </a:r>
          </a:p>
          <a:p>
            <a:pPr algn="l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con palla veloce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087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PROGRAMMAZIONE SPECIFICA</a:t>
            </a:r>
            <a:endParaRPr lang="it-IT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programmazione deve essere finalizzata all’insegnamento dei fondamentali e non al gioco.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Il gioco inteso come applicazione e finalizzazione della tecnica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Le tecniche sono strumenti da dare ai giocatori  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 giocatori devono utilizzare le tecniche per risolvere le problematiche del gioco</a:t>
            </a: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IL PALLEGGIO</a:t>
            </a:r>
            <a:endParaRPr lang="it-IT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484784"/>
            <a:ext cx="8219256" cy="4839816"/>
          </a:xfrm>
        </p:spPr>
        <p:txBody>
          <a:bodyPr/>
          <a:lstStyle/>
          <a:p>
            <a:pPr algn="ctr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Tecnica di base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Alzata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Ricezione del servizio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Appoggio di ricostruzione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720080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IL PALLEGGIO</a:t>
            </a:r>
            <a:endParaRPr lang="it-IT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484784"/>
            <a:ext cx="8219256" cy="4839816"/>
          </a:xfrm>
        </p:spPr>
        <p:txBody>
          <a:bodyPr/>
          <a:lstStyle/>
          <a:p>
            <a:pPr algn="ctr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Sintetizza aspetti determinanti della motricità specifica: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relazione e valutazione della traiettoria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gestione della frontalità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rispetto dei tempi del movimento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dirty="0" smtClean="0"/>
              <a:t> </a:t>
            </a:r>
            <a:r>
              <a:rPr lang="it-IT" b="1" dirty="0" smtClean="0">
                <a:latin typeface="Times New Roman" pitchFamily="18" charset="0"/>
              </a:rPr>
              <a:t>L’alzata: analisi tecnica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24744"/>
            <a:ext cx="4648200" cy="5616623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it-IT" sz="2000" dirty="0" smtClean="0"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it-IT" sz="2400" dirty="0" smtClean="0">
                <a:latin typeface="Times New Roman" pitchFamily="18" charset="0"/>
              </a:rPr>
              <a:t>Mani forti (polsi e dita): forza, mobilità articolare </a:t>
            </a:r>
          </a:p>
          <a:p>
            <a:pPr eaLnBrk="1" hangingPunct="1">
              <a:defRPr/>
            </a:pPr>
            <a:endParaRPr lang="it-IT" sz="2400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it-IT" sz="2400" dirty="0">
                <a:latin typeface="Times New Roman" pitchFamily="18" charset="0"/>
              </a:rPr>
              <a:t>La ricerca della palla per arrivare in condizione di equilibrio </a:t>
            </a:r>
          </a:p>
          <a:p>
            <a:pPr eaLnBrk="1" hangingPunct="1">
              <a:defRPr/>
            </a:pPr>
            <a:endParaRPr lang="it-IT" sz="2400" dirty="0" smtClean="0"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it-IT" sz="2400" dirty="0" smtClean="0">
                <a:latin typeface="Times New Roman" pitchFamily="18" charset="0"/>
              </a:rPr>
              <a:t>Pallone sopra alla testa in ogni situazione  con le mani naturalmente aperte </a:t>
            </a:r>
          </a:p>
          <a:p>
            <a:pPr eaLnBrk="1" hangingPunct="1">
              <a:defRPr/>
            </a:pPr>
            <a:endParaRPr lang="it-IT" sz="2400" dirty="0"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it-IT" sz="2400" dirty="0" smtClean="0">
                <a:latin typeface="Times New Roman" pitchFamily="18" charset="0"/>
              </a:rPr>
              <a:t>Postura neutra indipendentemente dalla posizione in campo e dal tipo di palleggio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it-IT" sz="2800" dirty="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it-IT" sz="2800" dirty="0" smtClean="0"/>
          </a:p>
          <a:p>
            <a:pPr eaLnBrk="1" hangingPunct="1">
              <a:defRPr/>
            </a:pPr>
            <a:endParaRPr lang="it-IT" sz="2800" dirty="0" smtClean="0">
              <a:latin typeface="Times New Roman" pitchFamily="18" charset="0"/>
            </a:endParaRPr>
          </a:p>
          <a:p>
            <a:pPr eaLnBrk="1" hangingPunct="1">
              <a:defRPr/>
            </a:pPr>
            <a:endParaRPr lang="it-IT" sz="2800" dirty="0" smtClean="0">
              <a:latin typeface="Times New Roman" pitchFamily="18" charset="0"/>
            </a:endParaRPr>
          </a:p>
        </p:txBody>
      </p:sp>
      <p:pic>
        <p:nvPicPr>
          <p:cNvPr id="39940" name="Picture 5" descr="robyn ah mow0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340768"/>
            <a:ext cx="3600400" cy="5400599"/>
          </a:xfrm>
          <a:noFill/>
        </p:spPr>
      </p:pic>
      <p:sp>
        <p:nvSpPr>
          <p:cNvPr id="6" name="Segnaposto contenuto 5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02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34144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Impostazione didattica</a:t>
            </a:r>
            <a:br>
              <a:rPr lang="it-IT" sz="4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it-IT" sz="4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Posizione delle braccia</a:t>
            </a:r>
            <a:endParaRPr lang="it-IT" sz="48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064568" cy="3496352"/>
          </a:xfrm>
        </p:spPr>
        <p:txBody>
          <a:bodyPr/>
          <a:lstStyle/>
          <a:p>
            <a:pPr algn="l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Posizione dei gomiti: dipende dall’orientamento delle mani</a:t>
            </a:r>
          </a:p>
          <a:p>
            <a:pPr algn="l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Indici allineati con l’avambraccio</a:t>
            </a:r>
          </a:p>
          <a:p>
            <a:pPr algn="l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Pollici chiudono lo spazio dove si appoggia il pallone</a:t>
            </a:r>
          </a:p>
          <a:p>
            <a:pPr algn="l"/>
            <a:r>
              <a:rPr lang="it-IT" sz="2400" dirty="0" smtClean="0">
                <a:latin typeface="Times New Roman" pitchFamily="18" charset="0"/>
              </a:rPr>
              <a:t>L’altezza ottimale del tocco è un fattore individuale, deve essere costante</a:t>
            </a:r>
          </a:p>
          <a:p>
            <a:pPr algn="l"/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Immagine 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67544" y="3827388"/>
            <a:ext cx="3224607" cy="2913980"/>
          </a:xfrm>
          <a:noFill/>
        </p:spPr>
      </p:pic>
      <p:pic>
        <p:nvPicPr>
          <p:cNvPr id="1027" name="Picture 3" descr="061112_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3432" y="3789040"/>
            <a:ext cx="4857080" cy="2924107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7" grpId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0"/>
            <a:ext cx="9073008" cy="1700808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Impostazione didattica</a:t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Mani aperte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916832"/>
            <a:ext cx="9756576" cy="3600400"/>
          </a:xfrm>
        </p:spPr>
        <p:txBody>
          <a:bodyPr/>
          <a:lstStyle/>
          <a:p>
            <a:r>
              <a:rPr lang="it-IT" sz="2400" dirty="0" smtClean="0">
                <a:latin typeface="Times New Roman" pitchFamily="18" charset="0"/>
              </a:rPr>
              <a:t>Le mani sono naturalmente aperte in leggera flessione dorsale per </a:t>
            </a:r>
          </a:p>
          <a:p>
            <a:pPr marL="0" indent="0">
              <a:buNone/>
            </a:pPr>
            <a:r>
              <a:rPr lang="it-IT" sz="2400" dirty="0">
                <a:latin typeface="Times New Roman" pitchFamily="18" charset="0"/>
              </a:rPr>
              <a:t> </a:t>
            </a:r>
            <a:r>
              <a:rPr lang="it-IT" sz="2400" dirty="0" smtClean="0">
                <a:latin typeface="Times New Roman" pitchFamily="18" charset="0"/>
              </a:rPr>
              <a:t>   toccare una superficie di palla più ampia possibile</a:t>
            </a:r>
          </a:p>
          <a:p>
            <a:endParaRPr lang="it-IT" sz="2400" dirty="0" smtClean="0">
              <a:latin typeface="Times New Roman" pitchFamily="18" charset="0"/>
            </a:endParaRPr>
          </a:p>
          <a:p>
            <a:r>
              <a:rPr lang="it-IT" sz="2400" dirty="0" smtClean="0">
                <a:latin typeface="Times New Roman" pitchFamily="18" charset="0"/>
              </a:rPr>
              <a:t>Azione di spinta a carico del polso: giusto «timing» tra entrata e uscita </a:t>
            </a:r>
          </a:p>
          <a:p>
            <a:pPr marL="0" indent="0">
              <a:buNone/>
            </a:pPr>
            <a:r>
              <a:rPr lang="it-IT" sz="2400" dirty="0" smtClean="0">
                <a:latin typeface="Times New Roman" pitchFamily="18" charset="0"/>
              </a:rPr>
              <a:t>   della palla</a:t>
            </a:r>
          </a:p>
          <a:p>
            <a:endParaRPr lang="it-IT" dirty="0"/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053332" y="4149080"/>
            <a:ext cx="5038948" cy="2587922"/>
            <a:chOff x="2961" y="3784"/>
            <a:chExt cx="4480" cy="1520"/>
          </a:xfrm>
        </p:grpSpPr>
        <p:pic>
          <p:nvPicPr>
            <p:cNvPr id="1027" name="Picture 3" descr="manipalleggi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61" y="3784"/>
              <a:ext cx="4480" cy="1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8" name="Oval 4"/>
            <p:cNvSpPr>
              <a:spLocks noChangeArrowheads="1"/>
            </p:cNvSpPr>
            <p:nvPr/>
          </p:nvSpPr>
          <p:spPr bwMode="auto">
            <a:xfrm>
              <a:off x="5841" y="3784"/>
              <a:ext cx="1080" cy="1080"/>
            </a:xfrm>
            <a:prstGeom prst="ellipse">
              <a:avLst/>
            </a:prstGeom>
            <a:solidFill>
              <a:srgbClr val="969696">
                <a:alpha val="72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345</TotalTime>
  <Words>823</Words>
  <Application>Microsoft Office PowerPoint</Application>
  <PresentationFormat>Presentazione su schermo (4:3)</PresentationFormat>
  <Paragraphs>194</Paragraphs>
  <Slides>26</Slides>
  <Notes>2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Arial</vt:lpstr>
      <vt:lpstr>Calibri</vt:lpstr>
      <vt:lpstr>Constantia</vt:lpstr>
      <vt:lpstr>Times New Roman</vt:lpstr>
      <vt:lpstr>Wingdings</vt:lpstr>
      <vt:lpstr>Wingdings 2</vt:lpstr>
      <vt:lpstr>Equinozio</vt:lpstr>
      <vt:lpstr>  LA DIDATTICA DEL PALLEGGIO  </vt:lpstr>
      <vt:lpstr> LA DIDATTICA DEL PALLEGGIO</vt:lpstr>
      <vt:lpstr>DIDATTICA</vt:lpstr>
      <vt:lpstr>PROGRAMMAZIONE SPECIFICA</vt:lpstr>
      <vt:lpstr>IL PALLEGGIO</vt:lpstr>
      <vt:lpstr>IL PALLEGGIO</vt:lpstr>
      <vt:lpstr> L’alzata: analisi tecnica</vt:lpstr>
      <vt:lpstr>Impostazione didattica Posizione delle braccia</vt:lpstr>
      <vt:lpstr>Impostazione didattica Mani aperte </vt:lpstr>
      <vt:lpstr>  Mani in flessione dorsale entrata della palla</vt:lpstr>
      <vt:lpstr>Uscita della palla  </vt:lpstr>
      <vt:lpstr>Uscita della palla </vt:lpstr>
      <vt:lpstr>Presentazione standard di PowerPoint</vt:lpstr>
      <vt:lpstr>Tecnica di palleggio</vt:lpstr>
      <vt:lpstr>Rapidità nella ricerca della palla</vt:lpstr>
      <vt:lpstr>Motricità specifica: la ricerca della palla</vt:lpstr>
      <vt:lpstr>Postura di approccio al tocco</vt:lpstr>
      <vt:lpstr>Relazione asse corporeo palla</vt:lpstr>
      <vt:lpstr>Presentazione standard di PowerPoint</vt:lpstr>
      <vt:lpstr>Obiettivo fondamentale dell’alzata</vt:lpstr>
      <vt:lpstr>Impostazione didattica</vt:lpstr>
      <vt:lpstr>Metodologia di allenamento dell’alzatore </vt:lpstr>
      <vt:lpstr>Il palleggio nell’appoggio</vt:lpstr>
      <vt:lpstr>Il palleggio nella Ricezione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simone</dc:creator>
  <cp:lastModifiedBy>Utente Windows</cp:lastModifiedBy>
  <cp:revision>79</cp:revision>
  <dcterms:created xsi:type="dcterms:W3CDTF">2012-05-04T07:41:45Z</dcterms:created>
  <dcterms:modified xsi:type="dcterms:W3CDTF">2019-12-14T21:15:51Z</dcterms:modified>
</cp:coreProperties>
</file>