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72" r:id="rId12"/>
    <p:sldId id="267" r:id="rId13"/>
    <p:sldId id="268" r:id="rId14"/>
    <p:sldId id="269" r:id="rId15"/>
    <p:sldId id="264" r:id="rId16"/>
    <p:sldId id="270" r:id="rId17"/>
    <p:sldId id="271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7174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5601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39728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3351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1171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0154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6441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5424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877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9415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446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5784A-9398-40DD-B0AD-7BF8A3AE8C13}" type="datetimeFigureOut">
              <a:rPr lang="it-IT" smtClean="0"/>
              <a:pPr/>
              <a:t>22/12/2013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350DF-0EAC-4F28-B2BC-450EBA7EBE3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00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90663"/>
          </a:xfrm>
        </p:spPr>
        <p:txBody>
          <a:bodyPr>
            <a:norm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it-IT" alt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itchFamily="34" charset="0"/>
              </a:rPr>
              <a:t>MODULO 12</a:t>
            </a:r>
            <a:r>
              <a:rPr lang="it-IT" altLang="it-IT" sz="2800" kern="0" dirty="0">
                <a:solidFill>
                  <a:srgbClr val="000000"/>
                </a:solidFill>
                <a:latin typeface="Berlin Sans FB" pitchFamily="34" charset="0"/>
              </a:rPr>
              <a:t/>
            </a:r>
            <a:br>
              <a:rPr lang="it-IT" altLang="it-IT" sz="2800" kern="0" dirty="0">
                <a:solidFill>
                  <a:srgbClr val="000000"/>
                </a:solidFill>
                <a:latin typeface="Berlin Sans FB" pitchFamily="34" charset="0"/>
              </a:rPr>
            </a:br>
            <a:r>
              <a:rPr kumimoji="0" lang="it-IT" alt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itchFamily="34" charset="0"/>
              </a:rPr>
              <a:t/>
            </a:r>
            <a:br>
              <a:rPr kumimoji="0" lang="it-IT" alt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itchFamily="34" charset="0"/>
              </a:rPr>
            </a:br>
            <a:r>
              <a:rPr kumimoji="0" lang="it-IT" alt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itchFamily="34" charset="0"/>
              </a:rPr>
              <a:t>“Dalla didattica del muro all’identificazione delle tecniche specifiche per le varie zone della rete”</a:t>
            </a:r>
            <a:br>
              <a:rPr kumimoji="0" lang="it-IT" alt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92327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31640" y="980728"/>
            <a:ext cx="5976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TECNICHE DI SPOSTAMENTO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PASSO ACCOSTATO mantiene la frontalità spostamenti ridotti attacchi di palle alte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PASSO APERTO INCROCIATOE STACCO occorre grande capacità nel mantenere la frontalità distanze brevi ma più rapido del passo accostato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PASSO APERTO INCROCIATO CON APERTURA distanze maggiori  rapido ma difficoltà nel mantenimento della frontalità e nella distanza da rete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SOLO PASSO INCROCIATO distanze ampie usato dai centrali difficoltà nella frontalità e nella distanza da rete a volte l’arrivo è con una gamba </a:t>
            </a:r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8553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71600" y="123427"/>
            <a:ext cx="4824536" cy="709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25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19672" y="980728"/>
            <a:ext cx="56886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RIFERIMENTI PER LA SCELTA DEL SALTO </a:t>
            </a:r>
          </a:p>
          <a:p>
            <a:r>
              <a:rPr lang="it-IT" dirty="0" smtClean="0"/>
              <a:t>I RIFERIMENTI NASCONO SEMPRE DALL’OSSERVAZIONE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DELLA RICEZIONE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DEL PALLEGGIATORE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DELL’AVVERSARIO ATTACCANTE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POSIZIONAMENTO DEL PIANO DI RIMBALZO SUI PUNTI DI RIFERIMENTO DELL ATTACCANTE SPALLA-VISO BRACCIO PER VARIARE IL PIANO DI RIMBALZO ALTO –INVADENTE BASSO-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922" y="3566051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37613"/>
            <a:ext cx="2774327" cy="18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964" y="43005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66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2952328" cy="243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98172"/>
            <a:ext cx="3384376" cy="215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04561"/>
            <a:ext cx="2448272" cy="36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200772" cy="2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21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980728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RIFERIMENTI PER LA SCELTA DEL TEMPO DI SALTO</a:t>
            </a:r>
          </a:p>
          <a:p>
            <a:endParaRPr lang="it-IT" dirty="0"/>
          </a:p>
          <a:p>
            <a:r>
              <a:rPr lang="it-IT" dirty="0" smtClean="0"/>
              <a:t>Il tempo di salto (timing) è quello che qualifica l’azione del muro 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RITARDARE L’ESPOSIZIONE DEL PIANO DI RIMBALZO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ANTICIPARE O RITARDARE IL SALTO IN FUNZIONE DELL’ATTACCO  </a:t>
            </a:r>
          </a:p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41846"/>
            <a:ext cx="3710186" cy="265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56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PIANO DI RIMBALZO 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2776"/>
            <a:ext cx="3810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292080" y="2204864"/>
            <a:ext cx="2736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E’ LA PARTE DEGLI ARTI SUPERIORI CHE OLTREPASSA LA RETE  </a:t>
            </a:r>
          </a:p>
          <a:p>
            <a:r>
              <a:rPr lang="it-IT" dirty="0" smtClean="0"/>
              <a:t>PIANO DI RIMBALZO AVANTI RISPETTO ALL’ ASSE CORPOREO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520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Allenamento tecnico analitico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altLang="it-IT" sz="2800" i="1" dirty="0" smtClean="0"/>
          </a:p>
          <a:p>
            <a:pPr lvl="1"/>
            <a:r>
              <a:rPr lang="it-IT" altLang="it-IT" sz="2400" i="0" dirty="0" smtClean="0"/>
              <a:t>Gli spostamenti lungo la rete</a:t>
            </a:r>
          </a:p>
          <a:p>
            <a:pPr lvl="2"/>
            <a:r>
              <a:rPr lang="it-IT" altLang="it-IT" sz="2000" i="1" dirty="0" smtClean="0"/>
              <a:t>Automatizzazione delle sequenze di appoggi</a:t>
            </a:r>
          </a:p>
          <a:p>
            <a:pPr lvl="2"/>
            <a:r>
              <a:rPr lang="it-IT" altLang="it-IT" sz="2000" i="1" dirty="0" smtClean="0"/>
              <a:t>Ritmi esecutivi delle spinte</a:t>
            </a:r>
          </a:p>
          <a:p>
            <a:pPr lvl="1"/>
            <a:r>
              <a:rPr lang="it-IT" altLang="it-IT" sz="2400" i="0" dirty="0" smtClean="0"/>
              <a:t>Il controllo dell’impatto con la palla</a:t>
            </a:r>
          </a:p>
          <a:p>
            <a:pPr lvl="2"/>
            <a:r>
              <a:rPr lang="it-IT" altLang="it-IT" sz="2000" i="1" dirty="0" smtClean="0"/>
              <a:t>Orientamento del piano di rimbalzo</a:t>
            </a:r>
          </a:p>
          <a:p>
            <a:pPr lvl="2"/>
            <a:r>
              <a:rPr lang="it-IT" altLang="it-IT" sz="2000" i="1" dirty="0" smtClean="0"/>
              <a:t>Gestione dell’altezza e dell’invadenza del muro</a:t>
            </a:r>
          </a:p>
          <a:p>
            <a:pPr lvl="1"/>
            <a:r>
              <a:rPr lang="it-IT" altLang="it-IT" sz="2400" i="0" dirty="0" smtClean="0"/>
              <a:t>Allenamento alla sequenza di focalizzazione dei punti di riferimento</a:t>
            </a:r>
          </a:p>
          <a:p>
            <a:pPr lvl="2"/>
            <a:r>
              <a:rPr lang="it-IT" altLang="it-IT" sz="2000" i="1" dirty="0" smtClean="0"/>
              <a:t>Punti di riferimento corretti</a:t>
            </a:r>
          </a:p>
          <a:p>
            <a:pPr lvl="2"/>
            <a:r>
              <a:rPr lang="it-IT" altLang="it-IT" sz="2000" i="1" dirty="0" smtClean="0"/>
              <a:t>Criteri di interpretazione corretti</a:t>
            </a:r>
            <a:endParaRPr lang="it-IT" altLang="it-IT" sz="20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0347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Allenamento situazionale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it-IT" altLang="it-IT" sz="2800" i="1" dirty="0" smtClean="0"/>
          </a:p>
          <a:p>
            <a:pPr lvl="1">
              <a:lnSpc>
                <a:spcPct val="80000"/>
              </a:lnSpc>
            </a:pPr>
            <a:r>
              <a:rPr lang="it-IT" altLang="it-IT" sz="2400" i="0" dirty="0" smtClean="0"/>
              <a:t>L’obiettivo determina la tecnica</a:t>
            </a:r>
          </a:p>
          <a:p>
            <a:pPr lvl="2">
              <a:lnSpc>
                <a:spcPct val="80000"/>
              </a:lnSpc>
            </a:pPr>
            <a:r>
              <a:rPr lang="it-IT" altLang="it-IT" sz="2000" i="1" dirty="0" smtClean="0"/>
              <a:t>Salvaguardia del piano di rimbalzo</a:t>
            </a:r>
          </a:p>
          <a:p>
            <a:pPr lvl="2">
              <a:lnSpc>
                <a:spcPct val="80000"/>
              </a:lnSpc>
            </a:pPr>
            <a:r>
              <a:rPr lang="it-IT" altLang="it-IT" sz="2000" i="1" dirty="0" smtClean="0"/>
              <a:t>Salvaguardia della finalità</a:t>
            </a:r>
          </a:p>
          <a:p>
            <a:pPr>
              <a:lnSpc>
                <a:spcPct val="80000"/>
              </a:lnSpc>
            </a:pPr>
            <a:r>
              <a:rPr lang="it-IT" altLang="it-IT" sz="2800" i="1" dirty="0" smtClean="0"/>
              <a:t>Le esercitazioni</a:t>
            </a:r>
          </a:p>
          <a:p>
            <a:pPr lvl="1">
              <a:lnSpc>
                <a:spcPct val="80000"/>
              </a:lnSpc>
            </a:pPr>
            <a:r>
              <a:rPr lang="it-IT" altLang="it-IT" sz="2400" i="0" dirty="0" smtClean="0"/>
              <a:t>Preparatorie (enfasi sui punti di riferimento)</a:t>
            </a:r>
          </a:p>
          <a:p>
            <a:pPr lvl="1">
              <a:lnSpc>
                <a:spcPct val="80000"/>
              </a:lnSpc>
            </a:pPr>
            <a:r>
              <a:rPr lang="it-IT" altLang="it-IT" sz="2400" i="0" dirty="0" smtClean="0"/>
              <a:t>In situazione facilitata (poche variabili)</a:t>
            </a:r>
          </a:p>
          <a:p>
            <a:pPr lvl="1">
              <a:lnSpc>
                <a:spcPct val="80000"/>
              </a:lnSpc>
            </a:pPr>
            <a:r>
              <a:rPr lang="it-IT" altLang="it-IT" sz="2400" i="0" dirty="0" smtClean="0"/>
              <a:t>In situazione standard rispetto alla casistica del gioco (timing tecnici e ritmo delle azioni)</a:t>
            </a:r>
          </a:p>
          <a:p>
            <a:pPr lvl="1">
              <a:lnSpc>
                <a:spcPct val="80000"/>
              </a:lnSpc>
            </a:pPr>
            <a:r>
              <a:rPr lang="it-IT" altLang="it-IT" sz="2400" i="0" dirty="0" smtClean="0"/>
              <a:t>In situazione resa complessa da espedienti metodologici</a:t>
            </a:r>
          </a:p>
          <a:p>
            <a:pPr lvl="2">
              <a:lnSpc>
                <a:spcPct val="80000"/>
              </a:lnSpc>
            </a:pPr>
            <a:r>
              <a:rPr lang="it-IT" altLang="it-IT" sz="2000" i="1" dirty="0" smtClean="0"/>
              <a:t>riduzione dei tempi tecnici a disposizione</a:t>
            </a:r>
          </a:p>
          <a:p>
            <a:pPr lvl="2">
              <a:lnSpc>
                <a:spcPct val="80000"/>
              </a:lnSpc>
            </a:pPr>
            <a:r>
              <a:rPr lang="it-IT" altLang="it-IT" sz="2000" i="1" dirty="0" smtClean="0"/>
              <a:t>complessità situazionale (numero di variabili in gioco)</a:t>
            </a:r>
            <a:endParaRPr lang="it-IT" alt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3015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L’azione di muro consiste nel posizionare le mani sopra la rete e sulla direttrice dell’avversario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92896"/>
            <a:ext cx="2675974" cy="406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90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Per eseguire un gesto corretto nell’esecuzione del muro occorre individuare il giusto punto rete.</a:t>
            </a:r>
            <a:br>
              <a:rPr lang="it-IT" dirty="0" smtClean="0"/>
            </a:br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27584" y="2708920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Il fondamentale del muro ha le tecniche principali riferite agli spostamenti,, gli aspetti esecutivi sono condizionati dalle richieste di adattamento alle situazioni che si presentano durante il gioco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32222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13250678"/>
              </p:ext>
            </p:extLst>
          </p:nvPr>
        </p:nvGraphicFramePr>
        <p:xfrm>
          <a:off x="3967163" y="3086100"/>
          <a:ext cx="1208087" cy="685800"/>
        </p:xfrm>
        <a:graphic>
          <a:graphicData uri="http://schemas.openxmlformats.org/presentationml/2006/ole">
            <p:oleObj spid="_x0000_s2052" name="Oggetto shell Packager" showAsIcon="1" r:id="rId3" imgW="1207800" imgH="685440" progId="Package">
              <p:embed/>
            </p:oleObj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73486675"/>
              </p:ext>
            </p:extLst>
          </p:nvPr>
        </p:nvGraphicFramePr>
        <p:xfrm>
          <a:off x="3923928" y="4149080"/>
          <a:ext cx="1208087" cy="685800"/>
        </p:xfrm>
        <a:graphic>
          <a:graphicData uri="http://schemas.openxmlformats.org/presentationml/2006/ole">
            <p:oleObj spid="_x0000_s2053" name="Oggetto shell Packager" showAsIcon="1" r:id="rId4" imgW="1207800" imgH="68544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88036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OBIETTIVI DEL MURO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RESPINTA DELL’ATTACCO AVVERSARIO (MURO VINCENTE O ANCHE SOLO TOCCATO)</a:t>
            </a:r>
          </a:p>
          <a:p>
            <a:r>
              <a:rPr lang="it-IT" dirty="0" smtClean="0"/>
              <a:t>COLLEGAMENTO CON LA DIFESA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79970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SVILUPPO DEL MURO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POSIZIONE LUNGO LA RETE</a:t>
            </a:r>
          </a:p>
          <a:p>
            <a:r>
              <a:rPr lang="it-IT" dirty="0" smtClean="0"/>
              <a:t> POSTURA CORRETTA DI PARTENZA</a:t>
            </a:r>
          </a:p>
          <a:p>
            <a:r>
              <a:rPr lang="it-IT" dirty="0" smtClean="0"/>
              <a:t> SPOSTAMENTO </a:t>
            </a:r>
          </a:p>
          <a:p>
            <a:r>
              <a:rPr lang="it-IT" dirty="0" smtClean="0"/>
              <a:t>POSIZIONAMENTO PER IL SALTO </a:t>
            </a:r>
          </a:p>
          <a:p>
            <a:r>
              <a:rPr lang="it-IT" dirty="0" smtClean="0"/>
              <a:t>TEMPO DI SALTO</a:t>
            </a:r>
          </a:p>
          <a:p>
            <a:r>
              <a:rPr lang="it-IT" dirty="0" smtClean="0"/>
              <a:t>PIANO DI RIMBALZIO </a:t>
            </a:r>
          </a:p>
          <a:p>
            <a:r>
              <a:rPr lang="it-IT" dirty="0" smtClean="0"/>
              <a:t>RICADUTA</a:t>
            </a:r>
          </a:p>
        </p:txBody>
      </p:sp>
    </p:spTree>
    <p:extLst>
      <p:ext uri="{BB962C8B-B14F-4D97-AF65-F5344CB8AC3E}">
        <p14:creationId xmlns:p14="http://schemas.microsoft.com/office/powerpoint/2010/main" xmlns="" val="11834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it-IT" altLang="it-IT" dirty="0" smtClean="0"/>
              <a:t>Segni convenzionali  MURO</a:t>
            </a:r>
            <a:endParaRPr lang="it-IT" altLang="it-IT" dirty="0"/>
          </a:p>
        </p:txBody>
      </p:sp>
      <p:pic>
        <p:nvPicPr>
          <p:cNvPr id="4" name="Picture 4" descr="OPZ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1975104" cy="2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OPZ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44675"/>
            <a:ext cx="1974850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OPZ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67" r="-500" b="50885"/>
          <a:stretch>
            <a:fillRect/>
          </a:stretch>
        </p:blipFill>
        <p:spPr bwMode="auto">
          <a:xfrm>
            <a:off x="5867400" y="2133600"/>
            <a:ext cx="2233613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789036" y="4365625"/>
            <a:ext cx="25209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200" dirty="0"/>
              <a:t>Mano aperta per chiamate contro attacco di palla alta </a:t>
            </a:r>
          </a:p>
          <a:p>
            <a:pPr>
              <a:spcBef>
                <a:spcPct val="50000"/>
              </a:spcBef>
            </a:pPr>
            <a:r>
              <a:rPr lang="it-IT" altLang="it-IT" sz="1200" dirty="0"/>
              <a:t>Pugno salto del centrale contro attaccante di primo tempo</a:t>
            </a:r>
          </a:p>
        </p:txBody>
      </p:sp>
    </p:spTree>
    <p:extLst>
      <p:ext uri="{BB962C8B-B14F-4D97-AF65-F5344CB8AC3E}">
        <p14:creationId xmlns:p14="http://schemas.microsoft.com/office/powerpoint/2010/main" xmlns="" val="19461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3"/>
            <a:ext cx="4680519" cy="351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7" y="2989517"/>
            <a:ext cx="5120888" cy="38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854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GLI SPOSTAMENTI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TENERE SEMPRE PRESENTE LA RELAZIONE PALLA ASSE CORPOREO E NON LA RELAZIONE MANI PALLA CHE E’ PIU’ UN FATTORE COORDINATIVO</a:t>
            </a:r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4113" y="3212976"/>
            <a:ext cx="2092740" cy="341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ttore 2 4"/>
          <p:cNvCxnSpPr/>
          <p:nvPr/>
        </p:nvCxnSpPr>
        <p:spPr>
          <a:xfrm flipH="1">
            <a:off x="7884368" y="3645024"/>
            <a:ext cx="72008" cy="28083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 flipV="1">
            <a:off x="7380312" y="3573016"/>
            <a:ext cx="648072" cy="7200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310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443</Words>
  <Application>Microsoft Office PowerPoint</Application>
  <PresentationFormat>Presentazione su schermo (4:3)</PresentationFormat>
  <Paragraphs>62</Paragraphs>
  <Slides>17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9" baseType="lpstr">
      <vt:lpstr>Tema di Office</vt:lpstr>
      <vt:lpstr>Pacchetto</vt:lpstr>
      <vt:lpstr>MODULO 12  “Dalla didattica del muro all’identificazione delle tecniche specifiche per le varie zone della rete” </vt:lpstr>
      <vt:lpstr>L’azione di muro consiste nel posizionare le mani sopra la rete e sulla direttrice dell’avversario</vt:lpstr>
      <vt:lpstr>Per eseguire un gesto corretto nell’esecuzione del muro occorre individuare il giusto punto rete.   </vt:lpstr>
      <vt:lpstr>Diapositiva 4</vt:lpstr>
      <vt:lpstr>OBIETTIVI DEL MURO </vt:lpstr>
      <vt:lpstr>SVILUPPO DEL MURO</vt:lpstr>
      <vt:lpstr>Segni convenzionali  MURO</vt:lpstr>
      <vt:lpstr>Diapositiva 8</vt:lpstr>
      <vt:lpstr>GLI SPOSTAMENTI</vt:lpstr>
      <vt:lpstr>Diapositiva 10</vt:lpstr>
      <vt:lpstr>Diapositiva 11</vt:lpstr>
      <vt:lpstr>Diapositiva 12</vt:lpstr>
      <vt:lpstr>Diapositiva 13</vt:lpstr>
      <vt:lpstr>Diapositiva 14</vt:lpstr>
      <vt:lpstr>PIANO DI RIMBALZO </vt:lpstr>
      <vt:lpstr>Allenamento tecnico analitico</vt:lpstr>
      <vt:lpstr>Allenamento situazionale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MODULO 12  “Dalla didattica del muro all’identificazione delle tecniche specifiche per le varie zone della rete”</dc:title>
  <dc:creator>Alberto</dc:creator>
  <cp:lastModifiedBy>utente</cp:lastModifiedBy>
  <cp:revision>20</cp:revision>
  <dcterms:created xsi:type="dcterms:W3CDTF">2013-12-14T16:32:57Z</dcterms:created>
  <dcterms:modified xsi:type="dcterms:W3CDTF">2013-12-22T11:09:54Z</dcterms:modified>
</cp:coreProperties>
</file>