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8" r:id="rId3"/>
    <p:sldId id="289" r:id="rId4"/>
    <p:sldId id="258" r:id="rId5"/>
    <p:sldId id="274" r:id="rId6"/>
    <p:sldId id="278" r:id="rId7"/>
    <p:sldId id="283" r:id="rId8"/>
    <p:sldId id="273" r:id="rId9"/>
    <p:sldId id="282" r:id="rId10"/>
    <p:sldId id="260" r:id="rId11"/>
    <p:sldId id="262" r:id="rId12"/>
    <p:sldId id="263" r:id="rId13"/>
    <p:sldId id="264" r:id="rId14"/>
    <p:sldId id="285" r:id="rId15"/>
    <p:sldId id="286" r:id="rId16"/>
    <p:sldId id="280" r:id="rId17"/>
    <p:sldId id="275" r:id="rId18"/>
    <p:sldId id="281" r:id="rId19"/>
    <p:sldId id="277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31" autoAdjust="0"/>
    <p:restoredTop sz="94660"/>
  </p:normalViewPr>
  <p:slideViewPr>
    <p:cSldViewPr>
      <p:cViewPr varScale="1">
        <p:scale>
          <a:sx n="68" d="100"/>
          <a:sy n="68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4E0A-7DFB-4E14-84B1-4E301A9A444D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EE34-A87A-4A26-95C4-5FCCEEC253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EE34-A87A-4A26-95C4-5FCCEEC2534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56CC-94DA-4DBC-B93F-15FEFB79FD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2C7B9-90EA-42F9-A15B-FAA5EBF20E9E}" type="datetimeFigureOut">
              <a:rPr lang="it-IT" smtClean="0"/>
              <a:pPr/>
              <a:t>05/06/2014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A085C3-7F6E-4412-ABF3-52391D441C6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LA RICEZIONE </a:t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corso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I°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grado</a:t>
            </a:r>
          </a:p>
          <a:p>
            <a:pPr algn="l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Relatore: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Gualdi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Simone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 smtClean="0">
                <a:effectLst/>
                <a:latin typeface="Times New Roman" pitchFamily="18" charset="0"/>
              </a:rPr>
              <a:t>Contatto del pallone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Il contatto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ideale</a:t>
            </a:r>
            <a:r>
              <a:rPr lang="it-IT" sz="2800" dirty="0" smtClean="0">
                <a:latin typeface="Times New Roman" pitchFamily="18" charset="0"/>
              </a:rPr>
              <a:t> del pallone è all’altezza del baricentro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spalle sono chiuse e in avanti, il busto è inclinato in avanti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Le braccia </a:t>
            </a:r>
            <a:r>
              <a:rPr lang="it-IT" sz="2800" dirty="0" err="1" smtClean="0">
                <a:latin typeface="Times New Roman" pitchFamily="18" charset="0"/>
              </a:rPr>
              <a:t>extraruotate</a:t>
            </a:r>
            <a:r>
              <a:rPr lang="it-IT" sz="2800" dirty="0" smtClean="0">
                <a:latin typeface="Times New Roman" pitchFamily="18" charset="0"/>
              </a:rPr>
              <a:t> sono lontano dal corpo, si 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</a:rPr>
              <a:t>uniscono direttamente sul pallone  </a:t>
            </a:r>
            <a:r>
              <a:rPr lang="it-IT" sz="2800" dirty="0" smtClean="0">
                <a:latin typeface="Times New Roman" pitchFamily="18" charset="0"/>
              </a:rPr>
              <a:t>ed esercitano un’azione di guida e controllo 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</p:txBody>
      </p:sp>
      <p:pic>
        <p:nvPicPr>
          <p:cNvPr id="19460" name="Picture 4" descr="picci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1188" y="2133600"/>
            <a:ext cx="4038600" cy="3382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Times New Roman" pitchFamily="18" charset="0"/>
              </a:rPr>
              <a:t>Azione degli arti inferiori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Si spostano prima i piedi e poi si va a formare il piano di rimbalzo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Spostamento di un passo </a:t>
            </a:r>
          </a:p>
          <a:p>
            <a:pPr eaLnBrk="1" hangingPunct="1"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completo verso la palla nella </a:t>
            </a:r>
          </a:p>
          <a:p>
            <a:pPr eaLnBrk="1" hangingPunct="1"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giusta direzione e con il tempo </a:t>
            </a:r>
          </a:p>
          <a:p>
            <a:pPr eaLnBrk="1" hangingPunct="1">
              <a:buNone/>
              <a:defRPr/>
            </a:pPr>
            <a:r>
              <a:rPr lang="it-IT" sz="2800" dirty="0" smtClean="0">
                <a:latin typeface="Times New Roman" pitchFamily="18" charset="0"/>
              </a:rPr>
              <a:t>    corretto: ricerca dell’equilibrio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Contro movimento arti inferiori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 Spinta delle caviglie (componente orizzontale)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it-IT" sz="2800" dirty="0" smtClean="0"/>
          </a:p>
        </p:txBody>
      </p:sp>
      <p:pic>
        <p:nvPicPr>
          <p:cNvPr id="8" name="Segnaposto contenuto 7" descr="stacy sykora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4645" y="1600200"/>
            <a:ext cx="3417883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Spostamento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329642" cy="539593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Capacità visiva: attenzione degli occhi (palla, punto rete)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Analisi della traiettoria: direzione, velocità e profondità del pallone (guardare il pallone anche quando entra in contatto con le braccia)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effectLst/>
                <a:latin typeface="Times New Roman" pitchFamily="18" charset="0"/>
              </a:rPr>
              <a:t>Tempo dello spostamento: inizia quando il battitore colpisce il pallone, finisce quando il pallone supera la rete</a:t>
            </a:r>
          </a:p>
          <a:p>
            <a:pPr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Dinamismo dei piedi (mobilità articolare della caviglia)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800" dirty="0" smtClean="0">
                <a:latin typeface="Times New Roman" pitchFamily="18" charset="0"/>
              </a:rPr>
              <a:t>Ritmo corretto di spostamento</a:t>
            </a:r>
          </a:p>
        </p:txBody>
      </p:sp>
      <p:sp>
        <p:nvSpPr>
          <p:cNvPr id="1464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-323850" y="1628775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1 Battuta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2 Pallone sulla rete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3 Spostamento e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latin typeface="Times New Roman" pitchFamily="18" charset="0"/>
              </a:rPr>
              <a:t>         contatto della palla</a:t>
            </a:r>
          </a:p>
        </p:txBody>
      </p:sp>
      <p:sp>
        <p:nvSpPr>
          <p:cNvPr id="14644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557338"/>
            <a:ext cx="5122862" cy="4530725"/>
          </a:xfrm>
        </p:spPr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                         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        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       B                                      </a:t>
            </a:r>
            <a:r>
              <a:rPr lang="it-IT" dirty="0" smtClean="0">
                <a:solidFill>
                  <a:srgbClr val="FF3300"/>
                </a:solidFill>
              </a:rPr>
              <a:t>3 </a:t>
            </a:r>
            <a:r>
              <a:rPr lang="it-IT" dirty="0" smtClean="0"/>
              <a:t>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 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H="1">
            <a:off x="3851275" y="3141663"/>
            <a:ext cx="10810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 flipH="1">
            <a:off x="7523163" y="3141663"/>
            <a:ext cx="1081087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4932363" y="3141663"/>
            <a:ext cx="3671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>
            <a:off x="3851275" y="4365625"/>
            <a:ext cx="3671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 flipV="1">
            <a:off x="5867400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2" name="Line 21"/>
          <p:cNvSpPr>
            <a:spLocks noChangeShapeType="1"/>
          </p:cNvSpPr>
          <p:nvPr/>
        </p:nvSpPr>
        <p:spPr bwMode="auto">
          <a:xfrm flipV="1">
            <a:off x="5867400" y="2133600"/>
            <a:ext cx="144145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3" name="Line 22"/>
          <p:cNvSpPr>
            <a:spLocks noChangeShapeType="1"/>
          </p:cNvSpPr>
          <p:nvPr/>
        </p:nvSpPr>
        <p:spPr bwMode="auto">
          <a:xfrm flipV="1">
            <a:off x="5867400" y="2709863"/>
            <a:ext cx="14414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4" name="Line 23"/>
          <p:cNvSpPr>
            <a:spLocks noChangeShapeType="1"/>
          </p:cNvSpPr>
          <p:nvPr/>
        </p:nvSpPr>
        <p:spPr bwMode="auto">
          <a:xfrm flipV="1">
            <a:off x="7308850" y="21336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 flipV="1">
            <a:off x="4414849" y="2924175"/>
            <a:ext cx="1871663" cy="649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6346846" y="2924175"/>
            <a:ext cx="122555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7" name="Line 33"/>
          <p:cNvSpPr>
            <a:spLocks noChangeShapeType="1"/>
          </p:cNvSpPr>
          <p:nvPr/>
        </p:nvSpPr>
        <p:spPr bwMode="auto">
          <a:xfrm>
            <a:off x="7019925" y="41497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76"/>
            <a:ext cx="8115328" cy="1714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000" dirty="0" smtClean="0">
                <a:effectLst/>
                <a:latin typeface="Times New Roman" pitchFamily="18" charset="0"/>
              </a:rPr>
              <a:t/>
            </a:r>
            <a:br>
              <a:rPr lang="it-IT" sz="4000" dirty="0" smtClean="0">
                <a:effectLst/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r>
              <a:rPr lang="it-IT" sz="4400" dirty="0" smtClean="0">
                <a:latin typeface="Times New Roman" pitchFamily="18" charset="0"/>
              </a:rPr>
              <a:t>Adattamento e orientamento del piano di rimbalzo</a:t>
            </a:r>
            <a:r>
              <a:rPr lang="it-IT" sz="4000" dirty="0" smtClean="0">
                <a:latin typeface="Times New Roman" pitchFamily="18" charset="0"/>
              </a:rPr>
              <a:t/>
            </a:r>
            <a:br>
              <a:rPr lang="it-IT" sz="4000" dirty="0" smtClean="0">
                <a:latin typeface="Times New Roman" pitchFamily="18" charset="0"/>
              </a:rPr>
            </a:br>
            <a:endParaRPr lang="it-IT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500174"/>
            <a:ext cx="8391554" cy="4514864"/>
          </a:xfrm>
        </p:spPr>
        <p:txBody>
          <a:bodyPr/>
          <a:lstStyle/>
          <a:p>
            <a:r>
              <a:rPr lang="it-IT" sz="2800" dirty="0" smtClean="0">
                <a:effectLst/>
                <a:latin typeface="Times New Roman" pitchFamily="18" charset="0"/>
              </a:rPr>
              <a:t>Adattamento sul piano frontale: la distanza da rete </a:t>
            </a:r>
          </a:p>
        </p:txBody>
      </p:sp>
      <p:pic>
        <p:nvPicPr>
          <p:cNvPr id="20484" name="Picture 6" descr="fig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70" y="2143116"/>
            <a:ext cx="8672048" cy="44291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latin typeface="Times New Roman" pitchFamily="18" charset="0"/>
              </a:rPr>
              <a:t>Adattamento e orientamento del piano di rimbalzo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9668"/>
          </a:xfrm>
        </p:spPr>
        <p:txBody>
          <a:bodyPr>
            <a:normAutofit fontScale="40000" lnSpcReduction="20000"/>
          </a:bodyPr>
          <a:lstStyle/>
          <a:p>
            <a:r>
              <a:rPr lang="it-IT" sz="4400" dirty="0" smtClean="0">
                <a:latin typeface="Times New Roman" pitchFamily="18" charset="0"/>
              </a:rPr>
              <a:t>             Orientamento delle spalle</a:t>
            </a:r>
          </a:p>
          <a:p>
            <a:r>
              <a:rPr lang="it-IT" sz="4400" dirty="0" smtClean="0">
                <a:latin typeface="Times New Roman" pitchFamily="18" charset="0"/>
              </a:rPr>
              <a:t>             Orientamento dei piedi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4400" dirty="0" smtClean="0">
              <a:latin typeface="Times New Roman" pitchFamily="18" charset="0"/>
            </a:endParaRPr>
          </a:p>
          <a:p>
            <a:endParaRPr lang="it-IT" sz="4400" dirty="0" smtClean="0">
              <a:latin typeface="Times New Roman" pitchFamily="18" charset="0"/>
            </a:endParaRPr>
          </a:p>
          <a:p>
            <a:pPr>
              <a:buNone/>
            </a:pPr>
            <a:endParaRPr lang="it-IT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1538" y="2714620"/>
            <a:ext cx="5857916" cy="27860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1 7"/>
          <p:cNvCxnSpPr>
            <a:stCxn id="4" idx="0"/>
            <a:endCxn id="4" idx="2"/>
          </p:cNvCxnSpPr>
          <p:nvPr/>
        </p:nvCxnSpPr>
        <p:spPr>
          <a:xfrm rot="16200000" flipH="1">
            <a:off x="2607455" y="4107661"/>
            <a:ext cx="278608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>
            <a:off x="3678231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357554" y="292893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>
            <a:off x="1535885" y="4106867"/>
            <a:ext cx="278608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5400000" flipH="1" flipV="1">
            <a:off x="1893075" y="3107529"/>
            <a:ext cx="500066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10800000">
            <a:off x="2143108" y="3357562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2143108" y="3357562"/>
            <a:ext cx="1714512" cy="128588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e 43"/>
          <p:cNvSpPr/>
          <p:nvPr/>
        </p:nvSpPr>
        <p:spPr>
          <a:xfrm>
            <a:off x="2000232" y="350043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2285984" y="3143248"/>
            <a:ext cx="285752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7" name="Connettore 1 46"/>
          <p:cNvCxnSpPr/>
          <p:nvPr/>
        </p:nvCxnSpPr>
        <p:spPr>
          <a:xfrm rot="5400000">
            <a:off x="2214546" y="3486144"/>
            <a:ext cx="1985970" cy="442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5400000" flipH="1" flipV="1">
            <a:off x="1928794" y="3071810"/>
            <a:ext cx="785818" cy="642942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1000100" y="2071678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928662" y="2355842"/>
            <a:ext cx="500066" cy="158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16200000" flipH="1">
            <a:off x="1893075" y="4893479"/>
            <a:ext cx="428628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rot="10800000">
            <a:off x="2071671" y="4927609"/>
            <a:ext cx="5214974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2143108" y="4714884"/>
            <a:ext cx="1571636" cy="21431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2214546" y="5072074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2000232" y="4643446"/>
            <a:ext cx="214314" cy="21431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1 39"/>
          <p:cNvCxnSpPr/>
          <p:nvPr/>
        </p:nvCxnSpPr>
        <p:spPr>
          <a:xfrm rot="16200000" flipH="1">
            <a:off x="1750199" y="4750603"/>
            <a:ext cx="928694" cy="428628"/>
          </a:xfrm>
          <a:prstGeom prst="line">
            <a:avLst/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582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Ricezione con </a:t>
            </a:r>
            <a:r>
              <a:rPr lang="it-IT" sz="5300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sz="5300" dirty="0" smtClean="0">
                <a:latin typeface="Times New Roman" pitchFamily="18" charset="0"/>
                <a:cs typeface="Times New Roman" pitchFamily="18" charset="0"/>
              </a:rPr>
              <a:t> laterale </a:t>
            </a:r>
            <a:endParaRPr lang="it-IT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1357274"/>
            <a:ext cx="5072098" cy="5500726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Piedi divaricati sul piano sagittale 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Anticipo  della spalla esterna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Asse  delle spalle inclinato verso l’interno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Uscendo dalla traiettoria della palla si orienta l’asse  delle spalle in funzione della posizione dell’alzatore</a:t>
            </a:r>
          </a:p>
          <a:p>
            <a:pPr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direzione è data dalle braccia e dal piede avanzato</a:t>
            </a:r>
          </a:p>
          <a:p>
            <a:pPr>
              <a:buNone/>
            </a:pPr>
            <a:r>
              <a:rPr lang="it-IT" sz="2400" dirty="0" smtClean="0"/>
              <a:t>  </a:t>
            </a:r>
            <a:endParaRPr lang="it-IT" sz="2400" dirty="0"/>
          </a:p>
        </p:txBody>
      </p:sp>
      <p:graphicFrame>
        <p:nvGraphicFramePr>
          <p:cNvPr id="29698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5500694" y="1571612"/>
          <a:ext cx="5072098" cy="5072098"/>
        </p:xfrm>
        <a:graphic>
          <a:graphicData uri="http://schemas.openxmlformats.org/presentationml/2006/ole">
            <p:oleObj spid="_x0000_s32770" name="Fotografia di Photo Editor" r:id="rId3" imgW="8573697" imgH="57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Ricezione con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bagher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laterale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smtClean="0">
                <a:latin typeface="Times New Roman" pitchFamily="18" charset="0"/>
              </a:rPr>
              <a:t>con lo spostamento di un appoggio </a:t>
            </a:r>
          </a:p>
          <a:p>
            <a:pPr>
              <a:buNone/>
            </a:pPr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Anticipo della spalla esterna</a:t>
            </a:r>
          </a:p>
          <a:p>
            <a:pPr>
              <a:buNone/>
            </a:pPr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L’asse delle spalle si inclina verso l’interno per orientare il piano di rimbalzo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1714488"/>
            <a:ext cx="3786214" cy="489630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8229600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La ricezione con palla corta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935480"/>
            <a:ext cx="5500694" cy="438912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posizione bassa con un piede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davanti all’altro e con le braccia parallele al terreno</a:t>
            </a:r>
          </a:p>
          <a:p>
            <a:pPr eaLnBrk="1" hangingPunct="1">
              <a:buFont typeface="Wingdings" pitchFamily="2" charset="2"/>
              <a:buNone/>
            </a:pPr>
            <a:endParaRPr lang="it-IT" sz="2800" dirty="0" smtClean="0">
              <a:effectLst/>
              <a:latin typeface="Times New Roman" pitchFamily="18" charset="0"/>
            </a:endParaRPr>
          </a:p>
          <a:p>
            <a:pPr eaLnBrk="1" hangingPunct="1"/>
            <a:r>
              <a:rPr lang="it-IT" sz="2800" dirty="0" smtClean="0">
                <a:effectLst/>
                <a:latin typeface="Times New Roman" pitchFamily="18" charset="0"/>
              </a:rPr>
              <a:t>inginocchiata avanti: con </a:t>
            </a:r>
          </a:p>
          <a:p>
            <a:pPr eaLnBrk="1" hangingPunct="1">
              <a:buNone/>
            </a:pPr>
            <a:r>
              <a:rPr lang="it-IT" sz="2800" dirty="0" smtClean="0">
                <a:latin typeface="Times New Roman" pitchFamily="18" charset="0"/>
              </a:rPr>
              <a:t>   </a:t>
            </a:r>
            <a:r>
              <a:rPr lang="it-IT" sz="2800" dirty="0" smtClean="0">
                <a:effectLst/>
                <a:latin typeface="Times New Roman" pitchFamily="18" charset="0"/>
              </a:rPr>
              <a:t>l’appoggio </a:t>
            </a:r>
            <a:r>
              <a:rPr lang="it-IT" sz="2800" dirty="0" smtClean="0">
                <a:latin typeface="Times New Roman" pitchFamily="18" charset="0"/>
              </a:rPr>
              <a:t>del ginocchio a terra</a:t>
            </a:r>
            <a:endParaRPr lang="it-IT" sz="28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000628" y="1357298"/>
          <a:ext cx="4214842" cy="5249774"/>
        </p:xfrm>
        <a:graphic>
          <a:graphicData uri="http://schemas.openxmlformats.org/presentationml/2006/ole">
            <p:oleObj spid="_x0000_s33794" name="Fotografia di Photo Editor" r:id="rId3" imgW="4761905" imgH="714474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Ricezione in palleggio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Braccia alte davanti al capo, mani davanti alla fronte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Anticipare : tutto il corpo dietro alla palla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Mani aperte, dita e polsi rigidi, la palla deve essere colpita davanti alla fronte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DIDATTICA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584776" cy="4248472"/>
          </a:xfrm>
        </p:spPr>
        <p:txBody>
          <a:bodyPr>
            <a:normAutofit/>
          </a:bodyPr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Insieme di esercitazioni di difficoltà progressiva che consentono di introdurre, consolidare, apprendere un movimento specifico.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Le tecniche sono strumenti da dare ai giocatori perché possano risolvere le problematiche del gioco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t-IT" sz="4800" dirty="0" smtClean="0">
                <a:latin typeface="Times New Roman" pitchFamily="18" charset="0"/>
              </a:rPr>
              <a:t>Metodologia di allenamento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E’ un fondamentale di precisione che richiede attenzione, freschezza mentale (con i giovani inserirlo ad inizio allenamento)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L’allenamento è individuale e richiede un alto numero di ripetizioni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La capacità di attenzione è limitata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imes New Roman" pitchFamily="18" charset="0"/>
              </a:rPr>
              <a:t>Progressione tecnica dall’analitico al globale, dal semplice al difficile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Esercitazioni analitiche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imes New Roman" pitchFamily="18" charset="0"/>
              </a:rPr>
              <a:t>Individuali: </a:t>
            </a:r>
            <a:r>
              <a:rPr lang="it-IT" dirty="0" err="1" smtClean="0">
                <a:latin typeface="Times New Roman" pitchFamily="18" charset="0"/>
              </a:rPr>
              <a:t>bagher</a:t>
            </a:r>
            <a:r>
              <a:rPr lang="it-IT" dirty="0" smtClean="0">
                <a:latin typeface="Times New Roman" pitchFamily="18" charset="0"/>
              </a:rPr>
              <a:t> contro il muro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imes New Roman" pitchFamily="18" charset="0"/>
              </a:rPr>
              <a:t>A coppie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imes New Roman" pitchFamily="18" charset="0"/>
              </a:rPr>
              <a:t>A gruppi di tre o quattro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imes New Roman" pitchFamily="18" charset="0"/>
              </a:rPr>
              <a:t>Esercitazioni specifiche con battuta dell’allenatore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Esercitazioni sintetiche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Times New Roman" pitchFamily="18" charset="0"/>
              </a:rPr>
              <a:t>Ricezione individuale: traiettoria determinata, variazione di traiettoria</a:t>
            </a:r>
          </a:p>
          <a:p>
            <a:pPr eaLnBrk="1" hangingPunct="1"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dirty="0" smtClean="0">
                <a:latin typeface="Times New Roman" pitchFamily="18" charset="0"/>
              </a:rPr>
              <a:t>Ricezione e alzata, ricezione e copertura</a:t>
            </a:r>
          </a:p>
          <a:p>
            <a:pPr eaLnBrk="1" hangingPunct="1"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dirty="0" smtClean="0">
                <a:latin typeface="Times New Roman" pitchFamily="18" charset="0"/>
              </a:rPr>
              <a:t>Sistema di ricezione: linee di ricezione e zone di conflitto</a:t>
            </a:r>
          </a:p>
          <a:p>
            <a:pPr eaLnBrk="1" hangingPunct="1">
              <a:buNone/>
              <a:defRPr/>
            </a:pPr>
            <a:endParaRPr lang="it-IT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dirty="0" smtClean="0">
                <a:latin typeface="Times New Roman" pitchFamily="18" charset="0"/>
              </a:rPr>
              <a:t>Allenamento per rendimento: sistema di punteggio a obiettivo</a:t>
            </a:r>
          </a:p>
          <a:p>
            <a:pPr eaLnBrk="1" hangingPunct="1">
              <a:defRPr/>
            </a:pP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Programmazione specifica</a:t>
            </a:r>
            <a:endParaRPr lang="it-IT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programmazione deve essere finalizzata all’insegnamento dei fondamentali e non al gioco.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gioco inteso come applicazione e finalizzazione della tecnica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</a:rPr>
              <a:t>LA RICEZIONE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Primo fondamentale della FASE RICEZIONE PUNTO: importante ma non il più importante che è l’attacco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R”#” (perfetta, consente ogni tipo di combinazione) facilita la costruzione del gioco e la possibilità di vincere l’azione: 20% in meno di attacco vincente tra R“#” e R”-“ (consente solo attacco di palla alta)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latin typeface="Times New Roman" pitchFamily="18" charset="0"/>
              </a:rPr>
              <a:t>Tecniche di ricezione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Bagher</a:t>
            </a:r>
            <a:r>
              <a:rPr lang="it-IT" sz="2800" dirty="0" smtClean="0">
                <a:latin typeface="Times New Roman" pitchFamily="18" charset="0"/>
              </a:rPr>
              <a:t> frontale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err="1" smtClean="0">
                <a:latin typeface="Times New Roman" pitchFamily="18" charset="0"/>
              </a:rPr>
              <a:t>Bagher</a:t>
            </a:r>
            <a:r>
              <a:rPr lang="it-IT" sz="2800" dirty="0" smtClean="0">
                <a:latin typeface="Times New Roman" pitchFamily="18" charset="0"/>
              </a:rPr>
              <a:t> laterale</a:t>
            </a:r>
          </a:p>
          <a:p>
            <a:pPr eaLnBrk="1" hangingPunct="1"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800" dirty="0" smtClean="0">
                <a:latin typeface="Times New Roman" pitchFamily="18" charset="0"/>
              </a:rPr>
              <a:t>Palleggio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85926"/>
            <a:ext cx="3574629" cy="488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Aspetti tecnici della ricezione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morfologiche: mobilità articolare delle spalle e delle caviglie, extrarotazione e supinazione avambracci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percettive: analizzatore ottico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coordinative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Capacità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attentive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: attenzione di tipo selettivo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posizione di partenza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Posizione ferma e reattiva: deve consentire un rapido spostamento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Piedi naturalmente divaricati sul piano frontale o sagittale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giocatore deve guardare il battitore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Piano di rimbalzo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it-IT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 AMPIO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SIMMETRICO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FORTE</a:t>
            </a:r>
          </a:p>
          <a:p>
            <a:pPr>
              <a:lnSpc>
                <a:spcPct val="90000"/>
              </a:lnSpc>
              <a:buNone/>
              <a:defRPr/>
            </a:pPr>
            <a:endParaRPr lang="it-IT" sz="2800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u="sng" dirty="0" smtClean="0">
                <a:latin typeface="Times New Roman" pitchFamily="18" charset="0"/>
              </a:rPr>
              <a:t>COSTANTE</a:t>
            </a:r>
          </a:p>
          <a:p>
            <a:endParaRPr lang="it-IT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756556"/>
            <a:ext cx="4286247" cy="610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Impugnatura</a:t>
            </a:r>
            <a:endParaRPr lang="it-IT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latin typeface="Times New Roman" pitchFamily="18" charset="0"/>
            </a:endParaRP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la mano forte impugna la mano debole</a:t>
            </a:r>
          </a:p>
          <a:p>
            <a:endParaRPr lang="it-IT" sz="2800" dirty="0" smtClean="0">
              <a:latin typeface="Times New Roman" pitchFamily="18" charset="0"/>
            </a:endParaRPr>
          </a:p>
          <a:p>
            <a:r>
              <a:rPr lang="it-IT" sz="2800" dirty="0" smtClean="0">
                <a:latin typeface="Times New Roman" pitchFamily="18" charset="0"/>
              </a:rPr>
              <a:t>Adattamento: presa a pollici in fuori per una maggiore extrarotazione dell’avambraccio</a:t>
            </a:r>
          </a:p>
          <a:p>
            <a:endParaRPr lang="it-IT" dirty="0"/>
          </a:p>
        </p:txBody>
      </p:sp>
      <p:pic>
        <p:nvPicPr>
          <p:cNvPr id="11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672780"/>
            <a:ext cx="3500462" cy="460488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694</Words>
  <Application>Microsoft Office PowerPoint</Application>
  <PresentationFormat>Presentazione su schermo (4:3)</PresentationFormat>
  <Paragraphs>182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Equinozio</vt:lpstr>
      <vt:lpstr>Fotografia di Photo Editor</vt:lpstr>
      <vt:lpstr>            LA RICEZIONE  </vt:lpstr>
      <vt:lpstr>DIDATTICA</vt:lpstr>
      <vt:lpstr>Programmazione specifica</vt:lpstr>
      <vt:lpstr>LA RICEZIONE</vt:lpstr>
      <vt:lpstr>Tecniche di ricezione</vt:lpstr>
      <vt:lpstr>Aspetti tecnici della ricezione</vt:lpstr>
      <vt:lpstr>La posizione di partenza</vt:lpstr>
      <vt:lpstr>Piano di rimbalzo</vt:lpstr>
      <vt:lpstr>Impugnatura</vt:lpstr>
      <vt:lpstr>Contatto del pallone</vt:lpstr>
      <vt:lpstr>Azione degli arti inferiori</vt:lpstr>
      <vt:lpstr>Spostamento</vt:lpstr>
      <vt:lpstr>Ritmo corretto di spostamento</vt:lpstr>
      <vt:lpstr>         Adattamento e orientamento del piano di rimbalzo </vt:lpstr>
      <vt:lpstr>Adattamento e orientamento del piano di rimbalzo</vt:lpstr>
      <vt:lpstr> Ricezione con bagher laterale </vt:lpstr>
      <vt:lpstr>Ricezione con bagher laterale </vt:lpstr>
      <vt:lpstr>La ricezione con palla corta</vt:lpstr>
      <vt:lpstr>Ricezione in palleggio</vt:lpstr>
      <vt:lpstr>Metodologia di allenamento </vt:lpstr>
      <vt:lpstr>Esercitazioni analitiche</vt:lpstr>
      <vt:lpstr>Esercitazioni sintetiche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RICEZIONE corso di I° grado</dc:title>
  <dc:creator>simone</dc:creator>
  <cp:lastModifiedBy>Daina</cp:lastModifiedBy>
  <cp:revision>99</cp:revision>
  <dcterms:created xsi:type="dcterms:W3CDTF">2009-01-28T16:09:27Z</dcterms:created>
  <dcterms:modified xsi:type="dcterms:W3CDTF">2014-06-05T14:36:04Z</dcterms:modified>
</cp:coreProperties>
</file>