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70" r:id="rId3"/>
    <p:sldId id="258" r:id="rId4"/>
    <p:sldId id="259" r:id="rId5"/>
    <p:sldId id="260" r:id="rId6"/>
    <p:sldId id="262" r:id="rId7"/>
    <p:sldId id="268" r:id="rId8"/>
    <p:sldId id="266" r:id="rId9"/>
    <p:sldId id="269" r:id="rId10"/>
    <p:sldId id="267" r:id="rId11"/>
    <p:sldId id="264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9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AD531-EFCB-4BCE-BACF-7CE73B168E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6DC99-E934-4E79-8B54-C54AD2E386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8DA894-AF85-4BB3-920D-866CCE2C0711}" type="datetimeFigureOut">
              <a:rPr lang="it-IT" smtClean="0"/>
              <a:pPr/>
              <a:t>05/06/2014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 </a:t>
            </a:r>
            <a:r>
              <a:rPr lang="it-IT" b="1" dirty="0" smtClean="0">
                <a:latin typeface="Times New Roman" pitchFamily="18" charset="0"/>
              </a:rPr>
              <a:t>L’alzata: analisi tecnica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Mani forti (polsi e dita): forza, </a:t>
            </a:r>
            <a:r>
              <a:rPr lang="it-IT" sz="1800" smtClean="0">
                <a:latin typeface="Times New Roman" pitchFamily="18" charset="0"/>
              </a:rPr>
              <a:t>mobilità articolare</a:t>
            </a:r>
            <a:r>
              <a:rPr lang="it-IT" sz="2800" smtClean="0">
                <a:latin typeface="Times New Roman" pitchFamily="18" charset="0"/>
              </a:rPr>
              <a:t> </a:t>
            </a: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1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Pallone sopra alla testa in ogni situazione  con le mani naturalmente aperte</a:t>
            </a:r>
          </a:p>
          <a:p>
            <a:pPr eaLnBrk="1" hangingPunct="1">
              <a:defRPr/>
            </a:pPr>
            <a:endParaRPr lang="it-IT" sz="1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Condizione di equilibrio e postura neutra indipendentemente dalla posizione in campo e dal tipo di palleggio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/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</p:txBody>
      </p:sp>
      <p:pic>
        <p:nvPicPr>
          <p:cNvPr id="39940" name="Picture 5" descr="robyn ah mow0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340767"/>
            <a:ext cx="3600400" cy="5400599"/>
          </a:xfrm>
          <a:noFill/>
        </p:spPr>
      </p:pic>
      <p:sp>
        <p:nvSpPr>
          <p:cNvPr id="6" name="Segnaposto contenuto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b="1" dirty="0" smtClean="0">
                <a:latin typeface="Times New Roman" pitchFamily="18" charset="0"/>
              </a:rPr>
              <a:t>Analisi tattica: criteri tattici riferiti alla propria squadra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  <a:latin typeface="Times New Roman" pitchFamily="18" charset="0"/>
              </a:rPr>
              <a:t>conoscenza delle caratteristiche tecniche (capacità di differenziare le traiettorie) e psicologiche dei propri attaccanti (reazione in caso di errore o di attacco murato, rendimento nei momenti determinanti del set e della partita) per scegliere cosa fare in specifiche situazioni tecniche e di punteggio;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  <a:latin typeface="Times New Roman" pitchFamily="18" charset="0"/>
              </a:rPr>
              <a:t>conoscenza delle principali opzioni per singola rotazione: definizione dell’attaccante di riferimento in ogni rotazione, utilizzo del primo tempo come attacco o per smarcare una attaccante;  </a:t>
            </a:r>
          </a:p>
          <a:p>
            <a:pPr eaLnBrk="1" hangingPunct="1">
              <a:lnSpc>
                <a:spcPct val="80000"/>
              </a:lnSpc>
            </a:pPr>
            <a:endParaRPr lang="it-IT" sz="24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  <a:latin typeface="Times New Roman" pitchFamily="18" charset="0"/>
              </a:rPr>
              <a:t>memoria delle situazioni precedenti e capacità di cambiare strategia nel corso della partita e del set.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b="1" dirty="0" smtClean="0">
                <a:latin typeface="Times New Roman" pitchFamily="18" charset="0"/>
              </a:rPr>
              <a:t>Analisi tattica: criteri tattici riferiti alla squadra avversaria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Conoscenza e analisi delle caratteristiche del muro avversario per impostare l’attacco: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ricerca del punto debole del sistema di muro avversario (per esempio alzatore basso);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caratteristiche dei centrali avversari: fisiche (alti, bassi, lenti, veloci), tecniche (tecnica di muro, motricità specifica), tattiche (capacità di lettura, aspettano o saltano ad opzione sul primo tempo);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caratteristiche degli schiacciatori: fisiche, tecniche (capacità di fare assistenza sul primo tempo), tattiche degli schiacciatori (capacità di lettura).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269432" cy="1296144"/>
          </a:xfrm>
        </p:spPr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Posizione delle braccia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7992560" cy="3064304"/>
          </a:xfrm>
        </p:spPr>
        <p:txBody>
          <a:bodyPr/>
          <a:lstStyle/>
          <a:p>
            <a:pPr algn="l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Posizione dei gomiti: la distanza tra i gomiti dipende dall’orientamento delle mani</a:t>
            </a:r>
          </a:p>
          <a:p>
            <a:pPr algn="l"/>
            <a:r>
              <a:rPr lang="it-IT" sz="2400" dirty="0" smtClean="0">
                <a:latin typeface="Times New Roman" pitchFamily="18" charset="0"/>
              </a:rPr>
              <a:t>L’altezza ottimale del tocco è un fattore individuale, deve essere costante</a:t>
            </a:r>
          </a:p>
          <a:p>
            <a:pPr algn="l"/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Immagine 00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67544" y="3827388"/>
            <a:ext cx="3224607" cy="2913980"/>
          </a:xfrm>
          <a:noFill/>
        </p:spPr>
      </p:pic>
      <p:pic>
        <p:nvPicPr>
          <p:cNvPr id="1027" name="Picture 3" descr="061112_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3432" y="3789040"/>
            <a:ext cx="4857080" cy="2924107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b="1" smtClean="0">
                <a:effectLst/>
                <a:latin typeface="Times New Roman" pitchFamily="18" charset="0"/>
              </a:rPr>
              <a:t>Entrata della palla nelle mani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96975"/>
            <a:ext cx="3457575" cy="52562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Le mani sono naturalmente aperte, in modo da toccare una superficie di palla più ampia possibile, facilitando l’azione del pollice e dell’indice nei compiti di controllo della spinta nel palleggio dietro e avanti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Le mani devono essere reattive nella posizione di flessione dorsale con i pollici che guardano verso l’alto (massima spinta che produce una grande accelerazione iniziale)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</p:txBody>
      </p:sp>
      <p:pic>
        <p:nvPicPr>
          <p:cNvPr id="120838" name="Picture 6" descr="sfondo0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35375" y="1651000"/>
            <a:ext cx="5435600" cy="4441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b="1" smtClean="0">
                <a:latin typeface="Times New Roman" pitchFamily="18" charset="0"/>
              </a:rPr>
              <a:t>La velocità di uscita della palla</a:t>
            </a:r>
            <a:r>
              <a:rPr lang="it-IT" b="1" smtClean="0"/>
              <a:t>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4038600" cy="48625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L’accelerazione </a:t>
            </a:r>
            <a:r>
              <a:rPr lang="it-IT" sz="2000" dirty="0" smtClean="0">
                <a:latin typeface="Times New Roman" pitchFamily="18" charset="0"/>
              </a:rPr>
              <a:t>che subisce la palla </a:t>
            </a:r>
            <a:r>
              <a:rPr lang="it-IT" sz="2000" dirty="0" smtClean="0">
                <a:effectLst/>
                <a:latin typeface="Times New Roman" pitchFamily="18" charset="0"/>
              </a:rPr>
              <a:t>al momento del tocco è il fattore determinante la qualità delle traiettorie</a:t>
            </a:r>
            <a:r>
              <a:rPr lang="it-IT" sz="2000" dirty="0" smtClean="0">
                <a:latin typeface="Times New Roman" pitchFamily="18" charset="0"/>
              </a:rPr>
              <a:t> soprattutto in prospettiva del gioco veloce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latin typeface="Times New Roman" pitchFamily="18" charset="0"/>
              </a:rPr>
              <a:t>Deve essere un fattore totalmente indipendente da </a:t>
            </a:r>
            <a:r>
              <a:rPr lang="it-IT" sz="2000" dirty="0" smtClean="0">
                <a:effectLst/>
                <a:latin typeface="Times New Roman" pitchFamily="18" charset="0"/>
              </a:rPr>
              <a:t>posizione del corpo, condizione di equilibrio e “punto di appoggio” delle spinte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latin typeface="Times New Roman" pitchFamily="18" charset="0"/>
              </a:rPr>
              <a:t>Durata della spinta a carico del polso (che presuppone la naturale mobilità dello stesso): indice più avanti nel palleggio avanti (ultimo dito a toccare il pallone),  pollice più avanti nel palleggio dietro (ultimo dito a toccare il pallone)</a:t>
            </a:r>
          </a:p>
        </p:txBody>
      </p:sp>
      <p:pic>
        <p:nvPicPr>
          <p:cNvPr id="123910" name="Picture 6" descr="lo bianco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7258" y="1600200"/>
            <a:ext cx="3020483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latin typeface="Times New Roman" pitchFamily="18" charset="0"/>
              </a:rPr>
              <a:t>La </a:t>
            </a:r>
            <a:r>
              <a:rPr lang="en-GB" b="1" dirty="0" err="1" smtClean="0">
                <a:latin typeface="Times New Roman" pitchFamily="18" charset="0"/>
              </a:rPr>
              <a:t>precisione</a:t>
            </a:r>
            <a:endParaRPr lang="it-IT" b="1" dirty="0" smtClean="0">
              <a:latin typeface="Times New Roman" pitchFamily="18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>
                <a:effectLst/>
                <a:latin typeface="Times New Roman" pitchFamily="18" charset="0"/>
              </a:rPr>
              <a:t>    </a:t>
            </a:r>
            <a:r>
              <a:rPr lang="en-GB" sz="2000" dirty="0" err="1" smtClean="0">
                <a:effectLst/>
                <a:latin typeface="Times New Roman" pitchFamily="18" charset="0"/>
              </a:rPr>
              <a:t>Rappresenta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l’obiettivo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fondamentale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dell’alzata</a:t>
            </a:r>
            <a:r>
              <a:rPr lang="en-GB" sz="2000" b="1" dirty="0" smtClean="0">
                <a:latin typeface="Times New Roman" pitchFamily="18" charset="0"/>
              </a:rPr>
              <a:t> </a:t>
            </a:r>
            <a:r>
              <a:rPr lang="en-GB" sz="2000" dirty="0" smtClean="0">
                <a:effectLst/>
                <a:latin typeface="Times New Roman" pitchFamily="18" charset="0"/>
              </a:rPr>
              <a:t>e </a:t>
            </a:r>
            <a:r>
              <a:rPr lang="en-GB" sz="2000" dirty="0" err="1" smtClean="0">
                <a:effectLst/>
                <a:latin typeface="Times New Roman" pitchFamily="18" charset="0"/>
              </a:rPr>
              <a:t>dipende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da</a:t>
            </a:r>
            <a:r>
              <a:rPr lang="en-GB" sz="2000" dirty="0" smtClean="0">
                <a:effectLst/>
                <a:latin typeface="Times New Roman" pitchFamily="18" charset="0"/>
              </a:rPr>
              <a:t> 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20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GB" sz="2000" dirty="0" err="1" smtClean="0">
                <a:effectLst/>
                <a:latin typeface="Times New Roman" pitchFamily="18" charset="0"/>
              </a:rPr>
              <a:t>spostamento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anticipato</a:t>
            </a:r>
            <a:r>
              <a:rPr lang="en-GB" sz="2000" dirty="0" smtClean="0">
                <a:effectLst/>
                <a:latin typeface="Times New Roman" pitchFamily="18" charset="0"/>
              </a:rPr>
              <a:t> sotto la </a:t>
            </a:r>
            <a:r>
              <a:rPr lang="en-GB" sz="2000" dirty="0" err="1" smtClean="0">
                <a:effectLst/>
                <a:latin typeface="Times New Roman" pitchFamily="18" charset="0"/>
              </a:rPr>
              <a:t>palla</a:t>
            </a:r>
            <a:endParaRPr lang="en-GB" sz="2000" dirty="0" smtClean="0">
              <a:effectLst/>
              <a:latin typeface="Times New Roman" pitchFamily="18" charset="0"/>
            </a:endParaRPr>
          </a:p>
          <a:p>
            <a:pPr>
              <a:defRPr/>
            </a:pPr>
            <a:r>
              <a:rPr lang="en-GB" sz="2000" dirty="0" err="1" smtClean="0">
                <a:latin typeface="Times New Roman" pitchFamily="18" charset="0"/>
              </a:rPr>
              <a:t>azione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simmetrica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di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spinta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delle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mani</a:t>
            </a:r>
            <a:endParaRPr lang="en-GB" sz="20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GB" sz="2000" dirty="0" err="1" smtClean="0">
                <a:effectLst/>
                <a:latin typeface="Times New Roman" pitchFamily="18" charset="0"/>
              </a:rPr>
              <a:t>coordinazione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braccia-gambe</a:t>
            </a:r>
            <a:r>
              <a:rPr lang="en-GB" sz="2000" dirty="0" smtClean="0">
                <a:effectLst/>
                <a:latin typeface="Times New Roman" pitchFamily="18" charset="0"/>
              </a:rPr>
              <a:t> (in </a:t>
            </a:r>
            <a:r>
              <a:rPr lang="en-GB" sz="2000" dirty="0" err="1" smtClean="0">
                <a:effectLst/>
                <a:latin typeface="Times New Roman" pitchFamily="18" charset="0"/>
              </a:rPr>
              <a:t>particolare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nel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palleggio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della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palla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alta</a:t>
            </a:r>
            <a:r>
              <a:rPr lang="en-GB" sz="2000" dirty="0" smtClean="0">
                <a:effectLst/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orientamento delle spalle</a:t>
            </a:r>
          </a:p>
        </p:txBody>
      </p:sp>
      <p:pic>
        <p:nvPicPr>
          <p:cNvPr id="131076" name="Picture 4" descr="Fernanda Venturini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7258" y="1600200"/>
            <a:ext cx="3020483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dirty="0" smtClean="0">
                <a:latin typeface="Times New Roman" pitchFamily="18" charset="0"/>
              </a:rPr>
              <a:t>Le tecniche di alzata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avanti</a:t>
            </a: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dietro</a:t>
            </a: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laterale</a:t>
            </a:r>
            <a:r>
              <a:rPr lang="it-IT" sz="2400" dirty="0" smtClean="0">
                <a:effectLst/>
                <a:latin typeface="Times New Roman" pitchFamily="18" charset="0"/>
              </a:rPr>
              <a:t> (abilità)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err="1" smtClean="0">
                <a:effectLst/>
                <a:latin typeface="Times New Roman" pitchFamily="18" charset="0"/>
              </a:rPr>
              <a:t>Bagher</a:t>
            </a:r>
            <a:r>
              <a:rPr lang="it-IT" sz="2400" dirty="0" smtClean="0">
                <a:effectLst/>
                <a:latin typeface="Times New Roman" pitchFamily="18" charset="0"/>
              </a:rPr>
              <a:t> (abilità)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in salto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latin typeface="Times New Roman" pitchFamily="18" charset="0"/>
            </a:endParaRPr>
          </a:p>
        </p:txBody>
      </p:sp>
      <p:pic>
        <p:nvPicPr>
          <p:cNvPr id="128004" name="Picture 4" descr="WOG20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6662" y="1600344"/>
            <a:ext cx="3021676" cy="453043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Impostazione didattica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Due scuole di riferimento:</a:t>
            </a:r>
          </a:p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Tempo  di contatto lungo (presa e spinta della palla): sviluppo della sensibilità attraverso il controllo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propriocettivo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Tempo di contatto breve: il pallone rimbalza sulle mani con effetto a trampolino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Metodologia di allenamento dell’alzatore </a:t>
            </a:r>
            <a:endParaRPr lang="it-IT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Allenamento specifico</a:t>
            </a: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Definizione e allenamento dell’altezza delle traiettorie di primo, secondo e terzo tempo avanti e dietro</a:t>
            </a: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Esercitazioni specifiche di entrata verso la rete e di uscita dalla rete in situazione di ricezione e di contrattacco</a:t>
            </a: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Esercitazioni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sintetiche</a:t>
            </a: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600" dirty="0" smtClean="0">
                <a:latin typeface="Times New Roman" pitchFamily="18" charset="0"/>
              </a:rPr>
              <a:t>Motricità specifica: la ricerca della palla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4508500"/>
            <a:ext cx="8207375" cy="16938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sz="2000" smtClean="0">
                <a:effectLst/>
                <a:latin typeface="Times New Roman" pitchFamily="18" charset="0"/>
              </a:rPr>
              <a:t>              movimenti di uscita dalla rete                         movimenti di entrata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smtClean="0">
                <a:effectLst/>
                <a:latin typeface="Times New Roman" pitchFamily="18" charset="0"/>
              </a:rPr>
              <a:t>                                                                                       verso la rete</a:t>
            </a:r>
          </a:p>
        </p:txBody>
      </p:sp>
      <p:pic>
        <p:nvPicPr>
          <p:cNvPr id="48133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230406" y="1844824"/>
            <a:ext cx="2748631" cy="2664296"/>
          </a:xfrm>
          <a:noFill/>
        </p:spPr>
      </p:pic>
      <p:pic>
        <p:nvPicPr>
          <p:cNvPr id="48132" name="Picture 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6375" y="1844675"/>
            <a:ext cx="2879725" cy="25892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569</Words>
  <Application>Microsoft Office PowerPoint</Application>
  <PresentationFormat>Presentazione su schermo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Equinozio</vt:lpstr>
      <vt:lpstr> L’alzata: analisi tecnica</vt:lpstr>
      <vt:lpstr>Posizione delle braccia</vt:lpstr>
      <vt:lpstr>Entrata della palla nelle mani</vt:lpstr>
      <vt:lpstr>La velocità di uscita della palla </vt:lpstr>
      <vt:lpstr>La precisione</vt:lpstr>
      <vt:lpstr>Le tecniche di alzata</vt:lpstr>
      <vt:lpstr>Impostazione didattica</vt:lpstr>
      <vt:lpstr>Metodologia di allenamento dell’alzatore </vt:lpstr>
      <vt:lpstr>Motricità specifica: la ricerca della palla</vt:lpstr>
      <vt:lpstr>Analisi tattica: criteri tattici riferiti alla propria squadra</vt:lpstr>
      <vt:lpstr>Analisi tattica: criteri tattici riferiti alla squadra avversaria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simone</dc:creator>
  <cp:lastModifiedBy>Daina</cp:lastModifiedBy>
  <cp:revision>38</cp:revision>
  <dcterms:created xsi:type="dcterms:W3CDTF">2012-05-04T07:41:45Z</dcterms:created>
  <dcterms:modified xsi:type="dcterms:W3CDTF">2014-06-05T14:37:23Z</dcterms:modified>
</cp:coreProperties>
</file>