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69" r:id="rId4"/>
    <p:sldId id="270" r:id="rId5"/>
    <p:sldId id="271" r:id="rId6"/>
    <p:sldId id="272" r:id="rId7"/>
    <p:sldId id="273" r:id="rId8"/>
    <p:sldId id="274" r:id="rId9"/>
    <p:sldId id="275" r:id="rId10"/>
    <p:sldId id="276" r:id="rId11"/>
    <p:sldId id="258" r:id="rId12"/>
    <p:sldId id="259" r:id="rId13"/>
    <p:sldId id="260" r:id="rId14"/>
    <p:sldId id="261" r:id="rId15"/>
    <p:sldId id="262" r:id="rId16"/>
    <p:sldId id="263" r:id="rId17"/>
    <p:sldId id="264" r:id="rId18"/>
    <p:sldId id="265" r:id="rId19"/>
    <p:sldId id="266" r:id="rId20"/>
    <p:sldId id="267" r:id="rId21"/>
    <p:sldId id="268" r:id="rId22"/>
    <p:sldId id="277" r:id="rId23"/>
    <p:sldId id="278" r:id="rId24"/>
    <p:sldId id="279" r:id="rId25"/>
    <p:sldId id="281" r:id="rId26"/>
    <p:sldId id="280" r:id="rId2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A01B4C-478B-4F77-B7FC-0F7ABC398634}" type="datetimeFigureOut">
              <a:rPr lang="it-IT" smtClean="0"/>
              <a:t>01/05/2015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C7A6EE-0C67-4802-8D7F-574324E2AE3D}" type="slidenum">
              <a:rPr lang="it-IT" smtClean="0"/>
              <a:t>‹N›</a:t>
            </a:fld>
            <a:endParaRPr lang="it-IT"/>
          </a:p>
        </p:txBody>
      </p:sp>
    </p:spTree>
    <p:extLst>
      <p:ext uri="{BB962C8B-B14F-4D97-AF65-F5344CB8AC3E}">
        <p14:creationId xmlns:p14="http://schemas.microsoft.com/office/powerpoint/2010/main" val="24796203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409C14DD-DA75-4810-BF88-244A3C9A7791}" type="datetime1">
              <a:rPr lang="it-IT" smtClean="0"/>
              <a:t>01/05/2015</a:t>
            </a:fld>
            <a:endParaRPr lang="it-IT"/>
          </a:p>
        </p:txBody>
      </p:sp>
      <p:sp>
        <p:nvSpPr>
          <p:cNvPr id="5" name="Segnaposto piè di pagina 4"/>
          <p:cNvSpPr>
            <a:spLocks noGrp="1"/>
          </p:cNvSpPr>
          <p:nvPr>
            <p:ph type="ftr" sz="quarter" idx="11"/>
          </p:nvPr>
        </p:nvSpPr>
        <p:spPr/>
        <p:txBody>
          <a:bodyPr/>
          <a:lstStyle/>
          <a:p>
            <a:r>
              <a:rPr lang="it-IT" smtClean="0"/>
              <a:t>Alberto Di Mattia</a:t>
            </a:r>
            <a:endParaRPr lang="it-IT"/>
          </a:p>
        </p:txBody>
      </p:sp>
      <p:sp>
        <p:nvSpPr>
          <p:cNvPr id="6" name="Segnaposto numero diapositiva 5"/>
          <p:cNvSpPr>
            <a:spLocks noGrp="1"/>
          </p:cNvSpPr>
          <p:nvPr>
            <p:ph type="sldNum" sz="quarter" idx="12"/>
          </p:nvPr>
        </p:nvSpPr>
        <p:spPr/>
        <p:txBody>
          <a:bodyPr/>
          <a:lstStyle/>
          <a:p>
            <a:fld id="{C724DC87-9691-43D2-8655-4FF5155B6A33}" type="slidenum">
              <a:rPr lang="it-IT" smtClean="0"/>
              <a:t>‹N›</a:t>
            </a:fld>
            <a:endParaRPr lang="it-IT"/>
          </a:p>
        </p:txBody>
      </p:sp>
    </p:spTree>
    <p:extLst>
      <p:ext uri="{BB962C8B-B14F-4D97-AF65-F5344CB8AC3E}">
        <p14:creationId xmlns:p14="http://schemas.microsoft.com/office/powerpoint/2010/main" val="1237489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22B82ABC-332E-44B2-8008-EB257785232F}" type="datetime1">
              <a:rPr lang="it-IT" smtClean="0"/>
              <a:t>01/05/2015</a:t>
            </a:fld>
            <a:endParaRPr lang="it-IT"/>
          </a:p>
        </p:txBody>
      </p:sp>
      <p:sp>
        <p:nvSpPr>
          <p:cNvPr id="5" name="Segnaposto piè di pagina 4"/>
          <p:cNvSpPr>
            <a:spLocks noGrp="1"/>
          </p:cNvSpPr>
          <p:nvPr>
            <p:ph type="ftr" sz="quarter" idx="11"/>
          </p:nvPr>
        </p:nvSpPr>
        <p:spPr/>
        <p:txBody>
          <a:bodyPr/>
          <a:lstStyle/>
          <a:p>
            <a:r>
              <a:rPr lang="it-IT" smtClean="0"/>
              <a:t>Alberto Di Mattia</a:t>
            </a:r>
            <a:endParaRPr lang="it-IT"/>
          </a:p>
        </p:txBody>
      </p:sp>
      <p:sp>
        <p:nvSpPr>
          <p:cNvPr id="6" name="Segnaposto numero diapositiva 5"/>
          <p:cNvSpPr>
            <a:spLocks noGrp="1"/>
          </p:cNvSpPr>
          <p:nvPr>
            <p:ph type="sldNum" sz="quarter" idx="12"/>
          </p:nvPr>
        </p:nvSpPr>
        <p:spPr/>
        <p:txBody>
          <a:bodyPr/>
          <a:lstStyle/>
          <a:p>
            <a:fld id="{C724DC87-9691-43D2-8655-4FF5155B6A33}" type="slidenum">
              <a:rPr lang="it-IT" smtClean="0"/>
              <a:t>‹N›</a:t>
            </a:fld>
            <a:endParaRPr lang="it-IT"/>
          </a:p>
        </p:txBody>
      </p:sp>
    </p:spTree>
    <p:extLst>
      <p:ext uri="{BB962C8B-B14F-4D97-AF65-F5344CB8AC3E}">
        <p14:creationId xmlns:p14="http://schemas.microsoft.com/office/powerpoint/2010/main" val="3946453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D6A5615-8569-48D2-9E17-08C1BBEF200A}" type="datetime1">
              <a:rPr lang="it-IT" smtClean="0"/>
              <a:t>01/05/2015</a:t>
            </a:fld>
            <a:endParaRPr lang="it-IT"/>
          </a:p>
        </p:txBody>
      </p:sp>
      <p:sp>
        <p:nvSpPr>
          <p:cNvPr id="5" name="Segnaposto piè di pagina 4"/>
          <p:cNvSpPr>
            <a:spLocks noGrp="1"/>
          </p:cNvSpPr>
          <p:nvPr>
            <p:ph type="ftr" sz="quarter" idx="11"/>
          </p:nvPr>
        </p:nvSpPr>
        <p:spPr/>
        <p:txBody>
          <a:bodyPr/>
          <a:lstStyle/>
          <a:p>
            <a:r>
              <a:rPr lang="it-IT" smtClean="0"/>
              <a:t>Alberto Di Mattia</a:t>
            </a:r>
            <a:endParaRPr lang="it-IT"/>
          </a:p>
        </p:txBody>
      </p:sp>
      <p:sp>
        <p:nvSpPr>
          <p:cNvPr id="6" name="Segnaposto numero diapositiva 5"/>
          <p:cNvSpPr>
            <a:spLocks noGrp="1"/>
          </p:cNvSpPr>
          <p:nvPr>
            <p:ph type="sldNum" sz="quarter" idx="12"/>
          </p:nvPr>
        </p:nvSpPr>
        <p:spPr/>
        <p:txBody>
          <a:bodyPr/>
          <a:lstStyle/>
          <a:p>
            <a:fld id="{C724DC87-9691-43D2-8655-4FF5155B6A33}" type="slidenum">
              <a:rPr lang="it-IT" smtClean="0"/>
              <a:t>‹N›</a:t>
            </a:fld>
            <a:endParaRPr lang="it-IT"/>
          </a:p>
        </p:txBody>
      </p:sp>
    </p:spTree>
    <p:extLst>
      <p:ext uri="{BB962C8B-B14F-4D97-AF65-F5344CB8AC3E}">
        <p14:creationId xmlns:p14="http://schemas.microsoft.com/office/powerpoint/2010/main" val="3941618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C99491B2-656A-4945-8A85-75E69F21B31A}" type="datetime1">
              <a:rPr lang="it-IT" smtClean="0"/>
              <a:t>01/05/2015</a:t>
            </a:fld>
            <a:endParaRPr lang="it-IT"/>
          </a:p>
        </p:txBody>
      </p:sp>
      <p:sp>
        <p:nvSpPr>
          <p:cNvPr id="5" name="Segnaposto piè di pagina 4"/>
          <p:cNvSpPr>
            <a:spLocks noGrp="1"/>
          </p:cNvSpPr>
          <p:nvPr>
            <p:ph type="ftr" sz="quarter" idx="11"/>
          </p:nvPr>
        </p:nvSpPr>
        <p:spPr/>
        <p:txBody>
          <a:bodyPr/>
          <a:lstStyle/>
          <a:p>
            <a:r>
              <a:rPr lang="it-IT" smtClean="0"/>
              <a:t>Alberto Di Mattia</a:t>
            </a:r>
            <a:endParaRPr lang="it-IT"/>
          </a:p>
        </p:txBody>
      </p:sp>
      <p:sp>
        <p:nvSpPr>
          <p:cNvPr id="6" name="Segnaposto numero diapositiva 5"/>
          <p:cNvSpPr>
            <a:spLocks noGrp="1"/>
          </p:cNvSpPr>
          <p:nvPr>
            <p:ph type="sldNum" sz="quarter" idx="12"/>
          </p:nvPr>
        </p:nvSpPr>
        <p:spPr/>
        <p:txBody>
          <a:bodyPr/>
          <a:lstStyle/>
          <a:p>
            <a:fld id="{C724DC87-9691-43D2-8655-4FF5155B6A33}" type="slidenum">
              <a:rPr lang="it-IT" smtClean="0"/>
              <a:t>‹N›</a:t>
            </a:fld>
            <a:endParaRPr lang="it-IT"/>
          </a:p>
        </p:txBody>
      </p:sp>
    </p:spTree>
    <p:extLst>
      <p:ext uri="{BB962C8B-B14F-4D97-AF65-F5344CB8AC3E}">
        <p14:creationId xmlns:p14="http://schemas.microsoft.com/office/powerpoint/2010/main" val="13987468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E51CF766-666D-46DE-AE5E-16663AA907E7}" type="datetime1">
              <a:rPr lang="it-IT" smtClean="0"/>
              <a:t>01/05/2015</a:t>
            </a:fld>
            <a:endParaRPr lang="it-IT"/>
          </a:p>
        </p:txBody>
      </p:sp>
      <p:sp>
        <p:nvSpPr>
          <p:cNvPr id="5" name="Segnaposto piè di pagina 4"/>
          <p:cNvSpPr>
            <a:spLocks noGrp="1"/>
          </p:cNvSpPr>
          <p:nvPr>
            <p:ph type="ftr" sz="quarter" idx="11"/>
          </p:nvPr>
        </p:nvSpPr>
        <p:spPr/>
        <p:txBody>
          <a:bodyPr/>
          <a:lstStyle/>
          <a:p>
            <a:r>
              <a:rPr lang="it-IT" smtClean="0"/>
              <a:t>Alberto Di Mattia</a:t>
            </a:r>
            <a:endParaRPr lang="it-IT"/>
          </a:p>
        </p:txBody>
      </p:sp>
      <p:sp>
        <p:nvSpPr>
          <p:cNvPr id="6" name="Segnaposto numero diapositiva 5"/>
          <p:cNvSpPr>
            <a:spLocks noGrp="1"/>
          </p:cNvSpPr>
          <p:nvPr>
            <p:ph type="sldNum" sz="quarter" idx="12"/>
          </p:nvPr>
        </p:nvSpPr>
        <p:spPr/>
        <p:txBody>
          <a:bodyPr/>
          <a:lstStyle/>
          <a:p>
            <a:fld id="{C724DC87-9691-43D2-8655-4FF5155B6A33}" type="slidenum">
              <a:rPr lang="it-IT" smtClean="0"/>
              <a:t>‹N›</a:t>
            </a:fld>
            <a:endParaRPr lang="it-IT"/>
          </a:p>
        </p:txBody>
      </p:sp>
    </p:spTree>
    <p:extLst>
      <p:ext uri="{BB962C8B-B14F-4D97-AF65-F5344CB8AC3E}">
        <p14:creationId xmlns:p14="http://schemas.microsoft.com/office/powerpoint/2010/main" val="2494349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0C2BCB0F-7E25-461D-8716-7B99B3B60954}" type="datetime1">
              <a:rPr lang="it-IT" smtClean="0"/>
              <a:t>01/05/2015</a:t>
            </a:fld>
            <a:endParaRPr lang="it-IT"/>
          </a:p>
        </p:txBody>
      </p:sp>
      <p:sp>
        <p:nvSpPr>
          <p:cNvPr id="6" name="Segnaposto piè di pagina 5"/>
          <p:cNvSpPr>
            <a:spLocks noGrp="1"/>
          </p:cNvSpPr>
          <p:nvPr>
            <p:ph type="ftr" sz="quarter" idx="11"/>
          </p:nvPr>
        </p:nvSpPr>
        <p:spPr/>
        <p:txBody>
          <a:bodyPr/>
          <a:lstStyle/>
          <a:p>
            <a:r>
              <a:rPr lang="it-IT" smtClean="0"/>
              <a:t>Alberto Di Mattia</a:t>
            </a:r>
            <a:endParaRPr lang="it-IT"/>
          </a:p>
        </p:txBody>
      </p:sp>
      <p:sp>
        <p:nvSpPr>
          <p:cNvPr id="7" name="Segnaposto numero diapositiva 6"/>
          <p:cNvSpPr>
            <a:spLocks noGrp="1"/>
          </p:cNvSpPr>
          <p:nvPr>
            <p:ph type="sldNum" sz="quarter" idx="12"/>
          </p:nvPr>
        </p:nvSpPr>
        <p:spPr/>
        <p:txBody>
          <a:bodyPr/>
          <a:lstStyle/>
          <a:p>
            <a:fld id="{C724DC87-9691-43D2-8655-4FF5155B6A33}" type="slidenum">
              <a:rPr lang="it-IT" smtClean="0"/>
              <a:t>‹N›</a:t>
            </a:fld>
            <a:endParaRPr lang="it-IT"/>
          </a:p>
        </p:txBody>
      </p:sp>
    </p:spTree>
    <p:extLst>
      <p:ext uri="{BB962C8B-B14F-4D97-AF65-F5344CB8AC3E}">
        <p14:creationId xmlns:p14="http://schemas.microsoft.com/office/powerpoint/2010/main" val="1068422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334A1CA-9024-4B56-8B38-82AA43C5A835}" type="datetime1">
              <a:rPr lang="it-IT" smtClean="0"/>
              <a:t>01/05/2015</a:t>
            </a:fld>
            <a:endParaRPr lang="it-IT"/>
          </a:p>
        </p:txBody>
      </p:sp>
      <p:sp>
        <p:nvSpPr>
          <p:cNvPr id="8" name="Segnaposto piè di pagina 7"/>
          <p:cNvSpPr>
            <a:spLocks noGrp="1"/>
          </p:cNvSpPr>
          <p:nvPr>
            <p:ph type="ftr" sz="quarter" idx="11"/>
          </p:nvPr>
        </p:nvSpPr>
        <p:spPr/>
        <p:txBody>
          <a:bodyPr/>
          <a:lstStyle/>
          <a:p>
            <a:r>
              <a:rPr lang="it-IT" smtClean="0"/>
              <a:t>Alberto Di Mattia</a:t>
            </a:r>
            <a:endParaRPr lang="it-IT"/>
          </a:p>
        </p:txBody>
      </p:sp>
      <p:sp>
        <p:nvSpPr>
          <p:cNvPr id="9" name="Segnaposto numero diapositiva 8"/>
          <p:cNvSpPr>
            <a:spLocks noGrp="1"/>
          </p:cNvSpPr>
          <p:nvPr>
            <p:ph type="sldNum" sz="quarter" idx="12"/>
          </p:nvPr>
        </p:nvSpPr>
        <p:spPr/>
        <p:txBody>
          <a:bodyPr/>
          <a:lstStyle/>
          <a:p>
            <a:fld id="{C724DC87-9691-43D2-8655-4FF5155B6A33}" type="slidenum">
              <a:rPr lang="it-IT" smtClean="0"/>
              <a:t>‹N›</a:t>
            </a:fld>
            <a:endParaRPr lang="it-IT"/>
          </a:p>
        </p:txBody>
      </p:sp>
    </p:spTree>
    <p:extLst>
      <p:ext uri="{BB962C8B-B14F-4D97-AF65-F5344CB8AC3E}">
        <p14:creationId xmlns:p14="http://schemas.microsoft.com/office/powerpoint/2010/main" val="650964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2B753E50-A907-47C0-B6A4-0B28E0582053}" type="datetime1">
              <a:rPr lang="it-IT" smtClean="0"/>
              <a:t>01/05/2015</a:t>
            </a:fld>
            <a:endParaRPr lang="it-IT"/>
          </a:p>
        </p:txBody>
      </p:sp>
      <p:sp>
        <p:nvSpPr>
          <p:cNvPr id="4" name="Segnaposto piè di pagina 3"/>
          <p:cNvSpPr>
            <a:spLocks noGrp="1"/>
          </p:cNvSpPr>
          <p:nvPr>
            <p:ph type="ftr" sz="quarter" idx="11"/>
          </p:nvPr>
        </p:nvSpPr>
        <p:spPr/>
        <p:txBody>
          <a:bodyPr/>
          <a:lstStyle/>
          <a:p>
            <a:r>
              <a:rPr lang="it-IT" smtClean="0"/>
              <a:t>Alberto Di Mattia</a:t>
            </a:r>
            <a:endParaRPr lang="it-IT"/>
          </a:p>
        </p:txBody>
      </p:sp>
      <p:sp>
        <p:nvSpPr>
          <p:cNvPr id="5" name="Segnaposto numero diapositiva 4"/>
          <p:cNvSpPr>
            <a:spLocks noGrp="1"/>
          </p:cNvSpPr>
          <p:nvPr>
            <p:ph type="sldNum" sz="quarter" idx="12"/>
          </p:nvPr>
        </p:nvSpPr>
        <p:spPr/>
        <p:txBody>
          <a:bodyPr/>
          <a:lstStyle/>
          <a:p>
            <a:fld id="{C724DC87-9691-43D2-8655-4FF5155B6A33}" type="slidenum">
              <a:rPr lang="it-IT" smtClean="0"/>
              <a:t>‹N›</a:t>
            </a:fld>
            <a:endParaRPr lang="it-IT"/>
          </a:p>
        </p:txBody>
      </p:sp>
    </p:spTree>
    <p:extLst>
      <p:ext uri="{BB962C8B-B14F-4D97-AF65-F5344CB8AC3E}">
        <p14:creationId xmlns:p14="http://schemas.microsoft.com/office/powerpoint/2010/main" val="987560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A671570C-ABF3-4E86-BE7C-8C7D516EA9C4}"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
        <p:nvSpPr>
          <p:cNvPr id="4" name="Segnaposto numero diapositiva 3"/>
          <p:cNvSpPr>
            <a:spLocks noGrp="1"/>
          </p:cNvSpPr>
          <p:nvPr>
            <p:ph type="sldNum" sz="quarter" idx="12"/>
          </p:nvPr>
        </p:nvSpPr>
        <p:spPr/>
        <p:txBody>
          <a:bodyPr/>
          <a:lstStyle/>
          <a:p>
            <a:fld id="{C724DC87-9691-43D2-8655-4FF5155B6A33}" type="slidenum">
              <a:rPr lang="it-IT" smtClean="0"/>
              <a:t>‹N›</a:t>
            </a:fld>
            <a:endParaRPr lang="it-IT"/>
          </a:p>
        </p:txBody>
      </p:sp>
    </p:spTree>
    <p:extLst>
      <p:ext uri="{BB962C8B-B14F-4D97-AF65-F5344CB8AC3E}">
        <p14:creationId xmlns:p14="http://schemas.microsoft.com/office/powerpoint/2010/main" val="11205045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1E80124-A3D3-4605-B967-2E51C0BA2451}" type="datetime1">
              <a:rPr lang="it-IT" smtClean="0"/>
              <a:t>01/05/2015</a:t>
            </a:fld>
            <a:endParaRPr lang="it-IT"/>
          </a:p>
        </p:txBody>
      </p:sp>
      <p:sp>
        <p:nvSpPr>
          <p:cNvPr id="6" name="Segnaposto piè di pagina 5"/>
          <p:cNvSpPr>
            <a:spLocks noGrp="1"/>
          </p:cNvSpPr>
          <p:nvPr>
            <p:ph type="ftr" sz="quarter" idx="11"/>
          </p:nvPr>
        </p:nvSpPr>
        <p:spPr/>
        <p:txBody>
          <a:bodyPr/>
          <a:lstStyle/>
          <a:p>
            <a:r>
              <a:rPr lang="it-IT" smtClean="0"/>
              <a:t>Alberto Di Mattia</a:t>
            </a:r>
            <a:endParaRPr lang="it-IT"/>
          </a:p>
        </p:txBody>
      </p:sp>
      <p:sp>
        <p:nvSpPr>
          <p:cNvPr id="7" name="Segnaposto numero diapositiva 6"/>
          <p:cNvSpPr>
            <a:spLocks noGrp="1"/>
          </p:cNvSpPr>
          <p:nvPr>
            <p:ph type="sldNum" sz="quarter" idx="12"/>
          </p:nvPr>
        </p:nvSpPr>
        <p:spPr/>
        <p:txBody>
          <a:bodyPr/>
          <a:lstStyle/>
          <a:p>
            <a:fld id="{C724DC87-9691-43D2-8655-4FF5155B6A33}" type="slidenum">
              <a:rPr lang="it-IT" smtClean="0"/>
              <a:t>‹N›</a:t>
            </a:fld>
            <a:endParaRPr lang="it-IT"/>
          </a:p>
        </p:txBody>
      </p:sp>
    </p:spTree>
    <p:extLst>
      <p:ext uri="{BB962C8B-B14F-4D97-AF65-F5344CB8AC3E}">
        <p14:creationId xmlns:p14="http://schemas.microsoft.com/office/powerpoint/2010/main" val="3525265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B2DF55E-E50F-4BB0-8DDD-355B9DCCC5DB}" type="datetime1">
              <a:rPr lang="it-IT" smtClean="0"/>
              <a:t>01/05/2015</a:t>
            </a:fld>
            <a:endParaRPr lang="it-IT"/>
          </a:p>
        </p:txBody>
      </p:sp>
      <p:sp>
        <p:nvSpPr>
          <p:cNvPr id="6" name="Segnaposto piè di pagina 5"/>
          <p:cNvSpPr>
            <a:spLocks noGrp="1"/>
          </p:cNvSpPr>
          <p:nvPr>
            <p:ph type="ftr" sz="quarter" idx="11"/>
          </p:nvPr>
        </p:nvSpPr>
        <p:spPr/>
        <p:txBody>
          <a:bodyPr/>
          <a:lstStyle/>
          <a:p>
            <a:r>
              <a:rPr lang="it-IT" smtClean="0"/>
              <a:t>Alberto Di Mattia</a:t>
            </a:r>
            <a:endParaRPr lang="it-IT"/>
          </a:p>
        </p:txBody>
      </p:sp>
      <p:sp>
        <p:nvSpPr>
          <p:cNvPr id="7" name="Segnaposto numero diapositiva 6"/>
          <p:cNvSpPr>
            <a:spLocks noGrp="1"/>
          </p:cNvSpPr>
          <p:nvPr>
            <p:ph type="sldNum" sz="quarter" idx="12"/>
          </p:nvPr>
        </p:nvSpPr>
        <p:spPr/>
        <p:txBody>
          <a:bodyPr/>
          <a:lstStyle/>
          <a:p>
            <a:fld id="{C724DC87-9691-43D2-8655-4FF5155B6A33}" type="slidenum">
              <a:rPr lang="it-IT" smtClean="0"/>
              <a:t>‹N›</a:t>
            </a:fld>
            <a:endParaRPr lang="it-IT"/>
          </a:p>
        </p:txBody>
      </p:sp>
    </p:spTree>
    <p:extLst>
      <p:ext uri="{BB962C8B-B14F-4D97-AF65-F5344CB8AC3E}">
        <p14:creationId xmlns:p14="http://schemas.microsoft.com/office/powerpoint/2010/main" val="2574829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67E6D6-1BD7-4C27-A8E9-BFA43EACDA3E}" type="datetime1">
              <a:rPr lang="it-IT" smtClean="0"/>
              <a:t>01/05/2015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smtClean="0"/>
              <a:t>Alberto Di Mattia</a:t>
            </a: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24DC87-9691-43D2-8655-4FF5155B6A33}" type="slidenum">
              <a:rPr lang="it-IT" smtClean="0"/>
              <a:t>‹N›</a:t>
            </a:fld>
            <a:endParaRPr lang="it-IT"/>
          </a:p>
        </p:txBody>
      </p:sp>
    </p:spTree>
    <p:extLst>
      <p:ext uri="{BB962C8B-B14F-4D97-AF65-F5344CB8AC3E}">
        <p14:creationId xmlns:p14="http://schemas.microsoft.com/office/powerpoint/2010/main" val="24507775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normAutofit fontScale="90000"/>
          </a:bodyPr>
          <a:lstStyle/>
          <a:p>
            <a:r>
              <a:rPr kumimoji="0" lang="it-IT" altLang="it-IT" sz="3600" b="0" i="0" u="none" strike="noStrike" kern="0" cap="none" spc="0" normalizeH="0" baseline="0" noProof="0" dirty="0" smtClean="0">
                <a:ln>
                  <a:noFill/>
                </a:ln>
                <a:solidFill>
                  <a:srgbClr val="0000FF"/>
                </a:solidFill>
                <a:effectLst/>
                <a:uLnTx/>
                <a:uFillTx/>
                <a:latin typeface="Berlin Sans FB" pitchFamily="34" charset="0"/>
              </a:rPr>
              <a:t>CORSO PER ALLENATORI DI PRIMO GRADO SECONDO LIVELLO GIOVANILE</a:t>
            </a:r>
            <a:endParaRPr lang="it-IT" dirty="0"/>
          </a:p>
        </p:txBody>
      </p:sp>
      <p:sp>
        <p:nvSpPr>
          <p:cNvPr id="3" name="Segnaposto data 2"/>
          <p:cNvSpPr>
            <a:spLocks noGrp="1"/>
          </p:cNvSpPr>
          <p:nvPr>
            <p:ph type="dt" sz="half" idx="10"/>
          </p:nvPr>
        </p:nvSpPr>
        <p:spPr/>
        <p:txBody>
          <a:bodyPr/>
          <a:lstStyle/>
          <a:p>
            <a:fld id="{2B3D54C8-922B-4CEA-8679-4E541C9283C3}" type="datetime1">
              <a:rPr lang="it-IT" smtClean="0"/>
              <a:t>01/05/2015</a:t>
            </a:fld>
            <a:endParaRPr lang="it-IT"/>
          </a:p>
        </p:txBody>
      </p:sp>
      <p:sp>
        <p:nvSpPr>
          <p:cNvPr id="4" name="Segnaposto piè di pagina 3"/>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544323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nvGraphicFramePr>
        <p:xfrm>
          <a:off x="457200" y="3177381"/>
          <a:ext cx="8229600" cy="1371600"/>
        </p:xfrm>
        <a:graphic>
          <a:graphicData uri="http://schemas.openxmlformats.org/drawingml/2006/table">
            <a:tbl>
              <a:tblPr/>
              <a:tblGrid>
                <a:gridCol w="8229600"/>
              </a:tblGrid>
              <a:tr h="0">
                <a:tc>
                  <a:txBody>
                    <a:bodyPr/>
                    <a:lstStyle/>
                    <a:p>
                      <a:r>
                        <a:rPr lang="it-IT" b="1" i="0" dirty="0">
                          <a:effectLst/>
                        </a:rPr>
                        <a:t>Tavola tonda</a:t>
                      </a:r>
                      <a:r>
                        <a:rPr lang="it-IT" b="0" i="0" dirty="0">
                          <a:effectLst/>
                        </a:rPr>
                        <a:t> </a:t>
                      </a:r>
                      <a:br>
                        <a:rPr lang="it-IT" b="0" i="0" dirty="0">
                          <a:effectLst/>
                        </a:rPr>
                      </a:br>
                      <a:r>
                        <a:rPr lang="it-IT" b="0" i="0" dirty="0">
                          <a:effectLst/>
                        </a:rPr>
                        <a:t>Tavoletta di circa 40 cm di diametro, in genere di legno, sotto la quale è fissata una mezza sfera: il grado d'instabilità è inversamente proporzionale al raggio della mezza sfera. </a:t>
                      </a:r>
                      <a:br>
                        <a:rPr lang="it-IT" b="0" i="0" dirty="0">
                          <a:effectLst/>
                        </a:rPr>
                      </a:br>
                      <a:r>
                        <a:rPr lang="it-IT" b="0" i="0" dirty="0">
                          <a:effectLst/>
                        </a:rPr>
                        <a:t>Quest'ultima crea delle condizioni d'instabilità in tutte le direzioni. </a:t>
                      </a:r>
                    </a:p>
                  </a:txBody>
                  <a:tcPr marL="0" marR="0" marT="0" marB="0" anchor="ctr">
                    <a:lnL>
                      <a:noFill/>
                    </a:lnL>
                    <a:lnR>
                      <a:noFill/>
                    </a:lnR>
                    <a:lnT>
                      <a:noFill/>
                    </a:lnT>
                    <a:lnB>
                      <a:noFill/>
                    </a:lnB>
                    <a:solidFill>
                      <a:srgbClr val="FFFFFF"/>
                    </a:solidFill>
                  </a:tcPr>
                </a:tc>
              </a:tr>
            </a:tbl>
          </a:graphicData>
        </a:graphic>
      </p:graphicFrame>
      <p:graphicFrame>
        <p:nvGraphicFramePr>
          <p:cNvPr id="3" name="Tabella 2"/>
          <p:cNvGraphicFramePr>
            <a:graphicFrameLocks noGrp="1"/>
          </p:cNvGraphicFramePr>
          <p:nvPr/>
        </p:nvGraphicFramePr>
        <p:xfrm>
          <a:off x="457200" y="3451701"/>
          <a:ext cx="8229600" cy="822960"/>
        </p:xfrm>
        <a:graphic>
          <a:graphicData uri="http://schemas.openxmlformats.org/drawingml/2006/table">
            <a:tbl>
              <a:tblPr/>
              <a:tblGrid>
                <a:gridCol w="8229600"/>
              </a:tblGrid>
              <a:tr h="0">
                <a:tc>
                  <a:txBody>
                    <a:bodyPr/>
                    <a:lstStyle/>
                    <a:p>
                      <a:r>
                        <a:rPr lang="it-IT" b="1" i="0" dirty="0">
                          <a:effectLst/>
                        </a:rPr>
                        <a:t>Tavola rettangolare</a:t>
                      </a:r>
                      <a:r>
                        <a:rPr lang="it-IT" b="0" i="0" dirty="0">
                          <a:effectLst/>
                        </a:rPr>
                        <a:t> </a:t>
                      </a:r>
                      <a:br>
                        <a:rPr lang="it-IT" b="0" i="0" dirty="0">
                          <a:effectLst/>
                        </a:rPr>
                      </a:br>
                      <a:r>
                        <a:rPr lang="it-IT" b="0" i="0" dirty="0">
                          <a:effectLst/>
                        </a:rPr>
                        <a:t>Tavoletta di circa 40 x 30cm, in genere di legno, sotto la quale è fissato un mezzo cilindro che crea un grado d'instabilità laterale.</a:t>
                      </a:r>
                    </a:p>
                  </a:txBody>
                  <a:tcPr marL="0" marR="0" marT="0" marB="0" anchor="ctr">
                    <a:lnL>
                      <a:noFill/>
                    </a:lnL>
                    <a:lnR>
                      <a:noFill/>
                    </a:lnR>
                    <a:lnT>
                      <a:noFill/>
                    </a:lnT>
                    <a:lnB>
                      <a:noFill/>
                    </a:lnB>
                    <a:solidFill>
                      <a:srgbClr val="FFFFFF"/>
                    </a:solidFill>
                  </a:tcPr>
                </a:tc>
              </a:tr>
            </a:tbl>
          </a:graphicData>
        </a:graphic>
      </p:graphicFrame>
      <p:sp>
        <p:nvSpPr>
          <p:cNvPr id="4" name="Rectangle 1"/>
          <p:cNvSpPr>
            <a:spLocks noChangeArrowheads="1"/>
          </p:cNvSpPr>
          <p:nvPr/>
        </p:nvSpPr>
        <p:spPr bwMode="auto">
          <a:xfrm rot="10800000" flipV="1">
            <a:off x="827584" y="1340768"/>
            <a:ext cx="6685384" cy="1123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1200" b="1" i="0" u="none" strike="noStrike" cap="none" normalizeH="0" baseline="0" dirty="0" smtClean="0">
                <a:ln>
                  <a:noFill/>
                </a:ln>
                <a:solidFill>
                  <a:srgbClr val="4D4D4D"/>
                </a:solidFill>
                <a:effectLst/>
                <a:latin typeface="Times New Roman" pitchFamily="18" charset="0"/>
                <a:cs typeface="Times New Roman" pitchFamily="18" charset="0"/>
              </a:rPr>
              <a:t>Gli attrezzi</a:t>
            </a:r>
            <a:endParaRPr kumimoji="0" lang="it-IT" altLang="it-IT"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smtClean="0">
                <a:ln>
                  <a:noFill/>
                </a:ln>
                <a:solidFill>
                  <a:srgbClr val="4D4D4D"/>
                </a:solidFill>
                <a:effectLst/>
                <a:latin typeface="Times New Roman" pitchFamily="18" charset="0"/>
                <a:cs typeface="Times New Roman" pitchFamily="18" charset="0"/>
              </a:rPr>
              <a:t>Gli esercizi di </a:t>
            </a:r>
            <a:r>
              <a:rPr kumimoji="0" lang="it-IT" altLang="it-IT" sz="1200" b="0" i="0" u="none" strike="noStrike" cap="none" normalizeH="0" baseline="0" dirty="0" err="1" smtClean="0">
                <a:ln>
                  <a:noFill/>
                </a:ln>
                <a:solidFill>
                  <a:srgbClr val="4D4D4D"/>
                </a:solidFill>
                <a:effectLst/>
                <a:latin typeface="Times New Roman" pitchFamily="18" charset="0"/>
                <a:cs typeface="Times New Roman" pitchFamily="18" charset="0"/>
              </a:rPr>
              <a:t>propriocettività</a:t>
            </a:r>
            <a:r>
              <a:rPr kumimoji="0" lang="it-IT" altLang="it-IT" sz="1200" b="0" i="0" u="none" strike="noStrike" cap="none" normalizeH="0" baseline="0" dirty="0" smtClean="0">
                <a:ln>
                  <a:noFill/>
                </a:ln>
                <a:solidFill>
                  <a:srgbClr val="4D4D4D"/>
                </a:solidFill>
                <a:effectLst/>
                <a:latin typeface="Times New Roman" pitchFamily="18" charset="0"/>
                <a:cs typeface="Times New Roman" pitchFamily="18" charset="0"/>
              </a:rPr>
              <a:t> possono essere eseguiti con il piede in appoggio al suolo o con l'utilizzo dei seguenti attrezzi: </a:t>
            </a:r>
            <a:r>
              <a:rPr kumimoji="0" lang="it-IT" altLang="it-IT" sz="3300" b="0" i="0" u="none" strike="noStrike" cap="none" normalizeH="0" baseline="0" dirty="0" smtClean="0">
                <a:ln>
                  <a:noFill/>
                </a:ln>
                <a:solidFill>
                  <a:srgbClr val="4D4D4D"/>
                </a:solidFill>
                <a:effectLst/>
                <a:latin typeface="Times New Roman" pitchFamily="18" charset="0"/>
                <a:cs typeface="Times New Roman" pitchFamily="18" charset="0"/>
              </a:rPr>
              <a:t> </a:t>
            </a:r>
            <a:r>
              <a:rPr kumimoji="0" lang="it-IT" altLang="it-IT" sz="4300" b="0" i="0" u="none" strike="noStrike" cap="none" normalizeH="0" baseline="0" dirty="0" smtClean="0">
                <a:ln>
                  <a:noFill/>
                </a:ln>
                <a:solidFill>
                  <a:srgbClr val="4D4D4D"/>
                </a:solidFill>
                <a:effectLst/>
                <a:latin typeface="Times New Roman" pitchFamily="18" charset="0"/>
                <a:cs typeface="Times New Roman" pitchFamily="18" charset="0"/>
              </a:rPr>
              <a:t> </a:t>
            </a:r>
            <a:r>
              <a:rPr kumimoji="0" lang="it-IT" altLang="it-IT" sz="1200" b="0" i="0" u="none" strike="noStrike" cap="none" normalizeH="0" baseline="0" dirty="0" smtClean="0">
                <a:ln>
                  <a:noFill/>
                </a:ln>
                <a:solidFill>
                  <a:srgbClr val="4D4D4D"/>
                </a:solidFill>
                <a:effectLst/>
                <a:latin typeface="Times New Roman" pitchFamily="18" charset="0"/>
                <a:cs typeface="Times New Roman" pitchFamily="18" charset="0"/>
              </a:rPr>
              <a:t>                                                   </a:t>
            </a:r>
            <a:endParaRPr kumimoji="0" lang="it-IT" altLang="it-IT"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098" name="Picture 2" descr="http://www.benessere.com/fitness_e_sport/images/55_fig_5_tavola_rotonda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4780" y="5229200"/>
            <a:ext cx="14763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http://www.benessere.com/fitness_e_sport/images/55_fig_6_tavola_rett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2636912"/>
            <a:ext cx="1981200" cy="695325"/>
          </a:xfrm>
          <a:prstGeom prst="rect">
            <a:avLst/>
          </a:prstGeom>
          <a:noFill/>
          <a:extLst>
            <a:ext uri="{909E8E84-426E-40DD-AFC4-6F175D3DCCD1}">
              <a14:hiddenFill xmlns:a14="http://schemas.microsoft.com/office/drawing/2010/main">
                <a:solidFill>
                  <a:srgbClr val="FFFFFF"/>
                </a:solidFill>
              </a14:hiddenFill>
            </a:ext>
          </a:extLst>
        </p:spPr>
      </p:pic>
      <p:sp>
        <p:nvSpPr>
          <p:cNvPr id="5" name="Segnaposto data 4"/>
          <p:cNvSpPr>
            <a:spLocks noGrp="1"/>
          </p:cNvSpPr>
          <p:nvPr>
            <p:ph type="dt" sz="half" idx="10"/>
          </p:nvPr>
        </p:nvSpPr>
        <p:spPr/>
        <p:txBody>
          <a:bodyPr/>
          <a:lstStyle/>
          <a:p>
            <a:fld id="{8CFE175C-402A-44DE-A4F8-8C8402629DF8}" type="datetime1">
              <a:rPr lang="it-IT" smtClean="0"/>
              <a:t>01/05/2015</a:t>
            </a:fld>
            <a:endParaRPr lang="it-IT"/>
          </a:p>
        </p:txBody>
      </p:sp>
      <p:sp>
        <p:nvSpPr>
          <p:cNvPr id="6" name="Segnaposto piè di pagina 5"/>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4774851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827584" y="620688"/>
            <a:ext cx="6984776" cy="4524315"/>
          </a:xfrm>
          <a:prstGeom prst="rect">
            <a:avLst/>
          </a:prstGeom>
          <a:noFill/>
        </p:spPr>
        <p:txBody>
          <a:bodyPr wrap="square" rtlCol="0">
            <a:spAutoFit/>
          </a:bodyPr>
          <a:lstStyle/>
          <a:p>
            <a:pPr algn="just"/>
            <a:r>
              <a:rPr kumimoji="0" lang="it-IT" altLang="it-IT" sz="3200" b="0" i="0" u="none" strike="noStrike" kern="0" cap="none" spc="0" normalizeH="0" baseline="0" noProof="0" dirty="0" smtClean="0">
                <a:ln>
                  <a:noFill/>
                </a:ln>
                <a:solidFill>
                  <a:srgbClr val="000000"/>
                </a:solidFill>
                <a:effectLst/>
                <a:uLnTx/>
                <a:uFillTx/>
                <a:latin typeface="Trebuchet MS"/>
              </a:rPr>
              <a:t>Il movimento sportivo si identifica nell’azione determinata da spinte che si trasmettono allo scopo di muovere i segmenti corporei. La stabilità funzionale dell’asse corporeo costituisce la salvaguardia della qualità nella trasmissione delle spinte e quindi dell’efficacia del movimento che ne deriva.</a:t>
            </a:r>
            <a:endParaRPr lang="it-IT" dirty="0"/>
          </a:p>
        </p:txBody>
      </p:sp>
      <p:sp>
        <p:nvSpPr>
          <p:cNvPr id="2" name="Segnaposto data 1"/>
          <p:cNvSpPr>
            <a:spLocks noGrp="1"/>
          </p:cNvSpPr>
          <p:nvPr>
            <p:ph type="dt" sz="half" idx="10"/>
          </p:nvPr>
        </p:nvSpPr>
        <p:spPr/>
        <p:txBody>
          <a:bodyPr/>
          <a:lstStyle/>
          <a:p>
            <a:fld id="{8649B830-FDD4-4660-9A40-CA0506EA405C}"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37867799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755576" y="764704"/>
            <a:ext cx="7272808" cy="4524315"/>
          </a:xfrm>
          <a:prstGeom prst="rect">
            <a:avLst/>
          </a:prstGeom>
          <a:noFill/>
        </p:spPr>
        <p:txBody>
          <a:bodyPr wrap="square" rtlCol="0">
            <a:spAutoFit/>
          </a:bodyPr>
          <a:lstStyle/>
          <a:p>
            <a:pPr lvl="0" fontAlgn="base">
              <a:spcBef>
                <a:spcPct val="0"/>
              </a:spcBef>
              <a:spcAft>
                <a:spcPct val="0"/>
              </a:spcAft>
            </a:pPr>
            <a:r>
              <a:rPr lang="it-IT" altLang="it-IT" dirty="0">
                <a:solidFill>
                  <a:prstClr val="black"/>
                </a:solidFill>
                <a:latin typeface="Arial" charset="0"/>
              </a:rPr>
              <a:t>IL SALTO </a:t>
            </a:r>
          </a:p>
          <a:p>
            <a:pPr lvl="0" fontAlgn="base">
              <a:spcBef>
                <a:spcPct val="0"/>
              </a:spcBef>
              <a:spcAft>
                <a:spcPct val="0"/>
              </a:spcAft>
            </a:pPr>
            <a:r>
              <a:rPr lang="it-IT" altLang="it-IT" dirty="0">
                <a:solidFill>
                  <a:prstClr val="black"/>
                </a:solidFill>
                <a:latin typeface="Arial" charset="0"/>
              </a:rPr>
              <a:t>Si fa sfruttando un punto fisso: il suolo </a:t>
            </a:r>
            <a:endParaRPr lang="it-IT" altLang="it-IT" dirty="0" smtClean="0">
              <a:solidFill>
                <a:prstClr val="black"/>
              </a:solidFill>
              <a:latin typeface="Arial" charset="0"/>
            </a:endParaRPr>
          </a:p>
          <a:p>
            <a:pPr lvl="0" fontAlgn="base">
              <a:spcBef>
                <a:spcPct val="0"/>
              </a:spcBef>
              <a:spcAft>
                <a:spcPct val="0"/>
              </a:spcAft>
            </a:pPr>
            <a:endParaRPr lang="it-IT" altLang="it-IT" dirty="0">
              <a:solidFill>
                <a:prstClr val="black"/>
              </a:solidFill>
              <a:latin typeface="Arial" charset="0"/>
            </a:endParaRPr>
          </a:p>
          <a:p>
            <a:pPr lvl="0" fontAlgn="base">
              <a:spcBef>
                <a:spcPct val="0"/>
              </a:spcBef>
              <a:spcAft>
                <a:spcPct val="0"/>
              </a:spcAft>
            </a:pPr>
            <a:r>
              <a:rPr lang="it-IT" altLang="it-IT" dirty="0">
                <a:solidFill>
                  <a:prstClr val="black"/>
                </a:solidFill>
                <a:latin typeface="Arial" charset="0"/>
              </a:rPr>
              <a:t>Si fa sfruttando principalmente la sinergia tra 3 articolazioni: </a:t>
            </a:r>
          </a:p>
          <a:p>
            <a:pPr lvl="0" fontAlgn="base">
              <a:spcBef>
                <a:spcPct val="0"/>
              </a:spcBef>
              <a:spcAft>
                <a:spcPct val="0"/>
              </a:spcAft>
            </a:pPr>
            <a:r>
              <a:rPr lang="it-IT" altLang="it-IT" dirty="0">
                <a:solidFill>
                  <a:prstClr val="black"/>
                </a:solidFill>
                <a:latin typeface="Arial" charset="0"/>
              </a:rPr>
              <a:t>anca, ginocchio, caviglia. </a:t>
            </a:r>
            <a:endParaRPr lang="it-IT" altLang="it-IT" dirty="0" smtClean="0">
              <a:solidFill>
                <a:prstClr val="black"/>
              </a:solidFill>
              <a:latin typeface="Arial" charset="0"/>
            </a:endParaRPr>
          </a:p>
          <a:p>
            <a:pPr lvl="0" fontAlgn="base">
              <a:spcBef>
                <a:spcPct val="0"/>
              </a:spcBef>
              <a:spcAft>
                <a:spcPct val="0"/>
              </a:spcAft>
            </a:pPr>
            <a:endParaRPr lang="it-IT" altLang="it-IT" dirty="0">
              <a:solidFill>
                <a:prstClr val="black"/>
              </a:solidFill>
              <a:latin typeface="Arial" charset="0"/>
            </a:endParaRPr>
          </a:p>
          <a:p>
            <a:pPr lvl="0" fontAlgn="base">
              <a:spcBef>
                <a:spcPct val="0"/>
              </a:spcBef>
              <a:spcAft>
                <a:spcPct val="0"/>
              </a:spcAft>
            </a:pPr>
            <a:r>
              <a:rPr lang="it-IT" altLang="it-IT" dirty="0">
                <a:solidFill>
                  <a:prstClr val="black"/>
                </a:solidFill>
                <a:latin typeface="Arial" charset="0"/>
              </a:rPr>
              <a:t>Non è da dimenticare la partecipazione degli arti superiori </a:t>
            </a:r>
          </a:p>
          <a:p>
            <a:pPr lvl="0" fontAlgn="base">
              <a:spcBef>
                <a:spcPct val="0"/>
              </a:spcBef>
              <a:spcAft>
                <a:spcPct val="0"/>
              </a:spcAft>
            </a:pPr>
            <a:r>
              <a:rPr lang="it-IT" altLang="it-IT" dirty="0">
                <a:solidFill>
                  <a:prstClr val="black"/>
                </a:solidFill>
                <a:latin typeface="Arial" charset="0"/>
              </a:rPr>
              <a:t>nell’azione di slancio. </a:t>
            </a:r>
            <a:endParaRPr lang="it-IT" altLang="it-IT" dirty="0" smtClean="0">
              <a:solidFill>
                <a:prstClr val="black"/>
              </a:solidFill>
              <a:latin typeface="Arial" charset="0"/>
            </a:endParaRPr>
          </a:p>
          <a:p>
            <a:pPr lvl="0" fontAlgn="base">
              <a:spcBef>
                <a:spcPct val="0"/>
              </a:spcBef>
              <a:spcAft>
                <a:spcPct val="0"/>
              </a:spcAft>
            </a:pPr>
            <a:endParaRPr lang="it-IT" altLang="it-IT" dirty="0">
              <a:solidFill>
                <a:prstClr val="black"/>
              </a:solidFill>
              <a:latin typeface="Arial" charset="0"/>
            </a:endParaRPr>
          </a:p>
          <a:p>
            <a:pPr lvl="0" fontAlgn="base">
              <a:spcBef>
                <a:spcPct val="0"/>
              </a:spcBef>
              <a:spcAft>
                <a:spcPct val="0"/>
              </a:spcAft>
            </a:pPr>
            <a:r>
              <a:rPr lang="it-IT" altLang="it-IT" dirty="0">
                <a:solidFill>
                  <a:prstClr val="black"/>
                </a:solidFill>
                <a:latin typeface="Arial" charset="0"/>
              </a:rPr>
              <a:t>Esso può essere: </a:t>
            </a:r>
          </a:p>
          <a:p>
            <a:pPr lvl="0" fontAlgn="base">
              <a:spcBef>
                <a:spcPct val="0"/>
              </a:spcBef>
              <a:spcAft>
                <a:spcPct val="0"/>
              </a:spcAft>
            </a:pPr>
            <a:r>
              <a:rPr lang="it-IT" altLang="it-IT" dirty="0">
                <a:solidFill>
                  <a:prstClr val="black"/>
                </a:solidFill>
                <a:latin typeface="Arial" charset="0"/>
              </a:rPr>
              <a:t>Da fermo o esplosivo sia in alto (verticale) </a:t>
            </a:r>
          </a:p>
          <a:p>
            <a:pPr lvl="0" fontAlgn="base">
              <a:spcBef>
                <a:spcPct val="0"/>
              </a:spcBef>
              <a:spcAft>
                <a:spcPct val="0"/>
              </a:spcAft>
            </a:pPr>
            <a:r>
              <a:rPr lang="it-IT" altLang="it-IT" dirty="0">
                <a:solidFill>
                  <a:prstClr val="black"/>
                </a:solidFill>
                <a:latin typeface="Arial" charset="0"/>
              </a:rPr>
              <a:t>che in avanti (orizzontale) </a:t>
            </a:r>
          </a:p>
          <a:p>
            <a:pPr lvl="0" fontAlgn="base">
              <a:spcBef>
                <a:spcPct val="0"/>
              </a:spcBef>
              <a:spcAft>
                <a:spcPct val="0"/>
              </a:spcAft>
            </a:pPr>
            <a:r>
              <a:rPr lang="it-IT" altLang="it-IT" dirty="0">
                <a:solidFill>
                  <a:prstClr val="black"/>
                </a:solidFill>
                <a:latin typeface="Arial" charset="0"/>
              </a:rPr>
              <a:t>Con la ricorsa (la cui esecuzione ha </a:t>
            </a:r>
          </a:p>
          <a:p>
            <a:pPr lvl="0" fontAlgn="base">
              <a:spcBef>
                <a:spcPct val="0"/>
              </a:spcBef>
              <a:spcAft>
                <a:spcPct val="0"/>
              </a:spcAft>
            </a:pPr>
            <a:r>
              <a:rPr lang="it-IT" altLang="it-IT" dirty="0">
                <a:solidFill>
                  <a:prstClr val="black"/>
                </a:solidFill>
                <a:latin typeface="Arial" charset="0"/>
              </a:rPr>
              <a:t>valenze coordinative) </a:t>
            </a:r>
          </a:p>
          <a:p>
            <a:pPr lvl="0" fontAlgn="base">
              <a:spcBef>
                <a:spcPct val="0"/>
              </a:spcBef>
              <a:spcAft>
                <a:spcPct val="0"/>
              </a:spcAft>
            </a:pPr>
            <a:r>
              <a:rPr lang="it-IT" altLang="it-IT" dirty="0">
                <a:solidFill>
                  <a:prstClr val="black"/>
                </a:solidFill>
                <a:latin typeface="Arial" charset="0"/>
              </a:rPr>
              <a:t>Reattivo (ad una fase eccentrica segue </a:t>
            </a:r>
          </a:p>
          <a:p>
            <a:pPr lvl="0" fontAlgn="base">
              <a:spcBef>
                <a:spcPct val="0"/>
              </a:spcBef>
              <a:spcAft>
                <a:spcPct val="0"/>
              </a:spcAft>
            </a:pPr>
            <a:r>
              <a:rPr lang="it-IT" altLang="it-IT" dirty="0">
                <a:solidFill>
                  <a:prstClr val="black"/>
                </a:solidFill>
                <a:latin typeface="Arial" charset="0"/>
              </a:rPr>
              <a:t>una fase concentrica, quindi </a:t>
            </a:r>
            <a:r>
              <a:rPr lang="it-IT" altLang="it-IT" dirty="0" err="1">
                <a:solidFill>
                  <a:prstClr val="black"/>
                </a:solidFill>
                <a:latin typeface="Arial" charset="0"/>
              </a:rPr>
              <a:t>pliometrico</a:t>
            </a:r>
            <a:endParaRPr lang="it-IT" altLang="it-IT" dirty="0">
              <a:solidFill>
                <a:prstClr val="black"/>
              </a:solidFill>
              <a:latin typeface="Arial" charset="0"/>
            </a:endParaRPr>
          </a:p>
        </p:txBody>
      </p:sp>
      <p:sp>
        <p:nvSpPr>
          <p:cNvPr id="2" name="Segnaposto data 1"/>
          <p:cNvSpPr>
            <a:spLocks noGrp="1"/>
          </p:cNvSpPr>
          <p:nvPr>
            <p:ph type="dt" sz="half" idx="10"/>
          </p:nvPr>
        </p:nvSpPr>
        <p:spPr/>
        <p:txBody>
          <a:bodyPr/>
          <a:lstStyle/>
          <a:p>
            <a:fld id="{58AE500D-0199-45D3-96FB-64D5F5115A83}"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3077640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515" y="1351988"/>
            <a:ext cx="8110893" cy="31581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gnaposto data 1"/>
          <p:cNvSpPr>
            <a:spLocks noGrp="1"/>
          </p:cNvSpPr>
          <p:nvPr>
            <p:ph type="dt" sz="half" idx="10"/>
          </p:nvPr>
        </p:nvSpPr>
        <p:spPr/>
        <p:txBody>
          <a:bodyPr/>
          <a:lstStyle/>
          <a:p>
            <a:fld id="{9D8634AD-5A8F-49F6-AAD7-89C091F0334E}"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1887760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755576" y="335847"/>
            <a:ext cx="7704856" cy="3970318"/>
          </a:xfrm>
          <a:prstGeom prst="rect">
            <a:avLst/>
          </a:prstGeom>
        </p:spPr>
        <p:txBody>
          <a:bodyPr wrap="square">
            <a:spAutoFit/>
          </a:bodyPr>
          <a:lstStyle/>
          <a:p>
            <a:r>
              <a:rPr lang="it-IT" dirty="0" smtClean="0"/>
              <a:t>Si definiscono tre posture fondamentali della pallavolo, dove con il sostantivo postura intendiamo, nel significato più logico del termine, un atteggiamento di preparazione per l’esecuzione di uno o più gesti tecnici.</a:t>
            </a:r>
          </a:p>
          <a:p>
            <a:r>
              <a:rPr lang="it-IT" dirty="0" smtClean="0"/>
              <a:t>La postura alta è quella solitamente più “rilassata” ed è utilizzata in preparazione ai fondamentali offensivi e al muro.</a:t>
            </a:r>
          </a:p>
          <a:p>
            <a:r>
              <a:rPr lang="it-IT" dirty="0" smtClean="0"/>
              <a:t>La postura intermedia, nota come postura statica fondamentale della pallavolo è quella utilizzata, ad esempio, in ricezione o in alzata.</a:t>
            </a:r>
          </a:p>
          <a:p>
            <a:r>
              <a:rPr lang="it-IT" dirty="0" smtClean="0"/>
              <a:t>La postura bassa, infine, caratterizzata da una grande chiusura degli angoli, è quella utilizzata per tutti i fondamentali difensivi.</a:t>
            </a:r>
          </a:p>
          <a:p>
            <a:r>
              <a:rPr lang="it-IT" dirty="0" smtClean="0"/>
              <a:t>Le posizioni di attesa sono utilizzate subito dopo lo spostamento in direzione della palla e proprio per questo motivo sono dette posizioni statiche. Esiste anche una posizione dinamica, intermedia tra la alta e la media, che è quella utilizzata per gli spostamenti, ossia nel lasso di tempo che precede l’inizio di uno spostamento in direzione del pallone.</a:t>
            </a:r>
            <a:endParaRPr lang="it-IT"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4258077"/>
            <a:ext cx="3876303" cy="2374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gnaposto data 1"/>
          <p:cNvSpPr>
            <a:spLocks noGrp="1"/>
          </p:cNvSpPr>
          <p:nvPr>
            <p:ph type="dt" sz="half" idx="10"/>
          </p:nvPr>
        </p:nvSpPr>
        <p:spPr/>
        <p:txBody>
          <a:bodyPr/>
          <a:lstStyle/>
          <a:p>
            <a:fld id="{5ECD234B-FA72-4E89-93EF-C769A1C50A7A}"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26592766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95536" y="620688"/>
            <a:ext cx="7992888" cy="3268587"/>
          </a:xfrm>
          <a:prstGeom prst="rect">
            <a:avLst/>
          </a:prstGeom>
        </p:spPr>
        <p:txBody>
          <a:bodyPr wrap="square">
            <a:spAutoFit/>
          </a:bodyPr>
          <a:lstStyle/>
          <a:p>
            <a:pPr lvl="0" fontAlgn="base">
              <a:spcBef>
                <a:spcPct val="20000"/>
              </a:spcBef>
              <a:spcAft>
                <a:spcPct val="0"/>
              </a:spcAft>
              <a:buClr>
                <a:srgbClr val="996666"/>
              </a:buClr>
              <a:buSzPct val="80000"/>
            </a:pPr>
            <a:r>
              <a:rPr kumimoji="0" lang="it-IT" altLang="it-IT" sz="3200" b="0" i="0" u="none" strike="noStrike" kern="0" cap="none" spc="0" normalizeH="0" baseline="0" noProof="0" dirty="0" smtClean="0">
                <a:ln>
                  <a:noFill/>
                </a:ln>
                <a:solidFill>
                  <a:srgbClr val="000000"/>
                </a:solidFill>
                <a:effectLst/>
                <a:uLnTx/>
                <a:uFillTx/>
                <a:latin typeface="Trebuchet MS"/>
              </a:rPr>
              <a:t>Il potenziamento muscolare funzionale attraverso la destabilizzazione dei punti di appoggio delle spinte</a:t>
            </a:r>
          </a:p>
          <a:p>
            <a:pPr lvl="1" fontAlgn="base">
              <a:spcBef>
                <a:spcPct val="20000"/>
              </a:spcBef>
              <a:spcAft>
                <a:spcPct val="0"/>
              </a:spcAft>
              <a:buClr>
                <a:srgbClr val="99CCFF"/>
              </a:buClr>
              <a:buSzPct val="70000"/>
            </a:pPr>
            <a:r>
              <a:rPr kumimoji="0" lang="it-IT" altLang="it-IT" sz="2400" b="0" i="1" u="none" strike="noStrike" kern="0" cap="none" spc="0" normalizeH="0" baseline="0" noProof="0" dirty="0" smtClean="0">
                <a:ln>
                  <a:noFill/>
                </a:ln>
                <a:solidFill>
                  <a:srgbClr val="000000"/>
                </a:solidFill>
                <a:effectLst/>
                <a:uLnTx/>
                <a:uFillTx/>
                <a:latin typeface="Trebuchet MS"/>
              </a:rPr>
              <a:t>L’esercitazione cosiddetta propriocettiva</a:t>
            </a:r>
          </a:p>
          <a:p>
            <a:pPr lvl="1" fontAlgn="base">
              <a:spcBef>
                <a:spcPct val="20000"/>
              </a:spcBef>
              <a:spcAft>
                <a:spcPct val="0"/>
              </a:spcAft>
              <a:buClr>
                <a:srgbClr val="99CCFF"/>
              </a:buClr>
              <a:buSzPct val="70000"/>
            </a:pPr>
            <a:r>
              <a:rPr kumimoji="0" lang="it-IT" altLang="it-IT" sz="2400" b="0" i="1" u="none" strike="noStrike" kern="0" cap="none" spc="0" normalizeH="0" baseline="0" noProof="0" dirty="0" smtClean="0">
                <a:ln>
                  <a:noFill/>
                </a:ln>
                <a:solidFill>
                  <a:srgbClr val="000000"/>
                </a:solidFill>
                <a:effectLst/>
                <a:uLnTx/>
                <a:uFillTx/>
                <a:latin typeface="Trebuchet MS"/>
              </a:rPr>
              <a:t>L’esercitazione in condizioni di appoggio  destabilizzato</a:t>
            </a:r>
          </a:p>
          <a:p>
            <a:pPr lvl="1" fontAlgn="base">
              <a:spcBef>
                <a:spcPct val="20000"/>
              </a:spcBef>
              <a:spcAft>
                <a:spcPct val="0"/>
              </a:spcAft>
              <a:buClr>
                <a:srgbClr val="99CCFF"/>
              </a:buClr>
              <a:buSzPct val="70000"/>
            </a:pPr>
            <a:r>
              <a:rPr kumimoji="0" lang="it-IT" altLang="it-IT" sz="2400" b="0" i="1" u="none" strike="noStrike" kern="0" cap="none" spc="0" normalizeH="0" baseline="0" noProof="0" dirty="0" smtClean="0">
                <a:ln>
                  <a:noFill/>
                </a:ln>
                <a:solidFill>
                  <a:srgbClr val="000000"/>
                </a:solidFill>
                <a:effectLst/>
                <a:uLnTx/>
                <a:uFillTx/>
                <a:latin typeface="Trebuchet MS"/>
              </a:rPr>
              <a:t>Le esercitazioni ai cavi</a:t>
            </a:r>
          </a:p>
        </p:txBody>
      </p:sp>
      <p:sp>
        <p:nvSpPr>
          <p:cNvPr id="3" name="Segnaposto data 2"/>
          <p:cNvSpPr>
            <a:spLocks noGrp="1"/>
          </p:cNvSpPr>
          <p:nvPr>
            <p:ph type="dt" sz="half" idx="10"/>
          </p:nvPr>
        </p:nvSpPr>
        <p:spPr/>
        <p:txBody>
          <a:bodyPr/>
          <a:lstStyle/>
          <a:p>
            <a:fld id="{BF06083E-B950-4DF8-9B06-1E1E088A2498}" type="datetime1">
              <a:rPr lang="it-IT" smtClean="0"/>
              <a:t>01/05/2015</a:t>
            </a:fld>
            <a:endParaRPr lang="it-IT"/>
          </a:p>
        </p:txBody>
      </p:sp>
      <p:sp>
        <p:nvSpPr>
          <p:cNvPr id="4" name="Segnaposto piè di pagina 3"/>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41471200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620688"/>
            <a:ext cx="3067050" cy="3495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95500" y="908719"/>
            <a:ext cx="4420916" cy="3227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848" y="3717032"/>
            <a:ext cx="3137148" cy="27836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gnaposto data 1"/>
          <p:cNvSpPr>
            <a:spLocks noGrp="1"/>
          </p:cNvSpPr>
          <p:nvPr>
            <p:ph type="dt" sz="half" idx="10"/>
          </p:nvPr>
        </p:nvSpPr>
        <p:spPr/>
        <p:txBody>
          <a:bodyPr/>
          <a:lstStyle/>
          <a:p>
            <a:fld id="{02FEE09D-D695-4067-B23C-5B99EEBDFD9B}"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3084181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899592" y="764704"/>
            <a:ext cx="8064896" cy="3662541"/>
          </a:xfrm>
          <a:prstGeom prst="rect">
            <a:avLst/>
          </a:prstGeom>
          <a:noFill/>
        </p:spPr>
        <p:txBody>
          <a:bodyPr wrap="square" rtlCol="0">
            <a:spAutoFit/>
          </a:bodyPr>
          <a:lstStyle/>
          <a:p>
            <a:pPr lvl="0" fontAlgn="base">
              <a:spcBef>
                <a:spcPct val="20000"/>
              </a:spcBef>
              <a:spcAft>
                <a:spcPct val="0"/>
              </a:spcAft>
              <a:buClr>
                <a:srgbClr val="996666"/>
              </a:buClr>
              <a:buSzPct val="80000"/>
            </a:pPr>
            <a:r>
              <a:rPr lang="it-IT" altLang="it-IT" sz="3200" kern="0" dirty="0">
                <a:solidFill>
                  <a:srgbClr val="000000"/>
                </a:solidFill>
                <a:latin typeface="Trebuchet MS"/>
              </a:rPr>
              <a:t>L’applicazione di forza previa azione stabilizzante volontaria e controllata dell’asse </a:t>
            </a:r>
            <a:r>
              <a:rPr lang="it-IT" altLang="it-IT" sz="3200" kern="0" dirty="0" smtClean="0">
                <a:solidFill>
                  <a:srgbClr val="000000"/>
                </a:solidFill>
                <a:latin typeface="Trebuchet MS"/>
              </a:rPr>
              <a:t>corporeo</a:t>
            </a:r>
          </a:p>
          <a:p>
            <a:pPr lvl="0" fontAlgn="base">
              <a:spcBef>
                <a:spcPct val="20000"/>
              </a:spcBef>
              <a:spcAft>
                <a:spcPct val="0"/>
              </a:spcAft>
              <a:buClr>
                <a:srgbClr val="996666"/>
              </a:buClr>
              <a:buSzPct val="80000"/>
            </a:pPr>
            <a:r>
              <a:rPr lang="it-IT" altLang="it-IT" sz="2800" i="1" kern="0" dirty="0" smtClean="0">
                <a:solidFill>
                  <a:srgbClr val="000000"/>
                </a:solidFill>
                <a:latin typeface="Trebuchet MS"/>
              </a:rPr>
              <a:t>Il </a:t>
            </a:r>
            <a:r>
              <a:rPr lang="it-IT" altLang="it-IT" sz="2800" i="1" kern="0" dirty="0">
                <a:solidFill>
                  <a:srgbClr val="000000"/>
                </a:solidFill>
                <a:latin typeface="Trebuchet MS"/>
              </a:rPr>
              <a:t>concetto di CORE STABILITY</a:t>
            </a:r>
          </a:p>
          <a:p>
            <a:pPr lvl="0" fontAlgn="base">
              <a:spcBef>
                <a:spcPct val="20000"/>
              </a:spcBef>
              <a:spcAft>
                <a:spcPct val="0"/>
              </a:spcAft>
              <a:buClr>
                <a:srgbClr val="996666"/>
              </a:buClr>
              <a:buSzPct val="80000"/>
            </a:pPr>
            <a:r>
              <a:rPr lang="it-IT" altLang="it-IT" sz="3200" kern="0" dirty="0">
                <a:solidFill>
                  <a:srgbClr val="000000"/>
                </a:solidFill>
                <a:latin typeface="Trebuchet MS"/>
              </a:rPr>
              <a:t>Lo sviluppo di forza funzionale legato alla difficoltà coordinativa e/o esecutiva del compito motorio</a:t>
            </a:r>
            <a:endParaRPr lang="it-IT" dirty="0"/>
          </a:p>
        </p:txBody>
      </p:sp>
      <p:sp>
        <p:nvSpPr>
          <p:cNvPr id="3" name="Segnaposto data 2"/>
          <p:cNvSpPr>
            <a:spLocks noGrp="1"/>
          </p:cNvSpPr>
          <p:nvPr>
            <p:ph type="dt" sz="half" idx="10"/>
          </p:nvPr>
        </p:nvSpPr>
        <p:spPr/>
        <p:txBody>
          <a:bodyPr/>
          <a:lstStyle/>
          <a:p>
            <a:fld id="{68569D27-2F2A-4354-BBC4-414CBCC81B5A}" type="datetime1">
              <a:rPr lang="it-IT" smtClean="0"/>
              <a:t>01/05/2015</a:t>
            </a:fld>
            <a:endParaRPr lang="it-IT"/>
          </a:p>
        </p:txBody>
      </p:sp>
      <p:sp>
        <p:nvSpPr>
          <p:cNvPr id="4" name="Segnaposto piè di pagina 3"/>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30997742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404664"/>
            <a:ext cx="4104456" cy="33581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3540" y="3068960"/>
            <a:ext cx="3844656"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gnaposto data 1"/>
          <p:cNvSpPr>
            <a:spLocks noGrp="1"/>
          </p:cNvSpPr>
          <p:nvPr>
            <p:ph type="dt" sz="half" idx="10"/>
          </p:nvPr>
        </p:nvSpPr>
        <p:spPr/>
        <p:txBody>
          <a:bodyPr/>
          <a:lstStyle/>
          <a:p>
            <a:fld id="{0299B2B2-4A2C-4425-9389-BF24FC74EC6F}"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2150722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873933"/>
            <a:ext cx="1493837" cy="2554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692696"/>
            <a:ext cx="1420813" cy="306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8028" y="268022"/>
            <a:ext cx="2596260" cy="5969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egnaposto data 1"/>
          <p:cNvSpPr>
            <a:spLocks noGrp="1"/>
          </p:cNvSpPr>
          <p:nvPr>
            <p:ph type="dt" sz="half" idx="10"/>
          </p:nvPr>
        </p:nvSpPr>
        <p:spPr/>
        <p:txBody>
          <a:bodyPr/>
          <a:lstStyle/>
          <a:p>
            <a:fld id="{F2C0AC34-DF58-4BDC-A7A7-4A495F1E5C25}"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813779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1043608" y="1484784"/>
            <a:ext cx="7128792" cy="1938992"/>
          </a:xfrm>
          <a:prstGeom prst="rect">
            <a:avLst/>
          </a:prstGeom>
          <a:noFill/>
        </p:spPr>
        <p:txBody>
          <a:bodyPr wrap="square" rtlCol="0">
            <a:spAutoFit/>
          </a:bodyPr>
          <a:lstStyle/>
          <a:p>
            <a:pPr lvl="0" algn="ctr" fontAlgn="base">
              <a:lnSpc>
                <a:spcPct val="80000"/>
              </a:lnSpc>
              <a:spcBef>
                <a:spcPct val="20000"/>
              </a:spcBef>
              <a:spcAft>
                <a:spcPct val="0"/>
              </a:spcAft>
              <a:buClr>
                <a:srgbClr val="996666"/>
              </a:buClr>
              <a:buSzPct val="80000"/>
            </a:pPr>
            <a:r>
              <a:rPr kumimoji="0" lang="it-IT" altLang="it-IT" sz="4000" b="1" i="0" u="none" strike="noStrike" kern="0" cap="none" spc="0" normalizeH="0" baseline="0" noProof="0" dirty="0" smtClean="0">
                <a:ln>
                  <a:noFill/>
                </a:ln>
                <a:solidFill>
                  <a:srgbClr val="000000"/>
                </a:solidFill>
                <a:effectLst/>
                <a:uLnTx/>
                <a:uFillTx/>
                <a:latin typeface="+mj-lt"/>
              </a:rPr>
              <a:t>“Metodiche complementari per l’ottimizzazione funzionale della forza”</a:t>
            </a:r>
          </a:p>
          <a:p>
            <a:pPr lvl="0" fontAlgn="base">
              <a:lnSpc>
                <a:spcPct val="80000"/>
              </a:lnSpc>
              <a:spcBef>
                <a:spcPct val="20000"/>
              </a:spcBef>
              <a:spcAft>
                <a:spcPct val="0"/>
              </a:spcAft>
              <a:buClr>
                <a:srgbClr val="996666"/>
              </a:buClr>
              <a:buSzPct val="80000"/>
            </a:pPr>
            <a:endParaRPr kumimoji="0" lang="it-IT" altLang="it-IT" sz="2400" b="1" i="0" u="none" strike="noStrike" kern="0" cap="none" spc="0" normalizeH="0" baseline="0" noProof="0" dirty="0" smtClean="0">
              <a:ln>
                <a:noFill/>
              </a:ln>
              <a:solidFill>
                <a:srgbClr val="000000"/>
              </a:solidFill>
              <a:effectLst/>
              <a:uLnTx/>
              <a:uFillTx/>
              <a:latin typeface="Berlin Sans FB" pitchFamily="34" charset="0"/>
            </a:endParaRPr>
          </a:p>
        </p:txBody>
      </p:sp>
      <p:sp>
        <p:nvSpPr>
          <p:cNvPr id="2" name="Segnaposto data 1"/>
          <p:cNvSpPr>
            <a:spLocks noGrp="1"/>
          </p:cNvSpPr>
          <p:nvPr>
            <p:ph type="dt" sz="half" idx="10"/>
          </p:nvPr>
        </p:nvSpPr>
        <p:spPr/>
        <p:txBody>
          <a:bodyPr/>
          <a:lstStyle/>
          <a:p>
            <a:fld id="{566628DD-4C44-4EC9-9CC9-80B3085C5194}"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3130612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32656"/>
            <a:ext cx="1305192"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331377"/>
            <a:ext cx="1755775" cy="550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9725" y="764704"/>
            <a:ext cx="1695450" cy="490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egnaposto data 1"/>
          <p:cNvSpPr>
            <a:spLocks noGrp="1"/>
          </p:cNvSpPr>
          <p:nvPr>
            <p:ph type="dt" sz="half" idx="10"/>
          </p:nvPr>
        </p:nvSpPr>
        <p:spPr/>
        <p:txBody>
          <a:bodyPr/>
          <a:lstStyle/>
          <a:p>
            <a:fld id="{46835308-4764-47D2-8775-E4FD9D1881C1}"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2527227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16632"/>
            <a:ext cx="1298575" cy="633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0900" y="260648"/>
            <a:ext cx="1633537" cy="327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181272"/>
            <a:ext cx="1798637" cy="343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2280" y="260648"/>
            <a:ext cx="1931987" cy="338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8778" y="476672"/>
            <a:ext cx="1096963" cy="412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egnaposto data 1"/>
          <p:cNvSpPr>
            <a:spLocks noGrp="1"/>
          </p:cNvSpPr>
          <p:nvPr>
            <p:ph type="dt" sz="half" idx="10"/>
          </p:nvPr>
        </p:nvSpPr>
        <p:spPr/>
        <p:txBody>
          <a:bodyPr/>
          <a:lstStyle/>
          <a:p>
            <a:fld id="{9A1C160E-A24D-479B-85F4-81F919A49E9F}"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25738490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146" y="692696"/>
            <a:ext cx="3687763" cy="368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7175" y="836712"/>
            <a:ext cx="1530350"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3424276"/>
            <a:ext cx="1517650" cy="230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8334" y="4579182"/>
            <a:ext cx="2735386" cy="1939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gnaposto data 1"/>
          <p:cNvSpPr>
            <a:spLocks noGrp="1"/>
          </p:cNvSpPr>
          <p:nvPr>
            <p:ph type="dt" sz="half" idx="10"/>
          </p:nvPr>
        </p:nvSpPr>
        <p:spPr/>
        <p:txBody>
          <a:bodyPr/>
          <a:lstStyle/>
          <a:p>
            <a:fld id="{AA06B8D7-5DCD-4376-BE0A-7C8838B54139}"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6591678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548680"/>
            <a:ext cx="3960440" cy="56099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gnaposto data 1"/>
          <p:cNvSpPr>
            <a:spLocks noGrp="1"/>
          </p:cNvSpPr>
          <p:nvPr>
            <p:ph type="dt" sz="half" idx="10"/>
          </p:nvPr>
        </p:nvSpPr>
        <p:spPr/>
        <p:txBody>
          <a:bodyPr/>
          <a:lstStyle/>
          <a:p>
            <a:fld id="{540BEB88-3575-4ED9-8C5C-DFF31838585B}"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14177896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5696" y="404663"/>
            <a:ext cx="4863269" cy="62936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gnaposto data 1"/>
          <p:cNvSpPr>
            <a:spLocks noGrp="1"/>
          </p:cNvSpPr>
          <p:nvPr>
            <p:ph type="dt" sz="half" idx="10"/>
          </p:nvPr>
        </p:nvSpPr>
        <p:spPr/>
        <p:txBody>
          <a:bodyPr/>
          <a:lstStyle/>
          <a:p>
            <a:fld id="{412933D9-3999-4170-8CCF-0D75D20D10BD}" type="datetime1">
              <a:rPr lang="it-IT" smtClean="0"/>
              <a:t>01/05/2015</a:t>
            </a:fld>
            <a:endParaRPr lang="it-IT"/>
          </a:p>
        </p:txBody>
      </p:sp>
      <p:sp>
        <p:nvSpPr>
          <p:cNvPr id="3" name="Segnaposto piè di pagina 2"/>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968625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39552" y="548680"/>
            <a:ext cx="6408712" cy="1477328"/>
          </a:xfrm>
          <a:prstGeom prst="rect">
            <a:avLst/>
          </a:prstGeom>
          <a:noFill/>
        </p:spPr>
        <p:txBody>
          <a:bodyPr wrap="square" rtlCol="0">
            <a:spAutoFit/>
          </a:bodyPr>
          <a:lstStyle/>
          <a:p>
            <a:r>
              <a:rPr lang="it-IT" dirty="0" smtClean="0"/>
              <a:t>BIBLIOGRAFIA </a:t>
            </a:r>
          </a:p>
          <a:p>
            <a:r>
              <a:rPr lang="it-IT" dirty="0" smtClean="0"/>
              <a:t>Appunti CQN</a:t>
            </a:r>
          </a:p>
          <a:p>
            <a:r>
              <a:rPr lang="it-IT" dirty="0" smtClean="0"/>
              <a:t>Associazione back </a:t>
            </a:r>
            <a:r>
              <a:rPr lang="it-IT" dirty="0" err="1" smtClean="0"/>
              <a:t>school</a:t>
            </a:r>
            <a:endParaRPr lang="it-IT" dirty="0" smtClean="0"/>
          </a:p>
          <a:p>
            <a:r>
              <a:rPr lang="it-IT" dirty="0" smtClean="0"/>
              <a:t>L’allenamento ottimale </a:t>
            </a:r>
            <a:r>
              <a:rPr lang="it-IT" dirty="0" err="1" smtClean="0"/>
              <a:t>Weinek</a:t>
            </a:r>
            <a:r>
              <a:rPr lang="it-IT" dirty="0" smtClean="0"/>
              <a:t> </a:t>
            </a:r>
          </a:p>
          <a:p>
            <a:endParaRPr lang="it-IT" dirty="0"/>
          </a:p>
        </p:txBody>
      </p:sp>
      <p:sp>
        <p:nvSpPr>
          <p:cNvPr id="3" name="Segnaposto data 2"/>
          <p:cNvSpPr>
            <a:spLocks noGrp="1"/>
          </p:cNvSpPr>
          <p:nvPr>
            <p:ph type="dt" sz="half" idx="10"/>
          </p:nvPr>
        </p:nvSpPr>
        <p:spPr/>
        <p:txBody>
          <a:bodyPr/>
          <a:lstStyle/>
          <a:p>
            <a:fld id="{89F2EF01-16D3-4E87-A409-0BA664DA296C}" type="datetime1">
              <a:rPr lang="it-IT" smtClean="0"/>
              <a:t>01/05/2015</a:t>
            </a:fld>
            <a:endParaRPr lang="it-IT"/>
          </a:p>
        </p:txBody>
      </p:sp>
      <p:sp>
        <p:nvSpPr>
          <p:cNvPr id="4" name="Segnaposto piè di pagina 3"/>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42931288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348750" y="2967335"/>
            <a:ext cx="244650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it-IT"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GRAZIE </a:t>
            </a:r>
            <a:endParaRPr lang="it-IT"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Segnaposto data 2"/>
          <p:cNvSpPr>
            <a:spLocks noGrp="1"/>
          </p:cNvSpPr>
          <p:nvPr>
            <p:ph type="dt" sz="half" idx="10"/>
          </p:nvPr>
        </p:nvSpPr>
        <p:spPr/>
        <p:txBody>
          <a:bodyPr/>
          <a:lstStyle/>
          <a:p>
            <a:fld id="{87665C02-E3CB-4802-AD3F-6116EFFC7083}" type="datetime1">
              <a:rPr lang="it-IT" smtClean="0"/>
              <a:t>01/05/2015</a:t>
            </a:fld>
            <a:endParaRPr lang="it-IT"/>
          </a:p>
        </p:txBody>
      </p:sp>
      <p:sp>
        <p:nvSpPr>
          <p:cNvPr id="4" name="Segnaposto piè di pagina 3"/>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2483918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899592" y="836712"/>
            <a:ext cx="7056784" cy="2585323"/>
          </a:xfrm>
          <a:prstGeom prst="rect">
            <a:avLst/>
          </a:prstGeom>
        </p:spPr>
        <p:txBody>
          <a:bodyPr wrap="square">
            <a:spAutoFit/>
          </a:bodyPr>
          <a:lstStyle/>
          <a:p>
            <a:pPr algn="ctr"/>
            <a:r>
              <a:rPr lang="it-IT" dirty="0" err="1" smtClean="0">
                <a:solidFill>
                  <a:srgbClr val="4D4D4D"/>
                </a:solidFill>
                <a:latin typeface="Arial" panose="020B0604020202020204" pitchFamily="34" charset="0"/>
                <a:cs typeface="Arial" panose="020B0604020202020204" pitchFamily="34" charset="0"/>
              </a:rPr>
              <a:t>Propriocettività</a:t>
            </a:r>
            <a:endParaRPr lang="it-IT" dirty="0" smtClean="0">
              <a:solidFill>
                <a:srgbClr val="4D4D4D"/>
              </a:solidFill>
              <a:latin typeface="Arial" panose="020B0604020202020204" pitchFamily="34" charset="0"/>
              <a:cs typeface="Arial" panose="020B0604020202020204" pitchFamily="34" charset="0"/>
            </a:endParaRPr>
          </a:p>
          <a:p>
            <a:pPr algn="just"/>
            <a:r>
              <a:rPr lang="it-IT" dirty="0" smtClean="0">
                <a:solidFill>
                  <a:srgbClr val="4D4D4D"/>
                </a:solidFill>
                <a:latin typeface="Arial" panose="020B0604020202020204" pitchFamily="34" charset="0"/>
                <a:cs typeface="Arial" panose="020B0604020202020204" pitchFamily="34" charset="0"/>
              </a:rPr>
              <a:t> </a:t>
            </a:r>
          </a:p>
          <a:p>
            <a:pPr algn="just"/>
            <a:r>
              <a:rPr lang="it-IT" dirty="0" smtClean="0">
                <a:solidFill>
                  <a:srgbClr val="4D4D4D"/>
                </a:solidFill>
                <a:latin typeface="Arial" panose="020B0604020202020204" pitchFamily="34" charset="0"/>
                <a:cs typeface="Arial" panose="020B0604020202020204" pitchFamily="34" charset="0"/>
              </a:rPr>
              <a:t>è </a:t>
            </a:r>
            <a:r>
              <a:rPr lang="it-IT" dirty="0">
                <a:solidFill>
                  <a:srgbClr val="4D4D4D"/>
                </a:solidFill>
                <a:latin typeface="Arial" panose="020B0604020202020204" pitchFamily="34" charset="0"/>
                <a:cs typeface="Arial" panose="020B0604020202020204" pitchFamily="34" charset="0"/>
              </a:rPr>
              <a:t>un termine introdotto da </a:t>
            </a:r>
            <a:r>
              <a:rPr lang="it-IT" dirty="0" err="1">
                <a:solidFill>
                  <a:srgbClr val="4D4D4D"/>
                </a:solidFill>
                <a:latin typeface="Arial" panose="020B0604020202020204" pitchFamily="34" charset="0"/>
                <a:cs typeface="Arial" panose="020B0604020202020204" pitchFamily="34" charset="0"/>
              </a:rPr>
              <a:t>Sherrington</a:t>
            </a:r>
            <a:r>
              <a:rPr lang="it-IT" dirty="0">
                <a:solidFill>
                  <a:srgbClr val="4D4D4D"/>
                </a:solidFill>
                <a:latin typeface="Arial" panose="020B0604020202020204" pitchFamily="34" charset="0"/>
                <a:cs typeface="Arial" panose="020B0604020202020204" pitchFamily="34" charset="0"/>
              </a:rPr>
              <a:t> per descrivere gli ingressi sensoriali che originano, nel corso di movimenti guidati centralmente, da particolari strutture: i </a:t>
            </a:r>
            <a:r>
              <a:rPr lang="it-IT" i="1" dirty="0">
                <a:solidFill>
                  <a:srgbClr val="4D4D4D"/>
                </a:solidFill>
                <a:latin typeface="Arial" panose="020B0604020202020204" pitchFamily="34" charset="0"/>
                <a:cs typeface="Arial" panose="020B0604020202020204" pitchFamily="34" charset="0"/>
              </a:rPr>
              <a:t>propriocettori</a:t>
            </a:r>
            <a:r>
              <a:rPr lang="it-IT" dirty="0">
                <a:solidFill>
                  <a:srgbClr val="4D4D4D"/>
                </a:solidFill>
                <a:latin typeface="Arial" panose="020B0604020202020204" pitchFamily="34" charset="0"/>
                <a:cs typeface="Arial" panose="020B0604020202020204" pitchFamily="34" charset="0"/>
              </a:rPr>
              <a:t>. La loro funzione principale è di fornire informazioni di retroazione sui movimenti propri dell'organismo, in altre parole di segnalare, istante per istante, quali siano i movimenti che l'organismo stesso sta compiendo.</a:t>
            </a:r>
            <a:endParaRPr lang="it-IT" dirty="0">
              <a:latin typeface="Arial" panose="020B0604020202020204" pitchFamily="34" charset="0"/>
              <a:cs typeface="Arial" panose="020B0604020202020204" pitchFamily="34" charset="0"/>
            </a:endParaRPr>
          </a:p>
        </p:txBody>
      </p:sp>
      <p:sp>
        <p:nvSpPr>
          <p:cNvPr id="3" name="Segnaposto data 2"/>
          <p:cNvSpPr>
            <a:spLocks noGrp="1"/>
          </p:cNvSpPr>
          <p:nvPr>
            <p:ph type="dt" sz="half" idx="10"/>
          </p:nvPr>
        </p:nvSpPr>
        <p:spPr/>
        <p:txBody>
          <a:bodyPr/>
          <a:lstStyle/>
          <a:p>
            <a:fld id="{8B547740-0A49-46C3-87AB-BBB433376B74}" type="datetime1">
              <a:rPr lang="it-IT" smtClean="0"/>
              <a:t>01/05/2015</a:t>
            </a:fld>
            <a:endParaRPr lang="it-IT"/>
          </a:p>
        </p:txBody>
      </p:sp>
      <p:sp>
        <p:nvSpPr>
          <p:cNvPr id="4" name="Segnaposto piè di pagina 3"/>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4165005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23528" y="764705"/>
            <a:ext cx="7272808" cy="2308324"/>
          </a:xfrm>
          <a:prstGeom prst="rect">
            <a:avLst/>
          </a:prstGeom>
        </p:spPr>
        <p:txBody>
          <a:bodyPr wrap="square">
            <a:spAutoFit/>
          </a:bodyPr>
          <a:lstStyle/>
          <a:p>
            <a:pPr algn="just"/>
            <a:r>
              <a:rPr lang="it-IT" dirty="0">
                <a:latin typeface="Arial" panose="020B0604020202020204" pitchFamily="34" charset="0"/>
                <a:cs typeface="Arial" panose="020B0604020202020204" pitchFamily="34" charset="0"/>
              </a:rPr>
              <a:t>I propriocettori sono terminazioni nervose che inviano informazioni al sistema nervoso; gli stimoli sono avvertiti da particolari recettori posti nei muscoli, nei tendini e nelle capsule articolari. Queste terminazioni generano impulsi nervosi che sono trasmessi al midollo spinale e da qui possono rimanere nel midollo spinale stesso, per la determinazione dei riflessi spinali, oppure raggiungere altre zone del midollo spinale o del cervello, per la determinazione di funzioni specifiche.</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4005064"/>
            <a:ext cx="2114550" cy="2066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ttangolo 2"/>
          <p:cNvSpPr/>
          <p:nvPr/>
        </p:nvSpPr>
        <p:spPr>
          <a:xfrm>
            <a:off x="2766057" y="3244334"/>
            <a:ext cx="3611886" cy="369332"/>
          </a:xfrm>
          <a:prstGeom prst="rect">
            <a:avLst/>
          </a:prstGeom>
        </p:spPr>
        <p:txBody>
          <a:bodyPr wrap="none">
            <a:spAutoFit/>
          </a:bodyPr>
          <a:lstStyle/>
          <a:p>
            <a:r>
              <a:rPr lang="it-IT" dirty="0"/>
              <a:t>riflessi spinali        funzioni specifiche</a:t>
            </a:r>
          </a:p>
        </p:txBody>
      </p:sp>
      <p:sp>
        <p:nvSpPr>
          <p:cNvPr id="4" name="Segnaposto data 3"/>
          <p:cNvSpPr>
            <a:spLocks noGrp="1"/>
          </p:cNvSpPr>
          <p:nvPr>
            <p:ph type="dt" sz="half" idx="10"/>
          </p:nvPr>
        </p:nvSpPr>
        <p:spPr/>
        <p:txBody>
          <a:bodyPr/>
          <a:lstStyle/>
          <a:p>
            <a:fld id="{BA038938-7447-449E-BB9D-8B221D1D0764}" type="datetime1">
              <a:rPr lang="it-IT" smtClean="0"/>
              <a:t>01/05/2015</a:t>
            </a:fld>
            <a:endParaRPr lang="it-IT"/>
          </a:p>
        </p:txBody>
      </p:sp>
      <p:sp>
        <p:nvSpPr>
          <p:cNvPr id="5" name="Segnaposto piè di pagina 4"/>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2680966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043608" y="908720"/>
            <a:ext cx="6768752" cy="2031325"/>
          </a:xfrm>
          <a:prstGeom prst="rect">
            <a:avLst/>
          </a:prstGeom>
        </p:spPr>
        <p:txBody>
          <a:bodyPr wrap="square">
            <a:spAutoFit/>
          </a:bodyPr>
          <a:lstStyle/>
          <a:p>
            <a:pPr algn="just"/>
            <a:r>
              <a:rPr lang="it-IT" dirty="0">
                <a:latin typeface="Arial" panose="020B0604020202020204" pitchFamily="34" charset="0"/>
                <a:cs typeface="Arial" panose="020B0604020202020204" pitchFamily="34" charset="0"/>
              </a:rPr>
              <a:t>I propriocettori hanno una funzione importante nel controllo della contrazione dei muscoli scheletrici e attraverso quest'ultima è esplicata la maggior parte delle funzioni fisiche del corpo. Tale controllo è realizzato per mezzo di due tipi di recettori distinti:</a:t>
            </a:r>
          </a:p>
          <a:p>
            <a:pPr algn="just"/>
            <a:endParaRPr lang="it-IT" dirty="0">
              <a:latin typeface="Arial" panose="020B0604020202020204" pitchFamily="34" charset="0"/>
              <a:cs typeface="Arial" panose="020B0604020202020204" pitchFamily="34" charset="0"/>
            </a:endParaRPr>
          </a:p>
          <a:p>
            <a:pPr algn="just"/>
            <a:r>
              <a:rPr lang="it-IT" dirty="0">
                <a:latin typeface="Arial" panose="020B0604020202020204" pitchFamily="34" charset="0"/>
                <a:cs typeface="Arial" panose="020B0604020202020204" pitchFamily="34" charset="0"/>
              </a:rPr>
              <a:t>i fusi neuromuscolari , distribuiti nel corpo muscolare</a:t>
            </a:r>
          </a:p>
          <a:p>
            <a:pPr algn="just"/>
            <a:r>
              <a:rPr lang="it-IT" dirty="0">
                <a:latin typeface="Arial" panose="020B0604020202020204" pitchFamily="34" charset="0"/>
                <a:cs typeface="Arial" panose="020B0604020202020204" pitchFamily="34" charset="0"/>
              </a:rPr>
              <a:t>gli organi tendinei del Golgi posti nei tendini</a:t>
            </a:r>
          </a:p>
        </p:txBody>
      </p:sp>
      <p:sp>
        <p:nvSpPr>
          <p:cNvPr id="3" name="Segnaposto data 2"/>
          <p:cNvSpPr>
            <a:spLocks noGrp="1"/>
          </p:cNvSpPr>
          <p:nvPr>
            <p:ph type="dt" sz="half" idx="10"/>
          </p:nvPr>
        </p:nvSpPr>
        <p:spPr/>
        <p:txBody>
          <a:bodyPr/>
          <a:lstStyle/>
          <a:p>
            <a:fld id="{F62AC730-26FF-4F67-B393-76830DC08E4F}" type="datetime1">
              <a:rPr lang="it-IT" smtClean="0"/>
              <a:t>01/05/2015</a:t>
            </a:fld>
            <a:endParaRPr lang="it-IT"/>
          </a:p>
        </p:txBody>
      </p:sp>
      <p:sp>
        <p:nvSpPr>
          <p:cNvPr id="4" name="Segnaposto piè di pagina 3"/>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822383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755576" y="476672"/>
            <a:ext cx="7632848" cy="2585323"/>
          </a:xfrm>
          <a:prstGeom prst="rect">
            <a:avLst/>
          </a:prstGeom>
        </p:spPr>
        <p:txBody>
          <a:bodyPr wrap="square">
            <a:spAutoFit/>
          </a:bodyPr>
          <a:lstStyle/>
          <a:p>
            <a:pPr algn="just"/>
            <a:r>
              <a:rPr lang="it-IT" dirty="0"/>
              <a:t>I fusi neuro-muscolari   </a:t>
            </a:r>
          </a:p>
          <a:p>
            <a:pPr algn="just"/>
            <a:r>
              <a:rPr lang="it-IT" dirty="0"/>
              <a:t>Sovrintendono il riflesso da stiramento: se un muscolo è improvvisamente allungato, la parte mediana del fuso neuro-muscolare è stirata e ciò provoca l'immediato invio di segnali al midollo spinale. Questi segnali eccitano le cellule nervose motrici che controllano le fibre muscolari scheletriche immediatamente circostanti il fuso. Pertanto, l'improvviso stiramento del muscolo determina una contrazione riflessa che si oppone automaticamente allo stiramento. Questa funzione serve a "smorzare" le variazioni di lunghezza del muscolo, cioè ad impedire che la lunghezza del muscolo cambi troppo rapidamente.</a:t>
            </a:r>
          </a:p>
        </p:txBody>
      </p:sp>
      <p:sp>
        <p:nvSpPr>
          <p:cNvPr id="3" name="Segnaposto data 2"/>
          <p:cNvSpPr>
            <a:spLocks noGrp="1"/>
          </p:cNvSpPr>
          <p:nvPr>
            <p:ph type="dt" sz="half" idx="10"/>
          </p:nvPr>
        </p:nvSpPr>
        <p:spPr/>
        <p:txBody>
          <a:bodyPr/>
          <a:lstStyle/>
          <a:p>
            <a:fld id="{D741DF5C-B456-4517-B2EB-DD127F2F31CC}" type="datetime1">
              <a:rPr lang="it-IT" smtClean="0"/>
              <a:t>01/05/2015</a:t>
            </a:fld>
            <a:endParaRPr lang="it-IT"/>
          </a:p>
        </p:txBody>
      </p:sp>
      <p:sp>
        <p:nvSpPr>
          <p:cNvPr id="4" name="Segnaposto piè di pagina 3"/>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1977950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115616" y="548680"/>
            <a:ext cx="7200800" cy="2585323"/>
          </a:xfrm>
          <a:prstGeom prst="rect">
            <a:avLst/>
          </a:prstGeom>
        </p:spPr>
        <p:txBody>
          <a:bodyPr wrap="square">
            <a:spAutoFit/>
          </a:bodyPr>
          <a:lstStyle/>
          <a:p>
            <a:r>
              <a:rPr lang="it-IT" dirty="0"/>
              <a:t>Gli organi del Golgi   </a:t>
            </a:r>
          </a:p>
          <a:p>
            <a:r>
              <a:rPr lang="it-IT" dirty="0"/>
              <a:t>Sovrintendono il riflesso tendineo, o di stiramento inverso, che rileva l'entità della sua tensione ed invia tale informazione al midollo spinale e da esso al cervello. L'informazione a sua volta è utilizzata nei centri nervosi per aggiustare con precisione la tensione muscolare in rapporto alle necessità funzionali. Presiedono poi a tale controllo anche i corpuscoli del Ruffini e quelli del </a:t>
            </a:r>
            <a:r>
              <a:rPr lang="it-IT" dirty="0" err="1"/>
              <a:t>Pacini</a:t>
            </a:r>
            <a:r>
              <a:rPr lang="it-IT" dirty="0"/>
              <a:t> (recettori cinestesici), situati nelle capsule articolari, che informano sul grado d'angolazione delle articolazioni e la velocità con la quale tale grado si modifica.</a:t>
            </a:r>
          </a:p>
        </p:txBody>
      </p:sp>
      <p:sp>
        <p:nvSpPr>
          <p:cNvPr id="3" name="Segnaposto data 2"/>
          <p:cNvSpPr>
            <a:spLocks noGrp="1"/>
          </p:cNvSpPr>
          <p:nvPr>
            <p:ph type="dt" sz="half" idx="10"/>
          </p:nvPr>
        </p:nvSpPr>
        <p:spPr/>
        <p:txBody>
          <a:bodyPr/>
          <a:lstStyle/>
          <a:p>
            <a:fld id="{C623DA12-9C92-479F-887E-BE05DB24D4A7}" type="datetime1">
              <a:rPr lang="it-IT" smtClean="0"/>
              <a:t>01/05/2015</a:t>
            </a:fld>
            <a:endParaRPr lang="it-IT"/>
          </a:p>
        </p:txBody>
      </p:sp>
      <p:sp>
        <p:nvSpPr>
          <p:cNvPr id="4" name="Segnaposto piè di pagina 3"/>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36573345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971600" y="404664"/>
            <a:ext cx="7560840" cy="2585323"/>
          </a:xfrm>
          <a:prstGeom prst="rect">
            <a:avLst/>
          </a:prstGeom>
        </p:spPr>
        <p:txBody>
          <a:bodyPr wrap="square">
            <a:spAutoFit/>
          </a:bodyPr>
          <a:lstStyle/>
          <a:p>
            <a:pPr algn="ctr"/>
            <a:r>
              <a:rPr lang="it-IT" dirty="0"/>
              <a:t>L'equilibrio</a:t>
            </a:r>
          </a:p>
          <a:p>
            <a:endParaRPr lang="it-IT" dirty="0"/>
          </a:p>
          <a:p>
            <a:r>
              <a:rPr lang="it-IT" dirty="0"/>
              <a:t>L'equilibrio mantenuto nella postura eretta è un tipico ed importante esempio di come tutti i meccanismi propriocettivi sono coinvolti. L'equilibrio, infatti, si mantiene con lo spostamento ripetuto di masse (segmenti corporei) originate da continue azioni involontarie e coordinate di contrazione e rilassamento della muscolatura, in modo da correggere continuamente la posizione del baricentro, affinché la proiezione di quest'ultimo non esca dall' "ombra d'appoggio" sul piano.</a:t>
            </a:r>
          </a:p>
        </p:txBody>
      </p:sp>
      <p:sp>
        <p:nvSpPr>
          <p:cNvPr id="4" name="CasellaDiTesto 3"/>
          <p:cNvSpPr txBox="1"/>
          <p:nvPr/>
        </p:nvSpPr>
        <p:spPr>
          <a:xfrm>
            <a:off x="971600" y="3356992"/>
            <a:ext cx="7416824" cy="1754326"/>
          </a:xfrm>
          <a:prstGeom prst="rect">
            <a:avLst/>
          </a:prstGeom>
          <a:noFill/>
        </p:spPr>
        <p:txBody>
          <a:bodyPr wrap="square" rtlCol="0">
            <a:spAutoFit/>
          </a:bodyPr>
          <a:lstStyle/>
          <a:p>
            <a:r>
              <a:rPr lang="it-IT" dirty="0"/>
              <a:t>Per imparare a conoscere come agiscono i meccanismi propriocettivi, è necessario "ascoltare" quello che è trasmesso, sensorialmente, dal piede, che è la regione del nostro corpo in grado di fornire il maggior numero d'informazioni propriocettive, derivanti dai recettori situati nella parte anteriore del tallone, sotto la testa dei metatarsi, sotto l'alluce e nei muscoli lombricali del piede.</a:t>
            </a:r>
          </a:p>
        </p:txBody>
      </p:sp>
      <p:sp>
        <p:nvSpPr>
          <p:cNvPr id="5" name="Segnaposto data 4"/>
          <p:cNvSpPr>
            <a:spLocks noGrp="1"/>
          </p:cNvSpPr>
          <p:nvPr>
            <p:ph type="dt" sz="half" idx="10"/>
          </p:nvPr>
        </p:nvSpPr>
        <p:spPr/>
        <p:txBody>
          <a:bodyPr/>
          <a:lstStyle/>
          <a:p>
            <a:fld id="{C92ACE13-A0E6-476C-9245-3D0CA6611184}" type="datetime1">
              <a:rPr lang="it-IT" smtClean="0"/>
              <a:t>01/05/2015</a:t>
            </a:fld>
            <a:endParaRPr lang="it-IT"/>
          </a:p>
        </p:txBody>
      </p:sp>
      <p:sp>
        <p:nvSpPr>
          <p:cNvPr id="6" name="Segnaposto piè di pagina 5"/>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1277575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043608" y="404664"/>
            <a:ext cx="7344816" cy="3139321"/>
          </a:xfrm>
          <a:prstGeom prst="rect">
            <a:avLst/>
          </a:prstGeom>
        </p:spPr>
        <p:txBody>
          <a:bodyPr wrap="square">
            <a:spAutoFit/>
          </a:bodyPr>
          <a:lstStyle/>
          <a:p>
            <a:pPr algn="just"/>
            <a:r>
              <a:rPr lang="it-IT" dirty="0"/>
              <a:t>Prevenzione degli infortuni dell'arto inferiore </a:t>
            </a:r>
          </a:p>
          <a:p>
            <a:pPr algn="just"/>
            <a:r>
              <a:rPr lang="it-IT" dirty="0"/>
              <a:t>Gli esercizi propriocettivi devono essere svolti, soprattutto, da tutti quegli atleti che praticano un'attività sportiva nella quale il salto è una componente primaria (pallavolo, pallacanestro, calcio, pallamano ecc.). Nella ricaduta, infatti, quando il piede è appoggiato al suolo dopo una fase più o meno lunga di volo, deve sopportare e contrastare tutte quelle forze che il corpo ha acquistato prima e durante il volo stesso, quindi mantenendo una perfetta stabilità in tutta la fase d'ammortizzazione. In genere quando un atleta compie un salto, e non è contrastato in volo da nessuna forza esterna, può prevedere il punto di caduta avendo una notevole facilità nel controllare, seppur inconsciamente, l'appoggio del piede al suolo.</a:t>
            </a:r>
          </a:p>
        </p:txBody>
      </p:sp>
      <p:sp>
        <p:nvSpPr>
          <p:cNvPr id="3" name="Segnaposto data 2"/>
          <p:cNvSpPr>
            <a:spLocks noGrp="1"/>
          </p:cNvSpPr>
          <p:nvPr>
            <p:ph type="dt" sz="half" idx="10"/>
          </p:nvPr>
        </p:nvSpPr>
        <p:spPr/>
        <p:txBody>
          <a:bodyPr/>
          <a:lstStyle/>
          <a:p>
            <a:fld id="{CDF8C21D-9017-4CCC-B23D-97100B12E972}" type="datetime1">
              <a:rPr lang="it-IT" smtClean="0"/>
              <a:t>01/05/2015</a:t>
            </a:fld>
            <a:endParaRPr lang="it-IT"/>
          </a:p>
        </p:txBody>
      </p:sp>
      <p:sp>
        <p:nvSpPr>
          <p:cNvPr id="4" name="Segnaposto piè di pagina 3"/>
          <p:cNvSpPr>
            <a:spLocks noGrp="1"/>
          </p:cNvSpPr>
          <p:nvPr>
            <p:ph type="ftr" sz="quarter" idx="11"/>
          </p:nvPr>
        </p:nvSpPr>
        <p:spPr/>
        <p:txBody>
          <a:bodyPr/>
          <a:lstStyle/>
          <a:p>
            <a:r>
              <a:rPr lang="it-IT" smtClean="0"/>
              <a:t>Alberto Di Mattia</a:t>
            </a:r>
            <a:endParaRPr lang="it-IT"/>
          </a:p>
        </p:txBody>
      </p:sp>
    </p:spTree>
    <p:extLst>
      <p:ext uri="{BB962C8B-B14F-4D97-AF65-F5344CB8AC3E}">
        <p14:creationId xmlns:p14="http://schemas.microsoft.com/office/powerpoint/2010/main" val="3034483565"/>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TotalTime>
  <Words>1142</Words>
  <Application>Microsoft Office PowerPoint</Application>
  <PresentationFormat>Presentazione su schermo (4:3)</PresentationFormat>
  <Paragraphs>111</Paragraphs>
  <Slides>26</Slides>
  <Notes>0</Notes>
  <HiddenSlides>0</HiddenSlides>
  <MMClips>0</MMClips>
  <ScaleCrop>false</ScaleCrop>
  <HeadingPairs>
    <vt:vector size="4" baseType="variant">
      <vt:variant>
        <vt:lpstr>Tema</vt:lpstr>
      </vt:variant>
      <vt:variant>
        <vt:i4>1</vt:i4>
      </vt:variant>
      <vt:variant>
        <vt:lpstr>Titoli diapositive</vt:lpstr>
      </vt:variant>
      <vt:variant>
        <vt:i4>26</vt:i4>
      </vt:variant>
    </vt:vector>
  </HeadingPairs>
  <TitlesOfParts>
    <vt:vector size="27" baseType="lpstr">
      <vt:lpstr>Tema di Office</vt:lpstr>
      <vt:lpstr>CORSO PER ALLENATORI DI PRIMO GRADO SECONDO LIVELLO GIOVANILE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CORSO PER ALLENATORI DI PRIMO GRADO SECONDO LIVELLO GIOVANILE</dc:title>
  <dc:creator>Alberto</dc:creator>
  <cp:lastModifiedBy>Alberto</cp:lastModifiedBy>
  <cp:revision>7</cp:revision>
  <dcterms:created xsi:type="dcterms:W3CDTF">2014-05-31T16:10:16Z</dcterms:created>
  <dcterms:modified xsi:type="dcterms:W3CDTF">2015-05-01T15:36:21Z</dcterms:modified>
</cp:coreProperties>
</file>