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  <p:sldId id="276" r:id="rId11"/>
    <p:sldId id="265" r:id="rId12"/>
    <p:sldId id="266" r:id="rId13"/>
    <p:sldId id="268" r:id="rId14"/>
    <p:sldId id="269" r:id="rId15"/>
    <p:sldId id="270" r:id="rId16"/>
    <p:sldId id="271" r:id="rId17"/>
    <p:sldId id="296" r:id="rId18"/>
    <p:sldId id="297" r:id="rId19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E3011-0DA2-46FC-AEA2-B182829F1B82}" type="datetimeFigureOut">
              <a:rPr lang="it-IT" smtClean="0"/>
              <a:t>16/05/2015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1CCB4F-7C25-4E48-ABC8-5C7BBEEC6C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23280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Text Box 2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5651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4813" cy="4114800"/>
          </a:xfrm>
          <a:noFill/>
          <a:ln/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9523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6DD0-C86C-42F7-8CDD-CCDEA2AE01FE}" type="datetimeFigureOut">
              <a:rPr lang="it-IT" smtClean="0"/>
              <a:t>16/05/2015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30035-0CA7-4E38-9E1D-5502282DF09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5560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6DD0-C86C-42F7-8CDD-CCDEA2AE01FE}" type="datetimeFigureOut">
              <a:rPr lang="it-IT" smtClean="0"/>
              <a:t>16/05/2015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30035-0CA7-4E38-9E1D-5502282DF09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1999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6DD0-C86C-42F7-8CDD-CCDEA2AE01FE}" type="datetimeFigureOut">
              <a:rPr lang="it-IT" smtClean="0"/>
              <a:t>16/05/2015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30035-0CA7-4E38-9E1D-5502282DF09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41341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6DD0-C86C-42F7-8CDD-CCDEA2AE01FE}" type="datetimeFigureOut">
              <a:rPr lang="it-IT" smtClean="0"/>
              <a:t>16/05/2015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30035-0CA7-4E38-9E1D-5502282DF09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635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6DD0-C86C-42F7-8CDD-CCDEA2AE01FE}" type="datetimeFigureOut">
              <a:rPr lang="it-IT" smtClean="0"/>
              <a:t>16/05/2015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30035-0CA7-4E38-9E1D-5502282DF09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0396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6DD0-C86C-42F7-8CDD-CCDEA2AE01FE}" type="datetimeFigureOut">
              <a:rPr lang="it-IT" smtClean="0"/>
              <a:t>16/05/2015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30035-0CA7-4E38-9E1D-5502282DF09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7363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6DD0-C86C-42F7-8CDD-CCDEA2AE01FE}" type="datetimeFigureOut">
              <a:rPr lang="it-IT" smtClean="0"/>
              <a:t>16/05/2015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30035-0CA7-4E38-9E1D-5502282DF09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17816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6DD0-C86C-42F7-8CDD-CCDEA2AE01FE}" type="datetimeFigureOut">
              <a:rPr lang="it-IT" smtClean="0"/>
              <a:t>16/05/2015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30035-0CA7-4E38-9E1D-5502282DF09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71734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6DD0-C86C-42F7-8CDD-CCDEA2AE01FE}" type="datetimeFigureOut">
              <a:rPr lang="it-IT" smtClean="0"/>
              <a:t>16/05/2015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30035-0CA7-4E38-9E1D-5502282DF09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34495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6DD0-C86C-42F7-8CDD-CCDEA2AE01FE}" type="datetimeFigureOut">
              <a:rPr lang="it-IT" smtClean="0"/>
              <a:t>16/05/2015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30035-0CA7-4E38-9E1D-5502282DF09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2402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6DD0-C86C-42F7-8CDD-CCDEA2AE01FE}" type="datetimeFigureOut">
              <a:rPr lang="it-IT" smtClean="0"/>
              <a:t>16/05/2015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30035-0CA7-4E38-9E1D-5502282DF09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98249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4C6DD0-C86C-42F7-8CDD-CCDEA2AE01FE}" type="datetimeFigureOut">
              <a:rPr lang="it-IT" smtClean="0"/>
              <a:t>16/05/2015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D30035-0CA7-4E38-9E1D-5502282DF09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38300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187624" y="548680"/>
            <a:ext cx="7272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LO SVILUPPO  DELLA FORZA NEL PALLAVOLISTA.</a:t>
            </a:r>
          </a:p>
          <a:p>
            <a:endParaRPr lang="it-IT" dirty="0" smtClean="0"/>
          </a:p>
          <a:p>
            <a:r>
              <a:rPr lang="it-IT" dirty="0" smtClean="0"/>
              <a:t> Fisiologia specialmente riferita al carico di lavoro</a:t>
            </a:r>
            <a:br>
              <a:rPr lang="it-IT" dirty="0" smtClean="0"/>
            </a:br>
            <a:r>
              <a:rPr lang="it-IT" dirty="0" smtClean="0"/>
              <a:t>Prevenzioni delle possibili patologie del sovraccarico</a:t>
            </a:r>
            <a:endParaRPr lang="it-IT" dirty="0"/>
          </a:p>
        </p:txBody>
      </p:sp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636913"/>
            <a:ext cx="4608512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3707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312738"/>
            <a:ext cx="8388350" cy="1298575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/>
          <a:p>
            <a:pPr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4000"/>
              <a:t>MECCANISMI ENERGETICI NEL VOLLEY</a:t>
            </a:r>
          </a:p>
        </p:txBody>
      </p:sp>
      <p:sp>
        <p:nvSpPr>
          <p:cNvPr id="15462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57200" y="1484313"/>
            <a:ext cx="8507413" cy="5526087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/>
          <a:p>
            <a:pPr marL="339725" indent="-339725" defTabSz="449263">
              <a:lnSpc>
                <a:spcPct val="9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MEDIAMENTE IN UNA PARTITA DI VOLLEY SI HANNO:</a:t>
            </a:r>
          </a:p>
          <a:p>
            <a:pPr marL="339725" indent="-339725" defTabSz="449263">
              <a:lnSpc>
                <a:spcPct val="9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10” DI LAVORO E 15” DI RECUPERO</a:t>
            </a:r>
          </a:p>
          <a:p>
            <a:pPr marL="339725" indent="-339725" defTabSz="449263">
              <a:lnSpc>
                <a:spcPct val="9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IN PRIMA LINEA SI HA UNA AZIONE MASSIMALE OGNI 25” </a:t>
            </a:r>
          </a:p>
          <a:p>
            <a:pPr marL="339725" indent="-339725" defTabSz="449263">
              <a:lnSpc>
                <a:spcPct val="9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IN SECONDA LINEA SI HA UNA AZIONE MASSIMALE OGNI 40” </a:t>
            </a:r>
          </a:p>
          <a:p>
            <a:pPr marL="339725" indent="-339725" defTabSz="449263">
              <a:lnSpc>
                <a:spcPct val="9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CIOE’ UNA AZIONE MASSIMALE OGNI 30”</a:t>
            </a:r>
          </a:p>
          <a:p>
            <a:pPr marL="339725" indent="-339725" defTabSz="449263">
              <a:lnSpc>
                <a:spcPct val="9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QUESTO PUO’ ESSERE UN MODELLO DI RIFERIMENTO</a:t>
            </a:r>
          </a:p>
          <a:p>
            <a:pPr marL="339725" indent="-339725" defTabSz="449263">
              <a:lnSpc>
                <a:spcPct val="90000"/>
              </a:lnSpc>
              <a:buFont typeface="Wingdings" pitchFamily="2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81496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467544" y="1997839"/>
            <a:ext cx="792088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 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66CC"/>
                </a:solidFill>
              </a:rPr>
              <a:t>GENERALE</a:t>
            </a:r>
            <a:r>
              <a:rPr lang="en-GB" dirty="0"/>
              <a:t>:</a:t>
            </a:r>
            <a:br>
              <a:rPr lang="en-GB" dirty="0"/>
            </a:br>
            <a:r>
              <a:rPr lang="en-GB" dirty="0"/>
              <a:t> INTESA COME FORZA DI TUTTI I GRUPPI MUSCOLARI, QUESTA E’ INDIPENDENTE DALLO SPORT PRATICATO,</a:t>
            </a:r>
            <a:br>
              <a:rPr lang="en-GB" dirty="0"/>
            </a:br>
            <a:r>
              <a:rPr lang="en-GB" dirty="0">
                <a:solidFill>
                  <a:srgbClr val="0066CC"/>
                </a:solidFill>
              </a:rPr>
              <a:t>SPECIALE</a:t>
            </a:r>
            <a:r>
              <a:rPr lang="en-GB" dirty="0"/>
              <a:t>:</a:t>
            </a:r>
            <a:br>
              <a:rPr lang="en-GB" dirty="0"/>
            </a:br>
            <a:r>
              <a:rPr lang="en-GB" dirty="0"/>
              <a:t> E’ LA FORMA TIPICA DI FORZA DI UN DETERMINATO SPORT, CIOE’ DEI GRUPPI MUSCOLARI CHE PARTECIPANO A UN DETERMINATO MOVIMENTO SPORTIVO</a:t>
            </a:r>
            <a:r>
              <a:rPr lang="en-GB" dirty="0" smtClean="0"/>
              <a:t>.</a:t>
            </a:r>
          </a:p>
          <a:p>
            <a:r>
              <a:rPr lang="en-GB" dirty="0" smtClean="0"/>
              <a:t>QUINDI LA TIPOLOGIA DEGLI ESERCIZI POTRA’ ESSERE: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GENERALE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SPECIALE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SPECIFICO</a:t>
            </a:r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1547664" y="476672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LA FORZA PUO’ ESSERE: </a:t>
            </a:r>
            <a:br>
              <a:rPr lang="it-IT" dirty="0"/>
            </a:b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76082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611561" y="908720"/>
            <a:ext cx="83529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ESERCIZI GENERALI </a:t>
            </a:r>
          </a:p>
          <a:p>
            <a:r>
              <a:rPr lang="it-IT" dirty="0" smtClean="0"/>
              <a:t>SONO ESERCIZI CHE NON PRESENTANO ALCUN ELEMENTO COMUNE CON IL GESTO</a:t>
            </a:r>
          </a:p>
          <a:p>
            <a:r>
              <a:rPr lang="it-IT" dirty="0" smtClean="0"/>
              <a:t>TECNICO DELLA SPECIALITA’ .</a:t>
            </a:r>
          </a:p>
          <a:p>
            <a:endParaRPr lang="it-IT" dirty="0" smtClean="0"/>
          </a:p>
          <a:p>
            <a:r>
              <a:rPr lang="it-IT" b="1" dirty="0" smtClean="0"/>
              <a:t>ESERCIZI SPECIALI</a:t>
            </a:r>
          </a:p>
          <a:p>
            <a:r>
              <a:rPr lang="it-IT" dirty="0" smtClean="0"/>
              <a:t>ESERCIZI CHE RISPETTANO IL GESTO DI GARA, MA MODIFICANO LE CARATTERISTICHE</a:t>
            </a:r>
          </a:p>
          <a:p>
            <a:r>
              <a:rPr lang="it-IT" dirty="0" smtClean="0"/>
              <a:t>SPAZIO TEMPORALI DELLA TECNICA E NE RIDUCONO O AUMENTANO LA VELOCITA’</a:t>
            </a:r>
          </a:p>
          <a:p>
            <a:endParaRPr lang="it-IT" dirty="0" smtClean="0"/>
          </a:p>
          <a:p>
            <a:r>
              <a:rPr lang="it-IT" b="1" dirty="0" smtClean="0"/>
              <a:t>ESERCIZI SPECIFICI</a:t>
            </a:r>
          </a:p>
          <a:p>
            <a:r>
              <a:rPr lang="it-IT" dirty="0" smtClean="0"/>
              <a:t>ESERCIZI DI TECNICA GLOBALE E SEGMENTARIA SENZA UTILIZZO DI SOVRACCARICHI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67810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043608" y="1340768"/>
            <a:ext cx="640871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 ‘allenamento della forza  può avvenire attraverso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dirty="0" smtClean="0"/>
              <a:t>IL CARICO NATURALE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dirty="0" smtClean="0"/>
              <a:t>IL SOVRACCARICO</a:t>
            </a:r>
          </a:p>
          <a:p>
            <a:r>
              <a:rPr lang="it-IT" dirty="0" smtClean="0"/>
              <a:t>IN ENTRAMBE I CASI OCCORRE MODULARE E CONTROLLARE TUTTI I PARAMENTRI DELL’ESERCIZIO FISICO  CON </a:t>
            </a:r>
          </a:p>
          <a:p>
            <a:pPr marL="342900" indent="-342900">
              <a:buFont typeface="+mj-lt"/>
              <a:buAutoNum type="arabicPeriod"/>
            </a:pPr>
            <a:r>
              <a:rPr lang="it-IT" dirty="0" smtClean="0"/>
              <a:t>CARICO MIRATO</a:t>
            </a:r>
          </a:p>
          <a:p>
            <a:pPr marL="342900" indent="-342900">
              <a:buFont typeface="+mj-lt"/>
              <a:buAutoNum type="arabicPeriod"/>
            </a:pPr>
            <a:r>
              <a:rPr lang="it-IT" smtClean="0"/>
              <a:t>CARICO INDIVIDUALIZZATO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59806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539552" y="980728"/>
            <a:ext cx="831240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Occorre innanzi tutto approfondire l’apprendimento della corretta tecnica esecutiva</a:t>
            </a:r>
          </a:p>
          <a:p>
            <a:r>
              <a:rPr lang="it-IT" dirty="0" smtClean="0"/>
              <a:t>In seguito possiamo iniziare con l’allenamento della forza stessa.</a:t>
            </a:r>
          </a:p>
          <a:p>
            <a:r>
              <a:rPr lang="it-IT" dirty="0" smtClean="0"/>
              <a:t>Il primo passo sarà l’irrobustimento delle strutture dell’apparato locomotore, questo deve assolutamente precedere il miglioramento delle qualità neuromuscolari.</a:t>
            </a:r>
          </a:p>
          <a:p>
            <a:endParaRPr lang="it-IT" dirty="0"/>
          </a:p>
          <a:p>
            <a:r>
              <a:rPr lang="it-IT" dirty="0" smtClean="0"/>
              <a:t>OCCORRE RICORDARE CHE  I TESSUTI CON BASSO METABOLISMO COME I</a:t>
            </a:r>
          </a:p>
          <a:p>
            <a:r>
              <a:rPr lang="it-IT" dirty="0" smtClean="0"/>
              <a:t>TENDINI</a:t>
            </a:r>
          </a:p>
          <a:p>
            <a:r>
              <a:rPr lang="it-IT" dirty="0" smtClean="0"/>
              <a:t>LEGAMENTI</a:t>
            </a:r>
          </a:p>
          <a:p>
            <a:r>
              <a:rPr lang="it-IT" dirty="0" smtClean="0"/>
              <a:t>HANNO DEI TEMPI DI ADATTAMENTO PIU’ LUNGHI RISPETTO AL MUSCOLO SCHELETRICO</a:t>
            </a:r>
          </a:p>
          <a:p>
            <a:r>
              <a:rPr lang="it-IT" dirty="0" smtClean="0"/>
              <a:t>I TENDINI E I LEGAMENTI HANNO MARGINI DI ADATTAMENTO MAGGIORI IN ETA’ GIOVANILE.</a:t>
            </a:r>
          </a:p>
          <a:p>
            <a:r>
              <a:rPr lang="it-IT" dirty="0" smtClean="0"/>
              <a:t>IL RAFFORZAMENTO DELLA MUSCOLATURA DEL TRONCO DEVE PRECEDERE QUELLI DEGLI ARTI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42194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611560" y="764704"/>
            <a:ext cx="8605626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INOLTRE </a:t>
            </a:r>
          </a:p>
          <a:p>
            <a:endParaRPr lang="it-IT" dirty="0" smtClean="0"/>
          </a:p>
          <a:p>
            <a:r>
              <a:rPr lang="it-IT" dirty="0" smtClean="0"/>
              <a:t>L’AUMENTO DELLA QUANTITA’ DI LAVORO DEVE PRECEDERE QUELLO DELL’INTENSITA’</a:t>
            </a:r>
          </a:p>
          <a:p>
            <a:endParaRPr lang="it-IT" dirty="0"/>
          </a:p>
          <a:p>
            <a:r>
              <a:rPr lang="it-IT" dirty="0" smtClean="0"/>
              <a:t>OCCORRE AUMENTARE PRIMA I CARICHI RISPETTO ALLE ACCELERAZIONI DI CARICO</a:t>
            </a:r>
          </a:p>
          <a:p>
            <a:endParaRPr lang="it-IT" dirty="0"/>
          </a:p>
          <a:p>
            <a:r>
              <a:rPr lang="it-IT" dirty="0" smtClean="0"/>
              <a:t>INIZIALMENTE OCCORRE RICERCARE LA MASSIMA ESCURSIONE ARTICOLARE SOLO DOPO </a:t>
            </a:r>
          </a:p>
          <a:p>
            <a:r>
              <a:rPr lang="it-IT" dirty="0" smtClean="0"/>
              <a:t>SI POSSONO LAVORARE ANCHE ANGOLI SPECIFICI</a:t>
            </a:r>
          </a:p>
          <a:p>
            <a:endParaRPr lang="it-IT" dirty="0"/>
          </a:p>
          <a:p>
            <a:r>
              <a:rPr lang="it-IT" dirty="0" smtClean="0"/>
              <a:t>L’ALLENAMENTO CON I CARICHI DOVREBBE ESSERE IL PIU’ SIMMETRICO (DX-SX) POSSIBILE</a:t>
            </a:r>
          </a:p>
          <a:p>
            <a:r>
              <a:rPr lang="it-IT" dirty="0" smtClean="0"/>
              <a:t>ED EQUILIBRATO (AGONISTI-ANTAGONISTI)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04637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PRINCIPI FONDAMENTALI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1400" dirty="0" smtClean="0"/>
              <a:t>Progressività e gradualità                      Quantità e qualità</a:t>
            </a:r>
          </a:p>
          <a:p>
            <a:r>
              <a:rPr lang="it-IT" sz="1400" dirty="0" smtClean="0"/>
              <a:t>Continuità e frequenza                          Diminuire i tempi di riposo nel lavoro e tra le sedute</a:t>
            </a:r>
          </a:p>
          <a:p>
            <a:r>
              <a:rPr lang="it-IT" sz="1400" dirty="0" smtClean="0"/>
              <a:t>Alternanza e variabilità                             Creare i giusti presupposti per l’adattamento muscolare evitando la </a:t>
            </a:r>
          </a:p>
          <a:p>
            <a:r>
              <a:rPr lang="it-IT" sz="1400" dirty="0"/>
              <a:t> </a:t>
            </a:r>
            <a:r>
              <a:rPr lang="it-IT" sz="1400" dirty="0" smtClean="0"/>
              <a:t>                                                                       monotonia</a:t>
            </a:r>
          </a:p>
          <a:p>
            <a:pPr marL="0" indent="0">
              <a:buNone/>
            </a:pPr>
            <a:endParaRPr lang="it-IT" sz="1400" dirty="0"/>
          </a:p>
          <a:p>
            <a:pPr marL="0" indent="0">
              <a:buNone/>
            </a:pPr>
            <a:r>
              <a:rPr lang="it-IT" sz="1400" dirty="0" smtClean="0"/>
              <a:t>                                                                                                  </a:t>
            </a:r>
          </a:p>
          <a:p>
            <a:pPr marL="0" indent="0">
              <a:buNone/>
            </a:pPr>
            <a:r>
              <a:rPr lang="it-IT" sz="1400" dirty="0"/>
              <a:t> </a:t>
            </a:r>
            <a:r>
              <a:rPr lang="it-IT" sz="1400" dirty="0" smtClean="0"/>
              <a:t>                                                                                                       NELLA SCELTA DEGLI ESERCIZI</a:t>
            </a:r>
          </a:p>
          <a:p>
            <a:r>
              <a:rPr lang="it-IT" sz="1400" dirty="0" smtClean="0"/>
              <a:t>INDIVIDUALIZZAZIONE                                                       NELL’INDIVIDUAZIONE DEL CARICO</a:t>
            </a:r>
          </a:p>
          <a:p>
            <a:r>
              <a:rPr lang="it-IT" sz="1400" dirty="0"/>
              <a:t> </a:t>
            </a:r>
            <a:r>
              <a:rPr lang="it-IT" sz="1400" dirty="0" smtClean="0"/>
              <a:t>                                                                                                NEL GIUSTO METODO DA SEGUIRE </a:t>
            </a:r>
            <a:endParaRPr lang="it-IT" sz="1400" dirty="0"/>
          </a:p>
        </p:txBody>
      </p:sp>
      <p:sp>
        <p:nvSpPr>
          <p:cNvPr id="4" name="Freccia a destra 3"/>
          <p:cNvSpPr/>
          <p:nvPr/>
        </p:nvSpPr>
        <p:spPr>
          <a:xfrm>
            <a:off x="2915816" y="1844824"/>
            <a:ext cx="576064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Freccia a destra 4"/>
          <p:cNvSpPr/>
          <p:nvPr/>
        </p:nvSpPr>
        <p:spPr>
          <a:xfrm>
            <a:off x="2915816" y="2060848"/>
            <a:ext cx="576064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Freccia a destra 5"/>
          <p:cNvSpPr/>
          <p:nvPr/>
        </p:nvSpPr>
        <p:spPr>
          <a:xfrm>
            <a:off x="2771800" y="2348880"/>
            <a:ext cx="936104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Freccia a destra 6"/>
          <p:cNvSpPr/>
          <p:nvPr/>
        </p:nvSpPr>
        <p:spPr>
          <a:xfrm>
            <a:off x="2627784" y="3356992"/>
            <a:ext cx="1584176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7767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91513" cy="5676900"/>
          </a:xfrm>
          <a:noFill/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000"/>
              <a:t>DOBBIAMO CONOSCERE IL MODELLO PRESTATIVO TEORICO DEL NOSTRO SPORT .</a:t>
            </a:r>
            <a:br>
              <a:rPr lang="en-GB" sz="2000"/>
            </a:br>
            <a:r>
              <a:rPr lang="en-GB" sz="2000"/>
              <a:t>MA </a:t>
            </a:r>
            <a:br>
              <a:rPr lang="en-GB" sz="2000"/>
            </a:br>
            <a:r>
              <a:rPr lang="en-GB" sz="2000"/>
              <a:t>L’APPLICAZIONE DI UN MODELLO NON DEVE ESSERE RIGIDA.</a:t>
            </a:r>
            <a:br>
              <a:rPr lang="en-GB" sz="2000"/>
            </a:br>
            <a:r>
              <a:rPr lang="en-GB" sz="2000"/>
              <a:t>IN UN MODELLO PRESTATIVO DOBBIAMO CONOSCERE LA CATEGORIA </a:t>
            </a:r>
            <a:br>
              <a:rPr lang="en-GB" sz="2000"/>
            </a:br>
            <a:r>
              <a:rPr lang="en-GB" sz="2000"/>
              <a:t>IL LIVELLO DI GIOCO</a:t>
            </a:r>
            <a:br>
              <a:rPr lang="en-GB" sz="2000"/>
            </a:br>
            <a:r>
              <a:rPr lang="en-GB" sz="2000"/>
              <a:t>I RUOLI </a:t>
            </a:r>
            <a:br>
              <a:rPr lang="en-GB" sz="2000"/>
            </a:br>
            <a:r>
              <a:rPr lang="en-GB" sz="2000"/>
              <a:t>LE AZIONI PER RUOLO</a:t>
            </a:r>
            <a:br>
              <a:rPr lang="en-GB" sz="2000"/>
            </a:br>
            <a:r>
              <a:rPr lang="en-GB" sz="2000"/>
              <a:t>IL NUMERO DI SALTI</a:t>
            </a:r>
            <a:br>
              <a:rPr lang="en-GB" sz="2000"/>
            </a:br>
            <a:r>
              <a:rPr lang="en-GB" sz="2000"/>
              <a:t>IL NUMERO DI SALTI PER RUOLO</a:t>
            </a:r>
            <a:br>
              <a:rPr lang="en-GB" sz="2000"/>
            </a:br>
            <a:r>
              <a:rPr lang="en-GB" sz="2000"/>
              <a:t>I TEMPI DI GIOCO </a:t>
            </a:r>
            <a:br>
              <a:rPr lang="en-GB" sz="2000"/>
            </a:br>
            <a:r>
              <a:rPr lang="en-GB" sz="2000"/>
              <a:t>DURATA DELLE AZIONI</a:t>
            </a:r>
          </a:p>
        </p:txBody>
      </p:sp>
    </p:spTree>
    <p:extLst>
      <p:ext uri="{BB962C8B-B14F-4D97-AF65-F5344CB8AC3E}">
        <p14:creationId xmlns:p14="http://schemas.microsoft.com/office/powerpoint/2010/main" val="37582693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3427297" y="2967335"/>
            <a:ext cx="22894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GRAZIE</a:t>
            </a:r>
            <a:endParaRPr lang="it-IT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041135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115616" y="1268760"/>
            <a:ext cx="69127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Il concetto di forza che abbiamo conosciuto in fisica è molto diverso da quello che noi intendiamo in ambito sportivo.</a:t>
            </a:r>
          </a:p>
          <a:p>
            <a:r>
              <a:rPr lang="it-IT" dirty="0" smtClean="0"/>
              <a:t>Nei diversi sport la forza non si presenta in forma “pura”, ma sempre in combinazione o in forme miste mescolate dai fattori condizionali (cioè organico muscolari coordinativi) di prestazione fisica</a:t>
            </a:r>
            <a:endParaRPr lang="it-IT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953646"/>
            <a:ext cx="2664296" cy="3143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932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259632" y="836712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CENNI GENERALI DI FISIOLOGIA ARTICOLARE</a:t>
            </a:r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467544" y="1700808"/>
            <a:ext cx="8352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LA CONNESSIONE TRA I DIVERSI SEGMENTI OSSEI E’ ASSICURATA DALLE ARTICOLAZIONI</a:t>
            </a:r>
          </a:p>
          <a:p>
            <a:r>
              <a:rPr lang="it-IT" dirty="0" smtClean="0"/>
              <a:t>CON LE RELATIVE STRUTTURE DI SOSTEGNO</a:t>
            </a:r>
            <a:endParaRPr lang="it-I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8604" y="2882820"/>
            <a:ext cx="2475445" cy="3138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2020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827584" y="1196752"/>
            <a:ext cx="8543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LA FUNZIONE ARTICOLARE VIENE DESCRITTA CON L’AIUTO DI MODELLI</a:t>
            </a:r>
            <a:endParaRPr lang="it-IT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3363" y="2060848"/>
            <a:ext cx="3597275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5602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483768" y="1412776"/>
            <a:ext cx="3407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I MUSCOLI</a:t>
            </a:r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1331640" y="2276872"/>
            <a:ext cx="72246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VI SONO TRE TIPI DI MUSCOLI, LISCIO, CARDIACO E STRIATO PER NOI IL PIU’</a:t>
            </a:r>
          </a:p>
          <a:p>
            <a:r>
              <a:rPr lang="it-IT" dirty="0" smtClean="0"/>
              <a:t>IMPORTANTE E’ IL MUSCOLO STRIATO</a:t>
            </a:r>
            <a:endParaRPr lang="it-IT" dirty="0"/>
          </a:p>
        </p:txBody>
      </p:sp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3140967"/>
            <a:ext cx="4752975" cy="2088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8951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683568" y="476672"/>
            <a:ext cx="84316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IL LAVORO MUSCOLARE VIENE DISTINTO IN ISOMETRICO, ISOTONICO (CONCENTRICO ED</a:t>
            </a:r>
          </a:p>
          <a:p>
            <a:r>
              <a:rPr lang="it-IT" dirty="0" smtClean="0"/>
              <a:t>ECCENTRICO </a:t>
            </a:r>
            <a:endParaRPr lang="it-IT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860549"/>
            <a:ext cx="2663825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6504" y="1988840"/>
            <a:ext cx="3033422" cy="3011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0991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987824" y="692696"/>
            <a:ext cx="3011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LE PROPRIETA’ DEL MUSCOLO </a:t>
            </a:r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755576" y="1628800"/>
            <a:ext cx="72529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IL MUSCOLO E’ COSTITIUTO DA CELLULE ORGANIZZATE (FIBRE MUSCOLARI) </a:t>
            </a:r>
          </a:p>
          <a:p>
            <a:r>
              <a:rPr lang="it-IT" dirty="0" smtClean="0"/>
              <a:t>SONO CARATTERIZZATE DA:</a:t>
            </a:r>
          </a:p>
          <a:p>
            <a:r>
              <a:rPr lang="it-IT" dirty="0" smtClean="0"/>
              <a:t>ECCITABILITA’- CONTRATTILITA’-ELASTICITA’- TONICITA’</a:t>
            </a:r>
            <a:endParaRPr lang="it-I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" y="2852936"/>
            <a:ext cx="2805113" cy="323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7776" y="2996952"/>
            <a:ext cx="5296581" cy="2960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6468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0" y="836712"/>
            <a:ext cx="9144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OGNI FIBRA MUSCOLARE HA DIVERSE CARATTERISTICHE CHE DIPENDONO DALLA QUANTITA’</a:t>
            </a:r>
          </a:p>
          <a:p>
            <a:r>
              <a:rPr lang="it-IT" sz="1600" dirty="0" smtClean="0"/>
              <a:t>DI MIOGLOBINA PRESENTE (proteina in grado di trasportare ossigeno) PER QUESTO SI </a:t>
            </a:r>
          </a:p>
          <a:p>
            <a:r>
              <a:rPr lang="it-IT" sz="1600" dirty="0" smtClean="0"/>
              <a:t>DIVIDONO IN FIBRE </a:t>
            </a:r>
          </a:p>
          <a:p>
            <a:r>
              <a:rPr lang="it-IT" sz="1600" dirty="0" smtClean="0"/>
              <a:t>ROSSE</a:t>
            </a:r>
          </a:p>
          <a:p>
            <a:r>
              <a:rPr lang="it-IT" sz="1600" dirty="0" smtClean="0"/>
              <a:t>BIANCHE </a:t>
            </a:r>
          </a:p>
          <a:p>
            <a:r>
              <a:rPr lang="it-IT" sz="1600" dirty="0" smtClean="0"/>
              <a:t>INTERMEDIE</a:t>
            </a:r>
          </a:p>
          <a:p>
            <a:r>
              <a:rPr lang="it-IT" sz="1600" dirty="0" smtClean="0"/>
              <a:t>I MUSCOLI TRASFORMANO L’ENERGIA CHIMICA DEGLI ALIMENTI IN ENERGIA MECCANICA CIOE’ </a:t>
            </a:r>
          </a:p>
          <a:p>
            <a:r>
              <a:rPr lang="it-IT" sz="1600" dirty="0" smtClean="0"/>
              <a:t>IN MOVIMENTO. L’ENERGIA CHE PERMETTE LA FASE DI CONTARZIONE-DECONTRAZIONE DEL </a:t>
            </a:r>
          </a:p>
          <a:p>
            <a:r>
              <a:rPr lang="it-IT" sz="1600" dirty="0" smtClean="0"/>
              <a:t>MUSCOLO E’ L’ATP. UNA VOLTA UTILIZZATO L’ATP SI TRASFORMA IN ADP. LA TRASFORMAZIONE </a:t>
            </a:r>
          </a:p>
          <a:p>
            <a:r>
              <a:rPr lang="it-IT" sz="1600" dirty="0" smtClean="0"/>
              <a:t>DA ADP IN ATP HA BISOGNO DI ENERGIA. ESISTONO TRE MECCANISMI ENERGETICI CHE PERMETTONO QUESTO A.A (anaerobico </a:t>
            </a:r>
            <a:r>
              <a:rPr lang="it-IT" sz="1600" dirty="0" err="1" smtClean="0"/>
              <a:t>alattacido</a:t>
            </a:r>
            <a:r>
              <a:rPr lang="it-IT" sz="1600" dirty="0" smtClean="0"/>
              <a:t>),A.L(anaerobico </a:t>
            </a:r>
            <a:r>
              <a:rPr lang="it-IT" sz="1600" dirty="0" err="1" smtClean="0"/>
              <a:t>lattacido</a:t>
            </a:r>
            <a:r>
              <a:rPr lang="it-IT" sz="1600" dirty="0" smtClean="0"/>
              <a:t>); A (aerobico)</a:t>
            </a:r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2124129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761153"/>
            <a:ext cx="5832648" cy="4587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5618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</TotalTime>
  <Words>629</Words>
  <Application>Microsoft Office PowerPoint</Application>
  <PresentationFormat>Presentazione su schermo (4:3)</PresentationFormat>
  <Paragraphs>90</Paragraphs>
  <Slides>18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19" baseType="lpstr"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MECCANISMI ENERGETICI NEL VOLLEY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PRINCIPI FONDAMENTALI</vt:lpstr>
      <vt:lpstr>DOBBIAMO CONOSCERE IL MODELLO PRESTATIVO TEORICO DEL NOSTRO SPORT . MA  L’APPLICAZIONE DI UN MODELLO NON DEVE ESSERE RIGIDA. IN UN MODELLO PRESTATIVO DOBBIAMO CONOSCERE LA CATEGORIA  IL LIVELLO DI GIOCO I RUOLI  LE AZIONI PER RUOLO IL NUMERO DI SALTI IL NUMERO DI SALTI PER RUOLO I TEMPI DI GIOCO  DURATA DELLE AZIONI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Alberto</dc:creator>
  <cp:lastModifiedBy>Alberto</cp:lastModifiedBy>
  <cp:revision>21</cp:revision>
  <dcterms:created xsi:type="dcterms:W3CDTF">2013-04-06T17:23:25Z</dcterms:created>
  <dcterms:modified xsi:type="dcterms:W3CDTF">2015-05-16T16:43:45Z</dcterms:modified>
</cp:coreProperties>
</file>