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4"/>
  </p:notesMasterIdLst>
  <p:sldIdLst>
    <p:sldId id="256" r:id="rId2"/>
    <p:sldId id="305" r:id="rId3"/>
    <p:sldId id="306" r:id="rId4"/>
    <p:sldId id="296" r:id="rId5"/>
    <p:sldId id="321" r:id="rId6"/>
    <p:sldId id="322" r:id="rId7"/>
    <p:sldId id="297" r:id="rId8"/>
    <p:sldId id="324" r:id="rId9"/>
    <p:sldId id="307" r:id="rId10"/>
    <p:sldId id="308" r:id="rId11"/>
    <p:sldId id="325" r:id="rId12"/>
    <p:sldId id="309" r:id="rId13"/>
    <p:sldId id="311" r:id="rId14"/>
    <p:sldId id="312" r:id="rId15"/>
    <p:sldId id="313" r:id="rId16"/>
    <p:sldId id="326" r:id="rId17"/>
    <p:sldId id="327" r:id="rId18"/>
    <p:sldId id="314" r:id="rId19"/>
    <p:sldId id="315" r:id="rId20"/>
    <p:sldId id="316" r:id="rId21"/>
    <p:sldId id="317" r:id="rId22"/>
    <p:sldId id="318" r:id="rId2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86380" autoAdjust="0"/>
  </p:normalViewPr>
  <p:slideViewPr>
    <p:cSldViewPr>
      <p:cViewPr varScale="1">
        <p:scale>
          <a:sx n="74" d="100"/>
          <a:sy n="74" d="100"/>
        </p:scale>
        <p:origin x="128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AE4E0A-7DFB-4E14-84B1-4E301A9A444D}" type="datetimeFigureOut">
              <a:rPr lang="it-IT" smtClean="0"/>
              <a:pPr/>
              <a:t>23/02/2019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7CEE34-A87A-4A26-95C4-5FCCEEC2534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4491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C7B9-90EA-42F9-A15B-FAA5EBF20E9E}" type="datetimeFigureOut">
              <a:rPr lang="it-IT" smtClean="0"/>
              <a:pPr/>
              <a:t>23/02/2019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085C3-7F6E-4412-ABF3-52391D441C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C7B9-90EA-42F9-A15B-FAA5EBF20E9E}" type="datetimeFigureOut">
              <a:rPr lang="it-IT" smtClean="0"/>
              <a:pPr/>
              <a:t>23/02/2019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085C3-7F6E-4412-ABF3-52391D441C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C7B9-90EA-42F9-A15B-FAA5EBF20E9E}" type="datetimeFigureOut">
              <a:rPr lang="it-IT" smtClean="0"/>
              <a:pPr/>
              <a:t>23/02/2019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085C3-7F6E-4412-ABF3-52391D441C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C7B9-90EA-42F9-A15B-FAA5EBF20E9E}" type="datetimeFigureOut">
              <a:rPr lang="it-IT" smtClean="0"/>
              <a:pPr/>
              <a:t>23/02/2019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085C3-7F6E-4412-ABF3-52391D441C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C7B9-90EA-42F9-A15B-FAA5EBF20E9E}" type="datetimeFigureOut">
              <a:rPr lang="it-IT" smtClean="0"/>
              <a:pPr/>
              <a:t>23/02/2019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085C3-7F6E-4412-ABF3-52391D441C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C7B9-90EA-42F9-A15B-FAA5EBF20E9E}" type="datetimeFigureOut">
              <a:rPr lang="it-IT" smtClean="0"/>
              <a:pPr/>
              <a:t>23/02/2019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085C3-7F6E-4412-ABF3-52391D441C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C7B9-90EA-42F9-A15B-FAA5EBF20E9E}" type="datetimeFigureOut">
              <a:rPr lang="it-IT" smtClean="0"/>
              <a:pPr/>
              <a:t>23/02/2019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085C3-7F6E-4412-ABF3-52391D441C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C7B9-90EA-42F9-A15B-FAA5EBF20E9E}" type="datetimeFigureOut">
              <a:rPr lang="it-IT" smtClean="0"/>
              <a:pPr/>
              <a:t>23/02/2019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085C3-7F6E-4412-ABF3-52391D441C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C7B9-90EA-42F9-A15B-FAA5EBF20E9E}" type="datetimeFigureOut">
              <a:rPr lang="it-IT" smtClean="0"/>
              <a:pPr/>
              <a:t>23/02/2019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085C3-7F6E-4412-ABF3-52391D441C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C7B9-90EA-42F9-A15B-FAA5EBF20E9E}" type="datetimeFigureOut">
              <a:rPr lang="it-IT" smtClean="0"/>
              <a:pPr/>
              <a:t>23/02/2019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085C3-7F6E-4412-ABF3-52391D441C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2C7B9-90EA-42F9-A15B-FAA5EBF20E9E}" type="datetimeFigureOut">
              <a:rPr lang="it-IT" smtClean="0"/>
              <a:pPr/>
              <a:t>23/02/2019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CA085C3-7F6E-4412-ABF3-52391D441C6D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722C7B9-90EA-42F9-A15B-FAA5EBF20E9E}" type="datetimeFigureOut">
              <a:rPr lang="it-IT" smtClean="0"/>
              <a:pPr/>
              <a:t>23/02/2019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CA085C3-7F6E-4412-ABF3-52391D441C6D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395536" y="386348"/>
            <a:ext cx="7956146" cy="4594788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L’ESERCIZIO DI </a:t>
            </a:r>
            <a:r>
              <a:rPr lang="it-IT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BATTUTA E </a:t>
            </a:r>
            <a:r>
              <a:rPr lang="it-IT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RICEZIONE </a:t>
            </a:r>
            <a:br>
              <a:rPr lang="it-IT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E </a:t>
            </a:r>
            <a:br>
              <a:rPr lang="it-IT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it-IT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L’ALLENAMENTO DEL SISTEMA DI RICEZIONE </a:t>
            </a:r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it-IT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080784"/>
          </a:xfrm>
        </p:spPr>
        <p:txBody>
          <a:bodyPr>
            <a:normAutofit/>
          </a:bodyPr>
          <a:lstStyle/>
          <a:p>
            <a:pPr algn="l"/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it-IT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corso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di I° grado</a:t>
            </a:r>
          </a:p>
          <a:p>
            <a:pPr algn="l"/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Relatore: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Gualdi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Simone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704088"/>
            <a:ext cx="7787208" cy="70868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it-IT" b="1" dirty="0" smtClean="0">
                <a:effectLst/>
                <a:latin typeface="Times New Roman" pitchFamily="18" charset="0"/>
              </a:rPr>
              <a:t>Sistema di gioco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341438"/>
            <a:ext cx="8291512" cy="4789487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it-IT" sz="2400" i="1" dirty="0" smtClean="0">
              <a:latin typeface="Times New Roman" pitchFamily="18" charset="0"/>
            </a:endParaRPr>
          </a:p>
          <a:p>
            <a:pPr algn="ctr">
              <a:lnSpc>
                <a:spcPct val="90000"/>
              </a:lnSpc>
              <a:buNone/>
              <a:defRPr/>
            </a:pPr>
            <a:endParaRPr lang="it-IT" sz="2400" dirty="0" smtClean="0">
              <a:latin typeface="Times New Roman" pitchFamily="18" charset="0"/>
            </a:endParaRPr>
          </a:p>
          <a:p>
            <a:pPr algn="ctr">
              <a:lnSpc>
                <a:spcPct val="90000"/>
              </a:lnSpc>
              <a:buNone/>
              <a:defRPr/>
            </a:pPr>
            <a:r>
              <a:rPr lang="it-IT" sz="2400" dirty="0" smtClean="0">
                <a:latin typeface="Times New Roman" pitchFamily="18" charset="0"/>
              </a:rPr>
              <a:t>Il sistema </a:t>
            </a:r>
            <a:r>
              <a:rPr lang="it-IT" sz="2400" dirty="0" smtClean="0">
                <a:latin typeface="Times New Roman" pitchFamily="18" charset="0"/>
              </a:rPr>
              <a:t>è un insieme di </a:t>
            </a:r>
            <a:r>
              <a:rPr lang="it-IT" sz="2400" dirty="0" smtClean="0">
                <a:latin typeface="Times New Roman" pitchFamily="18" charset="0"/>
              </a:rPr>
              <a:t>regole, compiti </a:t>
            </a:r>
            <a:r>
              <a:rPr lang="it-IT" sz="2400" dirty="0" smtClean="0">
                <a:latin typeface="Times New Roman" pitchFamily="18" charset="0"/>
              </a:rPr>
              <a:t>che tutti i giocatori devono conoscere e rispettare    </a:t>
            </a:r>
          </a:p>
          <a:p>
            <a:pPr>
              <a:lnSpc>
                <a:spcPct val="90000"/>
              </a:lnSpc>
              <a:buNone/>
              <a:defRPr/>
            </a:pPr>
            <a:endParaRPr lang="it-IT" sz="2400" dirty="0" smtClean="0">
              <a:latin typeface="Times New Roman" pitchFamily="18" charset="0"/>
            </a:endParaRPr>
          </a:p>
          <a:p>
            <a:pPr algn="ctr">
              <a:lnSpc>
                <a:spcPct val="90000"/>
              </a:lnSpc>
              <a:buNone/>
              <a:defRPr/>
            </a:pPr>
            <a:r>
              <a:rPr lang="it-IT" sz="2400" dirty="0" smtClean="0">
                <a:latin typeface="Times New Roman" pitchFamily="18" charset="0"/>
              </a:rPr>
              <a:t>E’ in funzione della qualità dei giocatori</a:t>
            </a:r>
          </a:p>
        </p:txBody>
      </p:sp>
    </p:spTree>
    <p:extLst>
      <p:ext uri="{BB962C8B-B14F-4D97-AF65-F5344CB8AC3E}">
        <p14:creationId xmlns:p14="http://schemas.microsoft.com/office/powerpoint/2010/main" val="40822449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404664"/>
            <a:ext cx="7787208" cy="79208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it-IT" b="1" dirty="0" smtClean="0">
                <a:effectLst/>
                <a:latin typeface="Times New Roman" pitchFamily="18" charset="0"/>
              </a:rPr>
              <a:t>Sistema di gioco “cambio palla”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341438"/>
            <a:ext cx="8291512" cy="5183906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it-IT" sz="2400" i="1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it-IT" sz="2400" dirty="0" smtClean="0">
                <a:latin typeface="Times New Roman" pitchFamily="18" charset="0"/>
              </a:rPr>
              <a:t>    A differenza della pallavolo maschile il sistema di gioco femminile non è così standardizzato: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dirty="0" smtClean="0">
                <a:latin typeface="Times New Roman" pitchFamily="18" charset="0"/>
              </a:rPr>
              <a:t>non c’è specializzazione nel fondamentale della ricezione: anche ad alto livello in molte squadre riceve l’opposto;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dirty="0" smtClean="0">
                <a:latin typeface="Times New Roman" pitchFamily="18" charset="0"/>
              </a:rPr>
              <a:t>la ricezione è conseguente ad un servizio prettamente flottante;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dirty="0" smtClean="0">
                <a:latin typeface="Times New Roman" pitchFamily="18" charset="0"/>
              </a:rPr>
              <a:t>l’attacco dalla seconda linea è poco efficiente: manca la figura ormai consolidata nel maschile  e nel femminile di alto livello dell’opposto come terminale offensivo del sistema di attacco;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dirty="0" smtClean="0">
                <a:latin typeface="Times New Roman" pitchFamily="18" charset="0"/>
              </a:rPr>
              <a:t>l’attacco si realizza con traiettorie più lente: il primo tempo non è anticipato (tranne in qualche caso) e ha una efficienza più  bassa dopo la ricezione, il secondo tempo è una palla morbida, l’attacco prevalente è quello di palla alta.</a:t>
            </a:r>
          </a:p>
        </p:txBody>
      </p:sp>
    </p:spTree>
    <p:extLst>
      <p:ext uri="{BB962C8B-B14F-4D97-AF65-F5344CB8AC3E}">
        <p14:creationId xmlns:p14="http://schemas.microsoft.com/office/powerpoint/2010/main" val="25376212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715200" cy="108012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it-IT" b="1" dirty="0" smtClean="0">
                <a:effectLst/>
                <a:latin typeface="Times New Roman" pitchFamily="18" charset="0"/>
              </a:rPr>
              <a:t>Sistema di ricezione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268760"/>
            <a:ext cx="8425184" cy="5400947"/>
          </a:xfrm>
        </p:spPr>
        <p:txBody>
          <a:bodyPr>
            <a:normAutofit/>
          </a:bodyPr>
          <a:lstStyle/>
          <a:p>
            <a:pPr algn="ctr">
              <a:defRPr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Scelta del sistema: numero di ricevitori</a:t>
            </a:r>
          </a:p>
          <a:p>
            <a:pPr>
              <a:defRPr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Distribuzione delle competenze di ricezione: </a:t>
            </a:r>
          </a:p>
          <a:p>
            <a:pPr marL="0" indent="0">
              <a:buNone/>
              <a:defRPr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zona di conflitto tra i ricevitori di seconda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linea </a:t>
            </a:r>
          </a:p>
          <a:p>
            <a:pPr marL="0" indent="0">
              <a:buNone/>
              <a:defRPr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tra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il ricevitore di prima e seconda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linea</a:t>
            </a:r>
          </a:p>
          <a:p>
            <a:pPr marL="0" indent="0">
              <a:buNone/>
              <a:defRPr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tra il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centrale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e il ricevitore nel caso della battuta corta </a:t>
            </a: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36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2656"/>
            <a:ext cx="8229600" cy="108012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it-IT" b="1" dirty="0" smtClean="0">
                <a:effectLst/>
                <a:latin typeface="Times New Roman" pitchFamily="18" charset="0"/>
              </a:rPr>
              <a:t>Sistema di ricezione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/>
          <a:lstStyle/>
          <a:p>
            <a:pPr eaLnBrk="1" hangingPunct="1">
              <a:defRPr/>
            </a:pPr>
            <a:r>
              <a:rPr lang="it-IT" dirty="0" smtClean="0">
                <a:latin typeface="Times New Roman" pitchFamily="18" charset="0"/>
              </a:rPr>
              <a:t>3 ricevitori: libero + attaccanti ricettori: specifico squadra femminile, ricezione battuta salto </a:t>
            </a:r>
            <a:r>
              <a:rPr lang="it-IT" dirty="0" err="1" smtClean="0">
                <a:latin typeface="Times New Roman" pitchFamily="18" charset="0"/>
              </a:rPr>
              <a:t>spin</a:t>
            </a:r>
            <a:r>
              <a:rPr lang="it-IT" dirty="0" smtClean="0">
                <a:latin typeface="Times New Roman" pitchFamily="18" charset="0"/>
              </a:rPr>
              <a:t> nel maschile.</a:t>
            </a:r>
          </a:p>
          <a:p>
            <a:pPr eaLnBrk="1" hangingPunct="1">
              <a:defRPr/>
            </a:pPr>
            <a:endParaRPr lang="it-IT" dirty="0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it-IT" dirty="0" smtClean="0">
                <a:latin typeface="Times New Roman" pitchFamily="18" charset="0"/>
              </a:rPr>
              <a:t>4 ricevitori: libero + attaccanti ricettore + opposto (sistema che consente di lasciare fuori dalla ricezione il giocatore di prima linea)</a:t>
            </a:r>
          </a:p>
          <a:p>
            <a:pPr eaLnBrk="1" hangingPunct="1">
              <a:defRPr/>
            </a:pPr>
            <a:endParaRPr lang="it-IT" dirty="0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it-IT" dirty="0" smtClean="0">
                <a:latin typeface="Times New Roman" pitchFamily="18" charset="0"/>
              </a:rPr>
              <a:t>sistema misto </a:t>
            </a:r>
            <a:r>
              <a:rPr lang="it-IT" dirty="0" smtClean="0">
                <a:latin typeface="Times New Roman" pitchFamily="18" charset="0"/>
              </a:rPr>
              <a:t>(</a:t>
            </a:r>
            <a:r>
              <a:rPr lang="it-IT" dirty="0" smtClean="0">
                <a:latin typeface="Times New Roman" pitchFamily="18" charset="0"/>
              </a:rPr>
              <a:t>specifico</a:t>
            </a:r>
            <a:r>
              <a:rPr lang="it-IT" dirty="0" smtClean="0">
                <a:latin typeface="Times New Roman" pitchFamily="18" charset="0"/>
              </a:rPr>
              <a:t> </a:t>
            </a:r>
            <a:r>
              <a:rPr lang="it-IT" dirty="0" smtClean="0">
                <a:latin typeface="Times New Roman" pitchFamily="18" charset="0"/>
              </a:rPr>
              <a:t>della pallavolo femminile): il libero entra al posto di una centrale e di un’attaccante di posto 4 o posto 2</a:t>
            </a:r>
          </a:p>
        </p:txBody>
      </p:sp>
    </p:spTree>
    <p:extLst>
      <p:ext uri="{BB962C8B-B14F-4D97-AF65-F5344CB8AC3E}">
        <p14:creationId xmlns:p14="http://schemas.microsoft.com/office/powerpoint/2010/main" val="17407013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8"/>
          <p:cNvSpPr>
            <a:spLocks noChangeShapeType="1"/>
          </p:cNvSpPr>
          <p:nvPr/>
        </p:nvSpPr>
        <p:spPr bwMode="auto">
          <a:xfrm>
            <a:off x="684213" y="765175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411" name="Line 9"/>
          <p:cNvSpPr>
            <a:spLocks noChangeShapeType="1"/>
          </p:cNvSpPr>
          <p:nvPr/>
        </p:nvSpPr>
        <p:spPr bwMode="auto">
          <a:xfrm>
            <a:off x="684213" y="24923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412" name="Line 10"/>
          <p:cNvSpPr>
            <a:spLocks noChangeShapeType="1"/>
          </p:cNvSpPr>
          <p:nvPr/>
        </p:nvSpPr>
        <p:spPr bwMode="auto">
          <a:xfrm>
            <a:off x="2195513" y="765175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413" name="Line 11"/>
          <p:cNvSpPr>
            <a:spLocks noChangeShapeType="1"/>
          </p:cNvSpPr>
          <p:nvPr/>
        </p:nvSpPr>
        <p:spPr bwMode="auto">
          <a:xfrm>
            <a:off x="684213" y="7651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414" name="Line 12"/>
          <p:cNvSpPr>
            <a:spLocks noChangeShapeType="1"/>
          </p:cNvSpPr>
          <p:nvPr/>
        </p:nvSpPr>
        <p:spPr bwMode="auto">
          <a:xfrm>
            <a:off x="684213" y="14128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415" name="WordArt 13"/>
          <p:cNvSpPr>
            <a:spLocks noChangeArrowheads="1" noChangeShapeType="1" noTextEdit="1"/>
          </p:cNvSpPr>
          <p:nvPr/>
        </p:nvSpPr>
        <p:spPr bwMode="auto">
          <a:xfrm>
            <a:off x="827088" y="981075"/>
            <a:ext cx="114300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17416" name="WordArt 14"/>
          <p:cNvSpPr>
            <a:spLocks noChangeArrowheads="1" noChangeShapeType="1" noTextEdit="1"/>
          </p:cNvSpPr>
          <p:nvPr/>
        </p:nvSpPr>
        <p:spPr bwMode="auto">
          <a:xfrm>
            <a:off x="1258888" y="981075"/>
            <a:ext cx="21907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 2</a:t>
            </a:r>
          </a:p>
        </p:txBody>
      </p:sp>
      <p:sp>
        <p:nvSpPr>
          <p:cNvPr id="17417" name="WordArt 17"/>
          <p:cNvSpPr>
            <a:spLocks noChangeArrowheads="1" noChangeShapeType="1" noTextEdit="1"/>
          </p:cNvSpPr>
          <p:nvPr/>
        </p:nvSpPr>
        <p:spPr bwMode="auto">
          <a:xfrm>
            <a:off x="1779588" y="1016000"/>
            <a:ext cx="2000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S 1</a:t>
            </a:r>
          </a:p>
        </p:txBody>
      </p:sp>
      <p:sp>
        <p:nvSpPr>
          <p:cNvPr id="17418" name="WordArt 18"/>
          <p:cNvSpPr>
            <a:spLocks noChangeArrowheads="1" noChangeShapeType="1" noTextEdit="1"/>
          </p:cNvSpPr>
          <p:nvPr/>
        </p:nvSpPr>
        <p:spPr bwMode="auto">
          <a:xfrm>
            <a:off x="1619250" y="1773238"/>
            <a:ext cx="2762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    P</a:t>
            </a:r>
          </a:p>
        </p:txBody>
      </p:sp>
      <p:sp>
        <p:nvSpPr>
          <p:cNvPr id="17419" name="WordArt 19"/>
          <p:cNvSpPr>
            <a:spLocks noChangeArrowheads="1" noChangeShapeType="1" noTextEdit="1"/>
          </p:cNvSpPr>
          <p:nvPr/>
        </p:nvSpPr>
        <p:spPr bwMode="auto">
          <a:xfrm>
            <a:off x="827088" y="1773238"/>
            <a:ext cx="2381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S 2</a:t>
            </a:r>
          </a:p>
        </p:txBody>
      </p:sp>
      <p:sp>
        <p:nvSpPr>
          <p:cNvPr id="17420" name="WordArt 20"/>
          <p:cNvSpPr>
            <a:spLocks noChangeArrowheads="1" noChangeShapeType="1" noTextEdit="1"/>
          </p:cNvSpPr>
          <p:nvPr/>
        </p:nvSpPr>
        <p:spPr bwMode="auto">
          <a:xfrm>
            <a:off x="1331913" y="1773238"/>
            <a:ext cx="21907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 1</a:t>
            </a:r>
          </a:p>
        </p:txBody>
      </p:sp>
      <p:sp>
        <p:nvSpPr>
          <p:cNvPr id="17421" name="Line 21"/>
          <p:cNvSpPr>
            <a:spLocks noChangeShapeType="1"/>
          </p:cNvSpPr>
          <p:nvPr/>
        </p:nvSpPr>
        <p:spPr bwMode="auto">
          <a:xfrm>
            <a:off x="684213" y="292576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422" name="Line 22"/>
          <p:cNvSpPr>
            <a:spLocks noChangeShapeType="1"/>
          </p:cNvSpPr>
          <p:nvPr/>
        </p:nvSpPr>
        <p:spPr bwMode="auto">
          <a:xfrm>
            <a:off x="684213" y="465296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423" name="Line 23"/>
          <p:cNvSpPr>
            <a:spLocks noChangeShapeType="1"/>
          </p:cNvSpPr>
          <p:nvPr/>
        </p:nvSpPr>
        <p:spPr bwMode="auto">
          <a:xfrm>
            <a:off x="2195513" y="292576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424" name="Line 24"/>
          <p:cNvSpPr>
            <a:spLocks noChangeShapeType="1"/>
          </p:cNvSpPr>
          <p:nvPr/>
        </p:nvSpPr>
        <p:spPr bwMode="auto">
          <a:xfrm>
            <a:off x="684213" y="292576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425" name="Line 25"/>
          <p:cNvSpPr>
            <a:spLocks noChangeShapeType="1"/>
          </p:cNvSpPr>
          <p:nvPr/>
        </p:nvSpPr>
        <p:spPr bwMode="auto">
          <a:xfrm>
            <a:off x="684213" y="357346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426" name="WordArt 26"/>
          <p:cNvSpPr>
            <a:spLocks noChangeArrowheads="1" noChangeShapeType="1" noTextEdit="1"/>
          </p:cNvSpPr>
          <p:nvPr/>
        </p:nvSpPr>
        <p:spPr bwMode="auto">
          <a:xfrm>
            <a:off x="1362075" y="3141663"/>
            <a:ext cx="114300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17427" name="WordArt 27"/>
          <p:cNvSpPr>
            <a:spLocks noChangeArrowheads="1" noChangeShapeType="1" noTextEdit="1"/>
          </p:cNvSpPr>
          <p:nvPr/>
        </p:nvSpPr>
        <p:spPr bwMode="auto">
          <a:xfrm>
            <a:off x="1760538" y="3141663"/>
            <a:ext cx="21907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 2</a:t>
            </a:r>
          </a:p>
        </p:txBody>
      </p:sp>
      <p:sp>
        <p:nvSpPr>
          <p:cNvPr id="17428" name="WordArt 28"/>
          <p:cNvSpPr>
            <a:spLocks noChangeArrowheads="1" noChangeShapeType="1" noTextEdit="1"/>
          </p:cNvSpPr>
          <p:nvPr/>
        </p:nvSpPr>
        <p:spPr bwMode="auto">
          <a:xfrm>
            <a:off x="1779588" y="3968750"/>
            <a:ext cx="2000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S 1</a:t>
            </a:r>
          </a:p>
        </p:txBody>
      </p:sp>
      <p:sp>
        <p:nvSpPr>
          <p:cNvPr id="17429" name="WordArt 29"/>
          <p:cNvSpPr>
            <a:spLocks noChangeArrowheads="1" noChangeShapeType="1" noTextEdit="1"/>
          </p:cNvSpPr>
          <p:nvPr/>
        </p:nvSpPr>
        <p:spPr bwMode="auto">
          <a:xfrm>
            <a:off x="1187450" y="3968750"/>
            <a:ext cx="2762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    P</a:t>
            </a:r>
          </a:p>
        </p:txBody>
      </p:sp>
      <p:sp>
        <p:nvSpPr>
          <p:cNvPr id="17430" name="WordArt 30"/>
          <p:cNvSpPr>
            <a:spLocks noChangeArrowheads="1" noChangeShapeType="1" noTextEdit="1"/>
          </p:cNvSpPr>
          <p:nvPr/>
        </p:nvSpPr>
        <p:spPr bwMode="auto">
          <a:xfrm>
            <a:off x="827088" y="3141663"/>
            <a:ext cx="2381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S 2</a:t>
            </a:r>
          </a:p>
        </p:txBody>
      </p:sp>
      <p:sp>
        <p:nvSpPr>
          <p:cNvPr id="17431" name="WordArt 31"/>
          <p:cNvSpPr>
            <a:spLocks noChangeArrowheads="1" noChangeShapeType="1" noTextEdit="1"/>
          </p:cNvSpPr>
          <p:nvPr/>
        </p:nvSpPr>
        <p:spPr bwMode="auto">
          <a:xfrm>
            <a:off x="900113" y="3968750"/>
            <a:ext cx="21907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 1</a:t>
            </a:r>
          </a:p>
        </p:txBody>
      </p:sp>
      <p:sp>
        <p:nvSpPr>
          <p:cNvPr id="17432" name="Line 43"/>
          <p:cNvSpPr>
            <a:spLocks noChangeShapeType="1"/>
          </p:cNvSpPr>
          <p:nvPr/>
        </p:nvSpPr>
        <p:spPr bwMode="auto">
          <a:xfrm>
            <a:off x="684213" y="501491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433" name="Line 44"/>
          <p:cNvSpPr>
            <a:spLocks noChangeShapeType="1"/>
          </p:cNvSpPr>
          <p:nvPr/>
        </p:nvSpPr>
        <p:spPr bwMode="auto">
          <a:xfrm>
            <a:off x="684213" y="67421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434" name="Line 45"/>
          <p:cNvSpPr>
            <a:spLocks noChangeShapeType="1"/>
          </p:cNvSpPr>
          <p:nvPr/>
        </p:nvSpPr>
        <p:spPr bwMode="auto">
          <a:xfrm>
            <a:off x="2195513" y="501491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435" name="Line 46"/>
          <p:cNvSpPr>
            <a:spLocks noChangeShapeType="1"/>
          </p:cNvSpPr>
          <p:nvPr/>
        </p:nvSpPr>
        <p:spPr bwMode="auto">
          <a:xfrm>
            <a:off x="684213" y="50149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436" name="Line 47"/>
          <p:cNvSpPr>
            <a:spLocks noChangeShapeType="1"/>
          </p:cNvSpPr>
          <p:nvPr/>
        </p:nvSpPr>
        <p:spPr bwMode="auto">
          <a:xfrm>
            <a:off x="684213" y="56626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437" name="WordArt 48"/>
          <p:cNvSpPr>
            <a:spLocks noChangeArrowheads="1" noChangeShapeType="1" noTextEdit="1"/>
          </p:cNvSpPr>
          <p:nvPr/>
        </p:nvSpPr>
        <p:spPr bwMode="auto">
          <a:xfrm>
            <a:off x="1865313" y="5230813"/>
            <a:ext cx="114300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17438" name="WordArt 49"/>
          <p:cNvSpPr>
            <a:spLocks noChangeArrowheads="1" noChangeShapeType="1" noTextEdit="1"/>
          </p:cNvSpPr>
          <p:nvPr/>
        </p:nvSpPr>
        <p:spPr bwMode="auto">
          <a:xfrm>
            <a:off x="1760538" y="6056313"/>
            <a:ext cx="21907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 2</a:t>
            </a:r>
          </a:p>
        </p:txBody>
      </p:sp>
      <p:sp>
        <p:nvSpPr>
          <p:cNvPr id="17439" name="WordArt 50"/>
          <p:cNvSpPr>
            <a:spLocks noChangeArrowheads="1" noChangeShapeType="1" noTextEdit="1"/>
          </p:cNvSpPr>
          <p:nvPr/>
        </p:nvSpPr>
        <p:spPr bwMode="auto">
          <a:xfrm>
            <a:off x="1258888" y="6021388"/>
            <a:ext cx="2000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S 1</a:t>
            </a:r>
          </a:p>
        </p:txBody>
      </p:sp>
      <p:sp>
        <p:nvSpPr>
          <p:cNvPr id="17440" name="WordArt 51"/>
          <p:cNvSpPr>
            <a:spLocks noChangeArrowheads="1" noChangeShapeType="1" noTextEdit="1"/>
          </p:cNvSpPr>
          <p:nvPr/>
        </p:nvSpPr>
        <p:spPr bwMode="auto">
          <a:xfrm>
            <a:off x="684213" y="6057900"/>
            <a:ext cx="2762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    P</a:t>
            </a:r>
          </a:p>
        </p:txBody>
      </p:sp>
      <p:sp>
        <p:nvSpPr>
          <p:cNvPr id="17441" name="WordArt 52"/>
          <p:cNvSpPr>
            <a:spLocks noChangeArrowheads="1" noChangeShapeType="1" noTextEdit="1"/>
          </p:cNvSpPr>
          <p:nvPr/>
        </p:nvSpPr>
        <p:spPr bwMode="auto">
          <a:xfrm>
            <a:off x="1331913" y="5229225"/>
            <a:ext cx="2381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S 2</a:t>
            </a:r>
          </a:p>
        </p:txBody>
      </p:sp>
      <p:sp>
        <p:nvSpPr>
          <p:cNvPr id="17442" name="WordArt 53"/>
          <p:cNvSpPr>
            <a:spLocks noChangeArrowheads="1" noChangeShapeType="1" noTextEdit="1"/>
          </p:cNvSpPr>
          <p:nvPr/>
        </p:nvSpPr>
        <p:spPr bwMode="auto">
          <a:xfrm>
            <a:off x="827088" y="5229225"/>
            <a:ext cx="21907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 1</a:t>
            </a:r>
          </a:p>
        </p:txBody>
      </p:sp>
      <p:sp>
        <p:nvSpPr>
          <p:cNvPr id="17443" name="Line 54"/>
          <p:cNvSpPr>
            <a:spLocks noChangeShapeType="1"/>
          </p:cNvSpPr>
          <p:nvPr/>
        </p:nvSpPr>
        <p:spPr bwMode="auto">
          <a:xfrm>
            <a:off x="2555875" y="765175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444" name="Line 55"/>
          <p:cNvSpPr>
            <a:spLocks noChangeShapeType="1"/>
          </p:cNvSpPr>
          <p:nvPr/>
        </p:nvSpPr>
        <p:spPr bwMode="auto">
          <a:xfrm>
            <a:off x="2555875" y="24923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445" name="Line 56"/>
          <p:cNvSpPr>
            <a:spLocks noChangeShapeType="1"/>
          </p:cNvSpPr>
          <p:nvPr/>
        </p:nvSpPr>
        <p:spPr bwMode="auto">
          <a:xfrm>
            <a:off x="4067175" y="765175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446" name="Line 57"/>
          <p:cNvSpPr>
            <a:spLocks noChangeShapeType="1"/>
          </p:cNvSpPr>
          <p:nvPr/>
        </p:nvSpPr>
        <p:spPr bwMode="auto">
          <a:xfrm>
            <a:off x="2555875" y="7651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447" name="Line 58"/>
          <p:cNvSpPr>
            <a:spLocks noChangeShapeType="1"/>
          </p:cNvSpPr>
          <p:nvPr/>
        </p:nvSpPr>
        <p:spPr bwMode="auto">
          <a:xfrm>
            <a:off x="2555875" y="14128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448" name="WordArt 59"/>
          <p:cNvSpPr>
            <a:spLocks noChangeArrowheads="1" noChangeShapeType="1" noTextEdit="1"/>
          </p:cNvSpPr>
          <p:nvPr/>
        </p:nvSpPr>
        <p:spPr bwMode="auto">
          <a:xfrm>
            <a:off x="2698750" y="1160463"/>
            <a:ext cx="114300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17449" name="WordArt 60"/>
          <p:cNvSpPr>
            <a:spLocks noChangeArrowheads="1" noChangeShapeType="1" noTextEdit="1"/>
          </p:cNvSpPr>
          <p:nvPr/>
        </p:nvSpPr>
        <p:spPr bwMode="auto">
          <a:xfrm>
            <a:off x="3130550" y="1231900"/>
            <a:ext cx="21907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 2</a:t>
            </a:r>
          </a:p>
        </p:txBody>
      </p:sp>
      <p:sp>
        <p:nvSpPr>
          <p:cNvPr id="17450" name="WordArt 61"/>
          <p:cNvSpPr>
            <a:spLocks noChangeArrowheads="1" noChangeShapeType="1" noTextEdit="1"/>
          </p:cNvSpPr>
          <p:nvPr/>
        </p:nvSpPr>
        <p:spPr bwMode="auto">
          <a:xfrm>
            <a:off x="3506788" y="1663700"/>
            <a:ext cx="2000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 normalizeH="1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S 1</a:t>
            </a:r>
          </a:p>
        </p:txBody>
      </p:sp>
      <p:sp>
        <p:nvSpPr>
          <p:cNvPr id="17451" name="WordArt 62"/>
          <p:cNvSpPr>
            <a:spLocks noChangeArrowheads="1" noChangeShapeType="1" noTextEdit="1"/>
          </p:cNvSpPr>
          <p:nvPr/>
        </p:nvSpPr>
        <p:spPr bwMode="auto">
          <a:xfrm>
            <a:off x="3563938" y="1808163"/>
            <a:ext cx="2762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    P</a:t>
            </a:r>
          </a:p>
        </p:txBody>
      </p:sp>
      <p:sp>
        <p:nvSpPr>
          <p:cNvPr id="17452" name="WordArt 63"/>
          <p:cNvSpPr>
            <a:spLocks noChangeArrowheads="1" noChangeShapeType="1" noTextEdit="1"/>
          </p:cNvSpPr>
          <p:nvPr/>
        </p:nvSpPr>
        <p:spPr bwMode="auto">
          <a:xfrm>
            <a:off x="2698750" y="1879600"/>
            <a:ext cx="2381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S 2</a:t>
            </a:r>
          </a:p>
        </p:txBody>
      </p:sp>
      <p:sp>
        <p:nvSpPr>
          <p:cNvPr id="17453" name="WordArt 64"/>
          <p:cNvSpPr>
            <a:spLocks noChangeArrowheads="1" noChangeShapeType="1" noTextEdit="1"/>
          </p:cNvSpPr>
          <p:nvPr/>
        </p:nvSpPr>
        <p:spPr bwMode="auto">
          <a:xfrm>
            <a:off x="3201988" y="1879600"/>
            <a:ext cx="857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</a:p>
        </p:txBody>
      </p:sp>
      <p:sp>
        <p:nvSpPr>
          <p:cNvPr id="17454" name="Line 65"/>
          <p:cNvSpPr>
            <a:spLocks noChangeShapeType="1"/>
          </p:cNvSpPr>
          <p:nvPr/>
        </p:nvSpPr>
        <p:spPr bwMode="auto">
          <a:xfrm>
            <a:off x="2555875" y="292576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455" name="Line 66"/>
          <p:cNvSpPr>
            <a:spLocks noChangeShapeType="1"/>
          </p:cNvSpPr>
          <p:nvPr/>
        </p:nvSpPr>
        <p:spPr bwMode="auto">
          <a:xfrm>
            <a:off x="2555875" y="465296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456" name="Line 67"/>
          <p:cNvSpPr>
            <a:spLocks noChangeShapeType="1"/>
          </p:cNvSpPr>
          <p:nvPr/>
        </p:nvSpPr>
        <p:spPr bwMode="auto">
          <a:xfrm>
            <a:off x="4067175" y="292576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457" name="Line 68"/>
          <p:cNvSpPr>
            <a:spLocks noChangeShapeType="1"/>
          </p:cNvSpPr>
          <p:nvPr/>
        </p:nvSpPr>
        <p:spPr bwMode="auto">
          <a:xfrm>
            <a:off x="2555875" y="292576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458" name="Line 69"/>
          <p:cNvSpPr>
            <a:spLocks noChangeShapeType="1"/>
          </p:cNvSpPr>
          <p:nvPr/>
        </p:nvSpPr>
        <p:spPr bwMode="auto">
          <a:xfrm>
            <a:off x="2555875" y="357346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459" name="WordArt 70"/>
          <p:cNvSpPr>
            <a:spLocks noChangeArrowheads="1" noChangeShapeType="1" noTextEdit="1"/>
          </p:cNvSpPr>
          <p:nvPr/>
        </p:nvSpPr>
        <p:spPr bwMode="auto">
          <a:xfrm>
            <a:off x="3449638" y="2997200"/>
            <a:ext cx="114300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17460" name="WordArt 71"/>
          <p:cNvSpPr>
            <a:spLocks noChangeArrowheads="1" noChangeShapeType="1" noTextEdit="1"/>
          </p:cNvSpPr>
          <p:nvPr/>
        </p:nvSpPr>
        <p:spPr bwMode="auto">
          <a:xfrm>
            <a:off x="3563938" y="3357563"/>
            <a:ext cx="21907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 2</a:t>
            </a:r>
          </a:p>
        </p:txBody>
      </p:sp>
      <p:sp>
        <p:nvSpPr>
          <p:cNvPr id="17461" name="WordArt 72"/>
          <p:cNvSpPr>
            <a:spLocks noChangeArrowheads="1" noChangeShapeType="1" noTextEdit="1"/>
          </p:cNvSpPr>
          <p:nvPr/>
        </p:nvSpPr>
        <p:spPr bwMode="auto">
          <a:xfrm>
            <a:off x="3651250" y="3968750"/>
            <a:ext cx="2000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S 1</a:t>
            </a:r>
          </a:p>
        </p:txBody>
      </p:sp>
      <p:sp>
        <p:nvSpPr>
          <p:cNvPr id="17462" name="WordArt 73"/>
          <p:cNvSpPr>
            <a:spLocks noChangeArrowheads="1" noChangeShapeType="1" noTextEdit="1"/>
          </p:cNvSpPr>
          <p:nvPr/>
        </p:nvSpPr>
        <p:spPr bwMode="auto">
          <a:xfrm>
            <a:off x="3143250" y="3213100"/>
            <a:ext cx="2762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    P</a:t>
            </a:r>
          </a:p>
        </p:txBody>
      </p:sp>
      <p:sp>
        <p:nvSpPr>
          <p:cNvPr id="17463" name="WordArt 74"/>
          <p:cNvSpPr>
            <a:spLocks noChangeArrowheads="1" noChangeShapeType="1" noTextEdit="1"/>
          </p:cNvSpPr>
          <p:nvPr/>
        </p:nvSpPr>
        <p:spPr bwMode="auto">
          <a:xfrm>
            <a:off x="2698750" y="3789363"/>
            <a:ext cx="2381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S 2</a:t>
            </a:r>
          </a:p>
        </p:txBody>
      </p:sp>
      <p:sp>
        <p:nvSpPr>
          <p:cNvPr id="17464" name="WordArt 75"/>
          <p:cNvSpPr>
            <a:spLocks noChangeArrowheads="1" noChangeShapeType="1" noTextEdit="1"/>
          </p:cNvSpPr>
          <p:nvPr/>
        </p:nvSpPr>
        <p:spPr bwMode="auto">
          <a:xfrm>
            <a:off x="3203575" y="3968750"/>
            <a:ext cx="857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</a:p>
        </p:txBody>
      </p:sp>
      <p:sp>
        <p:nvSpPr>
          <p:cNvPr id="17465" name="Line 76"/>
          <p:cNvSpPr>
            <a:spLocks noChangeShapeType="1"/>
          </p:cNvSpPr>
          <p:nvPr/>
        </p:nvSpPr>
        <p:spPr bwMode="auto">
          <a:xfrm>
            <a:off x="2555875" y="501491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466" name="Line 77"/>
          <p:cNvSpPr>
            <a:spLocks noChangeShapeType="1"/>
          </p:cNvSpPr>
          <p:nvPr/>
        </p:nvSpPr>
        <p:spPr bwMode="auto">
          <a:xfrm>
            <a:off x="2555875" y="67421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467" name="Line 78"/>
          <p:cNvSpPr>
            <a:spLocks noChangeShapeType="1"/>
          </p:cNvSpPr>
          <p:nvPr/>
        </p:nvSpPr>
        <p:spPr bwMode="auto">
          <a:xfrm>
            <a:off x="4067175" y="501491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468" name="Line 79"/>
          <p:cNvSpPr>
            <a:spLocks noChangeShapeType="1"/>
          </p:cNvSpPr>
          <p:nvPr/>
        </p:nvSpPr>
        <p:spPr bwMode="auto">
          <a:xfrm>
            <a:off x="2555875" y="50149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469" name="Line 80"/>
          <p:cNvSpPr>
            <a:spLocks noChangeShapeType="1"/>
          </p:cNvSpPr>
          <p:nvPr/>
        </p:nvSpPr>
        <p:spPr bwMode="auto">
          <a:xfrm>
            <a:off x="2555875" y="56626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470" name="WordArt 81"/>
          <p:cNvSpPr>
            <a:spLocks noChangeArrowheads="1" noChangeShapeType="1" noTextEdit="1"/>
          </p:cNvSpPr>
          <p:nvPr/>
        </p:nvSpPr>
        <p:spPr bwMode="auto">
          <a:xfrm>
            <a:off x="3735388" y="5408613"/>
            <a:ext cx="114300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17471" name="WordArt 82"/>
          <p:cNvSpPr>
            <a:spLocks noChangeArrowheads="1" noChangeShapeType="1" noTextEdit="1"/>
          </p:cNvSpPr>
          <p:nvPr/>
        </p:nvSpPr>
        <p:spPr bwMode="auto">
          <a:xfrm>
            <a:off x="3630613" y="6127750"/>
            <a:ext cx="857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</a:p>
        </p:txBody>
      </p:sp>
      <p:sp>
        <p:nvSpPr>
          <p:cNvPr id="17472" name="WordArt 83"/>
          <p:cNvSpPr>
            <a:spLocks noChangeArrowheads="1" noChangeShapeType="1" noTextEdit="1"/>
          </p:cNvSpPr>
          <p:nvPr/>
        </p:nvSpPr>
        <p:spPr bwMode="auto">
          <a:xfrm>
            <a:off x="3201988" y="6127750"/>
            <a:ext cx="2000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S 1</a:t>
            </a:r>
          </a:p>
        </p:txBody>
      </p:sp>
      <p:sp>
        <p:nvSpPr>
          <p:cNvPr id="17473" name="WordArt 84"/>
          <p:cNvSpPr>
            <a:spLocks noChangeArrowheads="1" noChangeShapeType="1" noTextEdit="1"/>
          </p:cNvSpPr>
          <p:nvPr/>
        </p:nvSpPr>
        <p:spPr bwMode="auto">
          <a:xfrm>
            <a:off x="2709863" y="5445125"/>
            <a:ext cx="2762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    P</a:t>
            </a:r>
          </a:p>
        </p:txBody>
      </p:sp>
      <p:sp>
        <p:nvSpPr>
          <p:cNvPr id="17474" name="WordArt 85"/>
          <p:cNvSpPr>
            <a:spLocks noChangeArrowheads="1" noChangeShapeType="1" noTextEdit="1"/>
          </p:cNvSpPr>
          <p:nvPr/>
        </p:nvSpPr>
        <p:spPr bwMode="auto">
          <a:xfrm>
            <a:off x="2698750" y="5949950"/>
            <a:ext cx="2381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S 2</a:t>
            </a:r>
          </a:p>
        </p:txBody>
      </p:sp>
      <p:sp>
        <p:nvSpPr>
          <p:cNvPr id="17475" name="WordArt 86"/>
          <p:cNvSpPr>
            <a:spLocks noChangeArrowheads="1" noChangeShapeType="1" noTextEdit="1"/>
          </p:cNvSpPr>
          <p:nvPr/>
        </p:nvSpPr>
        <p:spPr bwMode="auto">
          <a:xfrm>
            <a:off x="2625725" y="5157788"/>
            <a:ext cx="21907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 1</a:t>
            </a:r>
          </a:p>
        </p:txBody>
      </p:sp>
      <p:sp>
        <p:nvSpPr>
          <p:cNvPr id="17476" name="Line 87"/>
          <p:cNvSpPr>
            <a:spLocks noChangeShapeType="1"/>
          </p:cNvSpPr>
          <p:nvPr/>
        </p:nvSpPr>
        <p:spPr bwMode="auto">
          <a:xfrm flipV="1">
            <a:off x="2484438" y="836613"/>
            <a:ext cx="2159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477" name="Line 90"/>
          <p:cNvSpPr>
            <a:spLocks noChangeShapeType="1"/>
          </p:cNvSpPr>
          <p:nvPr/>
        </p:nvSpPr>
        <p:spPr bwMode="auto">
          <a:xfrm flipV="1">
            <a:off x="3922713" y="908050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478" name="Rectangle 228"/>
          <p:cNvSpPr>
            <a:spLocks noGrp="1" noChangeArrowheads="1"/>
          </p:cNvSpPr>
          <p:nvPr>
            <p:ph type="title"/>
          </p:nvPr>
        </p:nvSpPr>
        <p:spPr>
          <a:xfrm>
            <a:off x="0" y="-387349"/>
            <a:ext cx="7977188" cy="792013"/>
          </a:xfrm>
        </p:spPr>
        <p:txBody>
          <a:bodyPr/>
          <a:lstStyle/>
          <a:p>
            <a:pPr algn="ctr" eaLnBrk="1" hangingPunct="1"/>
            <a:r>
              <a:rPr lang="it-IT" sz="1600" b="1" dirty="0" smtClean="0">
                <a:effectLst/>
                <a:latin typeface="Times New Roman" pitchFamily="18" charset="0"/>
              </a:rPr>
              <a:t>                             </a:t>
            </a:r>
            <a:r>
              <a:rPr lang="it-IT" sz="2400" b="1" u="sng" dirty="0" smtClean="0">
                <a:effectLst/>
                <a:latin typeface="Times New Roman" pitchFamily="18" charset="0"/>
              </a:rPr>
              <a:t>SISTEMA  A TRE RICEVITORI</a:t>
            </a:r>
          </a:p>
        </p:txBody>
      </p:sp>
      <p:sp>
        <p:nvSpPr>
          <p:cNvPr id="42105" name="Rectangle 121"/>
          <p:cNvSpPr>
            <a:spLocks noGrp="1" noChangeArrowheads="1"/>
          </p:cNvSpPr>
          <p:nvPr>
            <p:ph type="body" idx="4294967295"/>
          </p:nvPr>
        </p:nvSpPr>
        <p:spPr>
          <a:xfrm>
            <a:off x="0" y="404813"/>
            <a:ext cx="7451725" cy="6453187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it-IT" sz="1400" dirty="0" smtClean="0">
                <a:latin typeface="Times New Roman" pitchFamily="18" charset="0"/>
              </a:rPr>
              <a:t>  </a:t>
            </a:r>
            <a:r>
              <a:rPr lang="it-IT" sz="1400" b="1" dirty="0" smtClean="0">
                <a:effectLst/>
                <a:latin typeface="Times New Roman" pitchFamily="18" charset="0"/>
              </a:rPr>
              <a:t>FASE 1                                                                                   FASE 4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b="1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200" b="1" dirty="0" smtClean="0">
              <a:effectLst/>
              <a:latin typeface="Times New Roman" pitchFamily="18" charset="0"/>
            </a:endParaRPr>
          </a:p>
          <a:p>
            <a:pPr eaLnBrk="1" hangingPunct="1">
              <a:defRPr/>
            </a:pPr>
            <a:endParaRPr lang="it-IT" sz="1200" b="1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200" b="1" dirty="0" smtClean="0">
                <a:effectLst/>
                <a:latin typeface="Times New Roman" pitchFamily="18" charset="0"/>
              </a:rPr>
              <a:t>      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1200" b="1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200" b="1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200" b="1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200" b="1" dirty="0" smtClean="0">
                <a:effectLst/>
                <a:latin typeface="Times New Roman" pitchFamily="18" charset="0"/>
              </a:rPr>
              <a:t>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200" b="1" dirty="0" smtClean="0">
                <a:effectLst/>
                <a:latin typeface="Times New Roman" pitchFamily="18" charset="0"/>
              </a:rPr>
              <a:t>   </a:t>
            </a:r>
            <a:r>
              <a:rPr lang="it-IT" sz="1400" b="1" dirty="0" smtClean="0">
                <a:effectLst/>
                <a:latin typeface="Times New Roman" pitchFamily="18" charset="0"/>
              </a:rPr>
              <a:t>FASE 6                                                                                   FASE  3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1200" b="1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200" b="1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200" b="1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200" b="1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200" b="1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200" b="1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200" b="1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200" b="1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400" b="1" dirty="0" smtClean="0">
                <a:effectLst/>
                <a:latin typeface="Times New Roman" pitchFamily="18" charset="0"/>
              </a:rPr>
              <a:t>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400" b="1" dirty="0" smtClean="0">
                <a:effectLst/>
                <a:latin typeface="Times New Roman" pitchFamily="18" charset="0"/>
              </a:rPr>
              <a:t>FASE 5                                                                                       FASE 2</a:t>
            </a:r>
          </a:p>
        </p:txBody>
      </p:sp>
      <p:sp>
        <p:nvSpPr>
          <p:cNvPr id="17480" name="Line 96"/>
          <p:cNvSpPr>
            <a:spLocks noChangeShapeType="1"/>
          </p:cNvSpPr>
          <p:nvPr/>
        </p:nvSpPr>
        <p:spPr bwMode="auto">
          <a:xfrm>
            <a:off x="5221288" y="765175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481" name="Line 97"/>
          <p:cNvSpPr>
            <a:spLocks noChangeShapeType="1"/>
          </p:cNvSpPr>
          <p:nvPr/>
        </p:nvSpPr>
        <p:spPr bwMode="auto">
          <a:xfrm>
            <a:off x="5221288" y="24923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482" name="Line 98"/>
          <p:cNvSpPr>
            <a:spLocks noChangeShapeType="1"/>
          </p:cNvSpPr>
          <p:nvPr/>
        </p:nvSpPr>
        <p:spPr bwMode="auto">
          <a:xfrm>
            <a:off x="6732588" y="765175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483" name="Line 99"/>
          <p:cNvSpPr>
            <a:spLocks noChangeShapeType="1"/>
          </p:cNvSpPr>
          <p:nvPr/>
        </p:nvSpPr>
        <p:spPr bwMode="auto">
          <a:xfrm>
            <a:off x="5221288" y="7651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484" name="Line 100"/>
          <p:cNvSpPr>
            <a:spLocks noChangeShapeType="1"/>
          </p:cNvSpPr>
          <p:nvPr/>
        </p:nvSpPr>
        <p:spPr bwMode="auto">
          <a:xfrm>
            <a:off x="5221288" y="14128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485" name="WordArt 101"/>
          <p:cNvSpPr>
            <a:spLocks noChangeArrowheads="1" noChangeShapeType="1" noTextEdit="1"/>
          </p:cNvSpPr>
          <p:nvPr/>
        </p:nvSpPr>
        <p:spPr bwMode="auto">
          <a:xfrm>
            <a:off x="6400800" y="1808163"/>
            <a:ext cx="114300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17486" name="WordArt 102"/>
          <p:cNvSpPr>
            <a:spLocks noChangeArrowheads="1" noChangeShapeType="1" noTextEdit="1"/>
          </p:cNvSpPr>
          <p:nvPr/>
        </p:nvSpPr>
        <p:spPr bwMode="auto">
          <a:xfrm>
            <a:off x="5867400" y="1808163"/>
            <a:ext cx="21907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 2</a:t>
            </a:r>
          </a:p>
        </p:txBody>
      </p:sp>
      <p:sp>
        <p:nvSpPr>
          <p:cNvPr id="17487" name="WordArt 103"/>
          <p:cNvSpPr>
            <a:spLocks noChangeArrowheads="1" noChangeShapeType="1" noTextEdit="1"/>
          </p:cNvSpPr>
          <p:nvPr/>
        </p:nvSpPr>
        <p:spPr bwMode="auto">
          <a:xfrm>
            <a:off x="5364163" y="1808163"/>
            <a:ext cx="2000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S 1</a:t>
            </a:r>
          </a:p>
        </p:txBody>
      </p:sp>
      <p:sp>
        <p:nvSpPr>
          <p:cNvPr id="17488" name="WordArt 104"/>
          <p:cNvSpPr>
            <a:spLocks noChangeArrowheads="1" noChangeShapeType="1" noTextEdit="1"/>
          </p:cNvSpPr>
          <p:nvPr/>
        </p:nvSpPr>
        <p:spPr bwMode="auto">
          <a:xfrm>
            <a:off x="5148263" y="981075"/>
            <a:ext cx="2762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    P</a:t>
            </a:r>
          </a:p>
        </p:txBody>
      </p:sp>
      <p:sp>
        <p:nvSpPr>
          <p:cNvPr id="17489" name="WordArt 105"/>
          <p:cNvSpPr>
            <a:spLocks noChangeArrowheads="1" noChangeShapeType="1" noTextEdit="1"/>
          </p:cNvSpPr>
          <p:nvPr/>
        </p:nvSpPr>
        <p:spPr bwMode="auto">
          <a:xfrm>
            <a:off x="6372225" y="981075"/>
            <a:ext cx="2381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S 2</a:t>
            </a:r>
          </a:p>
        </p:txBody>
      </p:sp>
      <p:sp>
        <p:nvSpPr>
          <p:cNvPr id="17490" name="WordArt 106"/>
          <p:cNvSpPr>
            <a:spLocks noChangeArrowheads="1" noChangeShapeType="1" noTextEdit="1"/>
          </p:cNvSpPr>
          <p:nvPr/>
        </p:nvSpPr>
        <p:spPr bwMode="auto">
          <a:xfrm>
            <a:off x="5795963" y="981075"/>
            <a:ext cx="21907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 1</a:t>
            </a:r>
          </a:p>
        </p:txBody>
      </p:sp>
      <p:sp>
        <p:nvSpPr>
          <p:cNvPr id="17491" name="Line 107"/>
          <p:cNvSpPr>
            <a:spLocks noChangeShapeType="1"/>
          </p:cNvSpPr>
          <p:nvPr/>
        </p:nvSpPr>
        <p:spPr bwMode="auto">
          <a:xfrm>
            <a:off x="6948488" y="765175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492" name="Line 108"/>
          <p:cNvSpPr>
            <a:spLocks noChangeShapeType="1"/>
          </p:cNvSpPr>
          <p:nvPr/>
        </p:nvSpPr>
        <p:spPr bwMode="auto">
          <a:xfrm>
            <a:off x="6948488" y="24923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493" name="Line 109"/>
          <p:cNvSpPr>
            <a:spLocks noChangeShapeType="1"/>
          </p:cNvSpPr>
          <p:nvPr/>
        </p:nvSpPr>
        <p:spPr bwMode="auto">
          <a:xfrm>
            <a:off x="8459788" y="765175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494" name="Line 110"/>
          <p:cNvSpPr>
            <a:spLocks noChangeShapeType="1"/>
          </p:cNvSpPr>
          <p:nvPr/>
        </p:nvSpPr>
        <p:spPr bwMode="auto">
          <a:xfrm>
            <a:off x="6948488" y="7651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495" name="Line 111"/>
          <p:cNvSpPr>
            <a:spLocks noChangeShapeType="1"/>
          </p:cNvSpPr>
          <p:nvPr/>
        </p:nvSpPr>
        <p:spPr bwMode="auto">
          <a:xfrm>
            <a:off x="6948488" y="14128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496" name="WordArt 112"/>
          <p:cNvSpPr>
            <a:spLocks noChangeArrowheads="1" noChangeShapeType="1" noTextEdit="1"/>
          </p:cNvSpPr>
          <p:nvPr/>
        </p:nvSpPr>
        <p:spPr bwMode="auto">
          <a:xfrm>
            <a:off x="8202613" y="2168525"/>
            <a:ext cx="114300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17497" name="WordArt 113"/>
          <p:cNvSpPr>
            <a:spLocks noChangeArrowheads="1" noChangeShapeType="1" noTextEdit="1"/>
          </p:cNvSpPr>
          <p:nvPr/>
        </p:nvSpPr>
        <p:spPr bwMode="auto">
          <a:xfrm>
            <a:off x="8023225" y="1878013"/>
            <a:ext cx="857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</a:p>
        </p:txBody>
      </p:sp>
      <p:sp>
        <p:nvSpPr>
          <p:cNvPr id="17498" name="WordArt 114"/>
          <p:cNvSpPr>
            <a:spLocks noChangeArrowheads="1" noChangeShapeType="1" noTextEdit="1"/>
          </p:cNvSpPr>
          <p:nvPr/>
        </p:nvSpPr>
        <p:spPr bwMode="auto">
          <a:xfrm>
            <a:off x="7594600" y="1878013"/>
            <a:ext cx="2000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S 1</a:t>
            </a:r>
          </a:p>
        </p:txBody>
      </p:sp>
      <p:sp>
        <p:nvSpPr>
          <p:cNvPr id="17499" name="WordArt 115"/>
          <p:cNvSpPr>
            <a:spLocks noChangeArrowheads="1" noChangeShapeType="1" noTextEdit="1"/>
          </p:cNvSpPr>
          <p:nvPr/>
        </p:nvSpPr>
        <p:spPr bwMode="auto">
          <a:xfrm>
            <a:off x="7102475" y="1195388"/>
            <a:ext cx="2762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    P</a:t>
            </a:r>
          </a:p>
        </p:txBody>
      </p:sp>
      <p:sp>
        <p:nvSpPr>
          <p:cNvPr id="17500" name="WordArt 116"/>
          <p:cNvSpPr>
            <a:spLocks noChangeArrowheads="1" noChangeShapeType="1" noTextEdit="1"/>
          </p:cNvSpPr>
          <p:nvPr/>
        </p:nvSpPr>
        <p:spPr bwMode="auto">
          <a:xfrm>
            <a:off x="7091363" y="1700213"/>
            <a:ext cx="2381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S 2</a:t>
            </a:r>
          </a:p>
        </p:txBody>
      </p:sp>
      <p:sp>
        <p:nvSpPr>
          <p:cNvPr id="17501" name="WordArt 117"/>
          <p:cNvSpPr>
            <a:spLocks noChangeArrowheads="1" noChangeShapeType="1" noTextEdit="1"/>
          </p:cNvSpPr>
          <p:nvPr/>
        </p:nvSpPr>
        <p:spPr bwMode="auto">
          <a:xfrm>
            <a:off x="7018338" y="908050"/>
            <a:ext cx="21907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 1</a:t>
            </a:r>
          </a:p>
        </p:txBody>
      </p:sp>
      <p:sp>
        <p:nvSpPr>
          <p:cNvPr id="17502" name="Line 123"/>
          <p:cNvSpPr>
            <a:spLocks noChangeShapeType="1"/>
          </p:cNvSpPr>
          <p:nvPr/>
        </p:nvSpPr>
        <p:spPr bwMode="auto">
          <a:xfrm>
            <a:off x="7380288" y="1052513"/>
            <a:ext cx="287337" cy="2889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503" name="Line 125"/>
          <p:cNvSpPr>
            <a:spLocks noChangeShapeType="1"/>
          </p:cNvSpPr>
          <p:nvPr/>
        </p:nvSpPr>
        <p:spPr bwMode="auto">
          <a:xfrm flipV="1">
            <a:off x="7667625" y="908050"/>
            <a:ext cx="73025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504" name="Line 126"/>
          <p:cNvSpPr>
            <a:spLocks noChangeShapeType="1"/>
          </p:cNvSpPr>
          <p:nvPr/>
        </p:nvSpPr>
        <p:spPr bwMode="auto">
          <a:xfrm flipV="1">
            <a:off x="6877050" y="908050"/>
            <a:ext cx="215900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505" name="Line 127"/>
          <p:cNvSpPr>
            <a:spLocks noChangeShapeType="1"/>
          </p:cNvSpPr>
          <p:nvPr/>
        </p:nvSpPr>
        <p:spPr bwMode="auto">
          <a:xfrm flipV="1">
            <a:off x="8316913" y="1484313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506" name="Line 128"/>
          <p:cNvSpPr>
            <a:spLocks noChangeShapeType="1"/>
          </p:cNvSpPr>
          <p:nvPr/>
        </p:nvSpPr>
        <p:spPr bwMode="auto">
          <a:xfrm flipH="1" flipV="1">
            <a:off x="7885113" y="2060575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507" name="Line 129"/>
          <p:cNvSpPr>
            <a:spLocks noChangeShapeType="1"/>
          </p:cNvSpPr>
          <p:nvPr/>
        </p:nvSpPr>
        <p:spPr bwMode="auto">
          <a:xfrm flipH="1" flipV="1">
            <a:off x="7740650" y="1484313"/>
            <a:ext cx="144463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508" name="Line 130"/>
          <p:cNvSpPr>
            <a:spLocks noChangeShapeType="1"/>
          </p:cNvSpPr>
          <p:nvPr/>
        </p:nvSpPr>
        <p:spPr bwMode="auto">
          <a:xfrm flipH="1" flipV="1">
            <a:off x="2987675" y="836613"/>
            <a:ext cx="144463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509" name="Line 132"/>
          <p:cNvSpPr>
            <a:spLocks noChangeShapeType="1"/>
          </p:cNvSpPr>
          <p:nvPr/>
        </p:nvSpPr>
        <p:spPr bwMode="auto">
          <a:xfrm flipV="1">
            <a:off x="3348038" y="836613"/>
            <a:ext cx="144462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510" name="Line 133"/>
          <p:cNvSpPr>
            <a:spLocks noChangeShapeType="1"/>
          </p:cNvSpPr>
          <p:nvPr/>
        </p:nvSpPr>
        <p:spPr bwMode="auto">
          <a:xfrm>
            <a:off x="5221288" y="292576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511" name="Line 134"/>
          <p:cNvSpPr>
            <a:spLocks noChangeShapeType="1"/>
          </p:cNvSpPr>
          <p:nvPr/>
        </p:nvSpPr>
        <p:spPr bwMode="auto">
          <a:xfrm>
            <a:off x="5221288" y="465296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512" name="Line 135"/>
          <p:cNvSpPr>
            <a:spLocks noChangeShapeType="1"/>
          </p:cNvSpPr>
          <p:nvPr/>
        </p:nvSpPr>
        <p:spPr bwMode="auto">
          <a:xfrm>
            <a:off x="6732588" y="292576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513" name="Line 136"/>
          <p:cNvSpPr>
            <a:spLocks noChangeShapeType="1"/>
          </p:cNvSpPr>
          <p:nvPr/>
        </p:nvSpPr>
        <p:spPr bwMode="auto">
          <a:xfrm>
            <a:off x="5221288" y="292576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514" name="Line 137"/>
          <p:cNvSpPr>
            <a:spLocks noChangeShapeType="1"/>
          </p:cNvSpPr>
          <p:nvPr/>
        </p:nvSpPr>
        <p:spPr bwMode="auto">
          <a:xfrm>
            <a:off x="5221288" y="357346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515" name="WordArt 138"/>
          <p:cNvSpPr>
            <a:spLocks noChangeArrowheads="1" noChangeShapeType="1" noTextEdit="1"/>
          </p:cNvSpPr>
          <p:nvPr/>
        </p:nvSpPr>
        <p:spPr bwMode="auto">
          <a:xfrm>
            <a:off x="5867400" y="3968750"/>
            <a:ext cx="114300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17516" name="WordArt 139"/>
          <p:cNvSpPr>
            <a:spLocks noChangeArrowheads="1" noChangeShapeType="1" noTextEdit="1"/>
          </p:cNvSpPr>
          <p:nvPr/>
        </p:nvSpPr>
        <p:spPr bwMode="auto">
          <a:xfrm>
            <a:off x="5364163" y="3968750"/>
            <a:ext cx="21907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 2</a:t>
            </a:r>
          </a:p>
        </p:txBody>
      </p:sp>
      <p:sp>
        <p:nvSpPr>
          <p:cNvPr id="17517" name="WordArt 140"/>
          <p:cNvSpPr>
            <a:spLocks noChangeArrowheads="1" noChangeShapeType="1" noTextEdit="1"/>
          </p:cNvSpPr>
          <p:nvPr/>
        </p:nvSpPr>
        <p:spPr bwMode="auto">
          <a:xfrm>
            <a:off x="5364163" y="3141663"/>
            <a:ext cx="2000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S 1</a:t>
            </a:r>
          </a:p>
        </p:txBody>
      </p:sp>
      <p:sp>
        <p:nvSpPr>
          <p:cNvPr id="17518" name="WordArt 141"/>
          <p:cNvSpPr>
            <a:spLocks noChangeArrowheads="1" noChangeShapeType="1" noTextEdit="1"/>
          </p:cNvSpPr>
          <p:nvPr/>
        </p:nvSpPr>
        <p:spPr bwMode="auto">
          <a:xfrm>
            <a:off x="5724525" y="3141663"/>
            <a:ext cx="2762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    P</a:t>
            </a:r>
          </a:p>
        </p:txBody>
      </p:sp>
      <p:sp>
        <p:nvSpPr>
          <p:cNvPr id="17519" name="WordArt 142"/>
          <p:cNvSpPr>
            <a:spLocks noChangeArrowheads="1" noChangeShapeType="1" noTextEdit="1"/>
          </p:cNvSpPr>
          <p:nvPr/>
        </p:nvSpPr>
        <p:spPr bwMode="auto">
          <a:xfrm>
            <a:off x="6300788" y="3968750"/>
            <a:ext cx="2381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S 2</a:t>
            </a:r>
          </a:p>
        </p:txBody>
      </p:sp>
      <p:sp>
        <p:nvSpPr>
          <p:cNvPr id="17520" name="WordArt 143"/>
          <p:cNvSpPr>
            <a:spLocks noChangeArrowheads="1" noChangeShapeType="1" noTextEdit="1"/>
          </p:cNvSpPr>
          <p:nvPr/>
        </p:nvSpPr>
        <p:spPr bwMode="auto">
          <a:xfrm>
            <a:off x="6297613" y="3141663"/>
            <a:ext cx="21907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 1</a:t>
            </a:r>
          </a:p>
        </p:txBody>
      </p:sp>
      <p:sp>
        <p:nvSpPr>
          <p:cNvPr id="17521" name="Line 144"/>
          <p:cNvSpPr>
            <a:spLocks noChangeShapeType="1"/>
          </p:cNvSpPr>
          <p:nvPr/>
        </p:nvSpPr>
        <p:spPr bwMode="auto">
          <a:xfrm>
            <a:off x="6948488" y="292576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522" name="Line 145"/>
          <p:cNvSpPr>
            <a:spLocks noChangeShapeType="1"/>
          </p:cNvSpPr>
          <p:nvPr/>
        </p:nvSpPr>
        <p:spPr bwMode="auto">
          <a:xfrm>
            <a:off x="6948488" y="465296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523" name="Line 146"/>
          <p:cNvSpPr>
            <a:spLocks noChangeShapeType="1"/>
          </p:cNvSpPr>
          <p:nvPr/>
        </p:nvSpPr>
        <p:spPr bwMode="auto">
          <a:xfrm>
            <a:off x="8459788" y="292576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524" name="Line 147"/>
          <p:cNvSpPr>
            <a:spLocks noChangeShapeType="1"/>
          </p:cNvSpPr>
          <p:nvPr/>
        </p:nvSpPr>
        <p:spPr bwMode="auto">
          <a:xfrm>
            <a:off x="6948488" y="292576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525" name="Line 148"/>
          <p:cNvSpPr>
            <a:spLocks noChangeShapeType="1"/>
          </p:cNvSpPr>
          <p:nvPr/>
        </p:nvSpPr>
        <p:spPr bwMode="auto">
          <a:xfrm>
            <a:off x="6948488" y="357346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526" name="WordArt 149"/>
          <p:cNvSpPr>
            <a:spLocks noChangeArrowheads="1" noChangeShapeType="1" noTextEdit="1"/>
          </p:cNvSpPr>
          <p:nvPr/>
        </p:nvSpPr>
        <p:spPr bwMode="auto">
          <a:xfrm>
            <a:off x="7740650" y="4329113"/>
            <a:ext cx="114300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17527" name="WordArt 150"/>
          <p:cNvSpPr>
            <a:spLocks noChangeArrowheads="1" noChangeShapeType="1" noTextEdit="1"/>
          </p:cNvSpPr>
          <p:nvPr/>
        </p:nvSpPr>
        <p:spPr bwMode="auto">
          <a:xfrm>
            <a:off x="8023225" y="4038600"/>
            <a:ext cx="2000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S 2</a:t>
            </a:r>
          </a:p>
        </p:txBody>
      </p:sp>
      <p:sp>
        <p:nvSpPr>
          <p:cNvPr id="17528" name="WordArt 151"/>
          <p:cNvSpPr>
            <a:spLocks noChangeArrowheads="1" noChangeShapeType="1" noTextEdit="1"/>
          </p:cNvSpPr>
          <p:nvPr/>
        </p:nvSpPr>
        <p:spPr bwMode="auto">
          <a:xfrm>
            <a:off x="7594600" y="4038600"/>
            <a:ext cx="857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</a:p>
        </p:txBody>
      </p:sp>
      <p:sp>
        <p:nvSpPr>
          <p:cNvPr id="17529" name="WordArt 152"/>
          <p:cNvSpPr>
            <a:spLocks noChangeArrowheads="1" noChangeShapeType="1" noTextEdit="1"/>
          </p:cNvSpPr>
          <p:nvPr/>
        </p:nvSpPr>
        <p:spPr bwMode="auto">
          <a:xfrm>
            <a:off x="7608888" y="2997200"/>
            <a:ext cx="2762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    P</a:t>
            </a:r>
          </a:p>
        </p:txBody>
      </p:sp>
      <p:sp>
        <p:nvSpPr>
          <p:cNvPr id="17530" name="WordArt 153"/>
          <p:cNvSpPr>
            <a:spLocks noChangeArrowheads="1" noChangeShapeType="1" noTextEdit="1"/>
          </p:cNvSpPr>
          <p:nvPr/>
        </p:nvSpPr>
        <p:spPr bwMode="auto">
          <a:xfrm>
            <a:off x="7091363" y="3860800"/>
            <a:ext cx="2381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S 1</a:t>
            </a:r>
          </a:p>
        </p:txBody>
      </p:sp>
      <p:sp>
        <p:nvSpPr>
          <p:cNvPr id="17531" name="WordArt 154"/>
          <p:cNvSpPr>
            <a:spLocks noChangeArrowheads="1" noChangeShapeType="1" noTextEdit="1"/>
          </p:cNvSpPr>
          <p:nvPr/>
        </p:nvSpPr>
        <p:spPr bwMode="auto">
          <a:xfrm>
            <a:off x="8024813" y="3319463"/>
            <a:ext cx="21907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 1</a:t>
            </a:r>
          </a:p>
        </p:txBody>
      </p:sp>
      <p:sp>
        <p:nvSpPr>
          <p:cNvPr id="17532" name="Line 156"/>
          <p:cNvSpPr>
            <a:spLocks noChangeShapeType="1"/>
          </p:cNvSpPr>
          <p:nvPr/>
        </p:nvSpPr>
        <p:spPr bwMode="auto">
          <a:xfrm flipV="1">
            <a:off x="7885113" y="3068638"/>
            <a:ext cx="43180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533" name="Line 158"/>
          <p:cNvSpPr>
            <a:spLocks noChangeShapeType="1"/>
          </p:cNvSpPr>
          <p:nvPr/>
        </p:nvSpPr>
        <p:spPr bwMode="auto">
          <a:xfrm flipV="1">
            <a:off x="6877050" y="3068638"/>
            <a:ext cx="21590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534" name="Line 159"/>
          <p:cNvSpPr>
            <a:spLocks noChangeShapeType="1"/>
          </p:cNvSpPr>
          <p:nvPr/>
        </p:nvSpPr>
        <p:spPr bwMode="auto">
          <a:xfrm flipV="1">
            <a:off x="8316913" y="3716338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535" name="Line 162"/>
          <p:cNvSpPr>
            <a:spLocks noChangeShapeType="1"/>
          </p:cNvSpPr>
          <p:nvPr/>
        </p:nvSpPr>
        <p:spPr bwMode="auto">
          <a:xfrm flipV="1">
            <a:off x="7956550" y="4221163"/>
            <a:ext cx="360363" cy="2873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536" name="Line 163"/>
          <p:cNvSpPr>
            <a:spLocks noChangeShapeType="1"/>
          </p:cNvSpPr>
          <p:nvPr/>
        </p:nvSpPr>
        <p:spPr bwMode="auto">
          <a:xfrm flipV="1">
            <a:off x="7812088" y="3716338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537" name="Line 164"/>
          <p:cNvSpPr>
            <a:spLocks noChangeShapeType="1"/>
          </p:cNvSpPr>
          <p:nvPr/>
        </p:nvSpPr>
        <p:spPr bwMode="auto">
          <a:xfrm flipV="1">
            <a:off x="7667625" y="908050"/>
            <a:ext cx="649288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538" name="Line 166"/>
          <p:cNvSpPr>
            <a:spLocks noChangeShapeType="1"/>
          </p:cNvSpPr>
          <p:nvPr/>
        </p:nvSpPr>
        <p:spPr bwMode="auto">
          <a:xfrm flipH="1" flipV="1">
            <a:off x="7596188" y="2997200"/>
            <a:ext cx="2889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539" name="Line 189"/>
          <p:cNvSpPr>
            <a:spLocks noChangeShapeType="1"/>
          </p:cNvSpPr>
          <p:nvPr/>
        </p:nvSpPr>
        <p:spPr bwMode="auto">
          <a:xfrm>
            <a:off x="5219700" y="501491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540" name="Line 190"/>
          <p:cNvSpPr>
            <a:spLocks noChangeShapeType="1"/>
          </p:cNvSpPr>
          <p:nvPr/>
        </p:nvSpPr>
        <p:spPr bwMode="auto">
          <a:xfrm>
            <a:off x="5219700" y="67421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541" name="Line 191"/>
          <p:cNvSpPr>
            <a:spLocks noChangeShapeType="1"/>
          </p:cNvSpPr>
          <p:nvPr/>
        </p:nvSpPr>
        <p:spPr bwMode="auto">
          <a:xfrm>
            <a:off x="6731000" y="501491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542" name="Line 192"/>
          <p:cNvSpPr>
            <a:spLocks noChangeShapeType="1"/>
          </p:cNvSpPr>
          <p:nvPr/>
        </p:nvSpPr>
        <p:spPr bwMode="auto">
          <a:xfrm>
            <a:off x="5219700" y="50149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543" name="Line 193"/>
          <p:cNvSpPr>
            <a:spLocks noChangeShapeType="1"/>
          </p:cNvSpPr>
          <p:nvPr/>
        </p:nvSpPr>
        <p:spPr bwMode="auto">
          <a:xfrm>
            <a:off x="5219700" y="56626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544" name="WordArt 194"/>
          <p:cNvSpPr>
            <a:spLocks noChangeArrowheads="1" noChangeShapeType="1" noTextEdit="1"/>
          </p:cNvSpPr>
          <p:nvPr/>
        </p:nvSpPr>
        <p:spPr bwMode="auto">
          <a:xfrm>
            <a:off x="5435600" y="6127750"/>
            <a:ext cx="114300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17545" name="WordArt 195"/>
          <p:cNvSpPr>
            <a:spLocks noChangeArrowheads="1" noChangeShapeType="1" noTextEdit="1"/>
          </p:cNvSpPr>
          <p:nvPr/>
        </p:nvSpPr>
        <p:spPr bwMode="auto">
          <a:xfrm>
            <a:off x="5362575" y="5229225"/>
            <a:ext cx="21907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 2</a:t>
            </a:r>
          </a:p>
        </p:txBody>
      </p:sp>
      <p:sp>
        <p:nvSpPr>
          <p:cNvPr id="17546" name="WordArt 196"/>
          <p:cNvSpPr>
            <a:spLocks noChangeArrowheads="1" noChangeShapeType="1" noTextEdit="1"/>
          </p:cNvSpPr>
          <p:nvPr/>
        </p:nvSpPr>
        <p:spPr bwMode="auto">
          <a:xfrm>
            <a:off x="5884863" y="5230813"/>
            <a:ext cx="2000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S 1</a:t>
            </a:r>
          </a:p>
        </p:txBody>
      </p:sp>
      <p:sp>
        <p:nvSpPr>
          <p:cNvPr id="17547" name="WordArt 197"/>
          <p:cNvSpPr>
            <a:spLocks noChangeArrowheads="1" noChangeShapeType="1" noTextEdit="1"/>
          </p:cNvSpPr>
          <p:nvPr/>
        </p:nvSpPr>
        <p:spPr bwMode="auto">
          <a:xfrm>
            <a:off x="6240463" y="5230813"/>
            <a:ext cx="2762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    P</a:t>
            </a:r>
          </a:p>
        </p:txBody>
      </p:sp>
      <p:sp>
        <p:nvSpPr>
          <p:cNvPr id="17548" name="WordArt 198"/>
          <p:cNvSpPr>
            <a:spLocks noChangeArrowheads="1" noChangeShapeType="1" noTextEdit="1"/>
          </p:cNvSpPr>
          <p:nvPr/>
        </p:nvSpPr>
        <p:spPr bwMode="auto">
          <a:xfrm>
            <a:off x="5795963" y="6127750"/>
            <a:ext cx="2381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S 2</a:t>
            </a:r>
          </a:p>
        </p:txBody>
      </p:sp>
      <p:sp>
        <p:nvSpPr>
          <p:cNvPr id="17549" name="WordArt 199"/>
          <p:cNvSpPr>
            <a:spLocks noChangeArrowheads="1" noChangeShapeType="1" noTextEdit="1"/>
          </p:cNvSpPr>
          <p:nvPr/>
        </p:nvSpPr>
        <p:spPr bwMode="auto">
          <a:xfrm>
            <a:off x="6296025" y="6127750"/>
            <a:ext cx="21907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 1</a:t>
            </a:r>
          </a:p>
        </p:txBody>
      </p:sp>
      <p:sp>
        <p:nvSpPr>
          <p:cNvPr id="17550" name="Line 200"/>
          <p:cNvSpPr>
            <a:spLocks noChangeShapeType="1"/>
          </p:cNvSpPr>
          <p:nvPr/>
        </p:nvSpPr>
        <p:spPr bwMode="auto">
          <a:xfrm>
            <a:off x="6946900" y="501491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551" name="Line 201"/>
          <p:cNvSpPr>
            <a:spLocks noChangeShapeType="1"/>
          </p:cNvSpPr>
          <p:nvPr/>
        </p:nvSpPr>
        <p:spPr bwMode="auto">
          <a:xfrm>
            <a:off x="6946900" y="67421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552" name="Line 202"/>
          <p:cNvSpPr>
            <a:spLocks noChangeShapeType="1"/>
          </p:cNvSpPr>
          <p:nvPr/>
        </p:nvSpPr>
        <p:spPr bwMode="auto">
          <a:xfrm>
            <a:off x="8458200" y="501491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553" name="Line 203"/>
          <p:cNvSpPr>
            <a:spLocks noChangeShapeType="1"/>
          </p:cNvSpPr>
          <p:nvPr/>
        </p:nvSpPr>
        <p:spPr bwMode="auto">
          <a:xfrm>
            <a:off x="6946900" y="50149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554" name="Line 204"/>
          <p:cNvSpPr>
            <a:spLocks noChangeShapeType="1"/>
          </p:cNvSpPr>
          <p:nvPr/>
        </p:nvSpPr>
        <p:spPr bwMode="auto">
          <a:xfrm>
            <a:off x="6946900" y="56626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555" name="WordArt 205"/>
          <p:cNvSpPr>
            <a:spLocks noChangeArrowheads="1" noChangeShapeType="1" noTextEdit="1"/>
          </p:cNvSpPr>
          <p:nvPr/>
        </p:nvSpPr>
        <p:spPr bwMode="auto">
          <a:xfrm>
            <a:off x="7164388" y="6418263"/>
            <a:ext cx="114300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17556" name="WordArt 206"/>
          <p:cNvSpPr>
            <a:spLocks noChangeArrowheads="1" noChangeShapeType="1" noTextEdit="1"/>
          </p:cNvSpPr>
          <p:nvPr/>
        </p:nvSpPr>
        <p:spPr bwMode="auto">
          <a:xfrm>
            <a:off x="8021638" y="6127750"/>
            <a:ext cx="857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</a:p>
        </p:txBody>
      </p:sp>
      <p:sp>
        <p:nvSpPr>
          <p:cNvPr id="17557" name="WordArt 207"/>
          <p:cNvSpPr>
            <a:spLocks noChangeArrowheads="1" noChangeShapeType="1" noTextEdit="1"/>
          </p:cNvSpPr>
          <p:nvPr/>
        </p:nvSpPr>
        <p:spPr bwMode="auto">
          <a:xfrm>
            <a:off x="7524750" y="6127750"/>
            <a:ext cx="2000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S 2</a:t>
            </a:r>
          </a:p>
        </p:txBody>
      </p:sp>
      <p:sp>
        <p:nvSpPr>
          <p:cNvPr id="17558" name="WordArt 208"/>
          <p:cNvSpPr>
            <a:spLocks noChangeArrowheads="1" noChangeShapeType="1" noTextEdit="1"/>
          </p:cNvSpPr>
          <p:nvPr/>
        </p:nvSpPr>
        <p:spPr bwMode="auto">
          <a:xfrm>
            <a:off x="7740650" y="5086350"/>
            <a:ext cx="2762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    P</a:t>
            </a:r>
          </a:p>
        </p:txBody>
      </p:sp>
      <p:sp>
        <p:nvSpPr>
          <p:cNvPr id="17559" name="WordArt 209"/>
          <p:cNvSpPr>
            <a:spLocks noChangeArrowheads="1" noChangeShapeType="1" noTextEdit="1"/>
          </p:cNvSpPr>
          <p:nvPr/>
        </p:nvSpPr>
        <p:spPr bwMode="auto">
          <a:xfrm>
            <a:off x="7089775" y="5949950"/>
            <a:ext cx="2381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S 1</a:t>
            </a:r>
          </a:p>
        </p:txBody>
      </p:sp>
      <p:sp>
        <p:nvSpPr>
          <p:cNvPr id="17560" name="WordArt 210"/>
          <p:cNvSpPr>
            <a:spLocks noChangeArrowheads="1" noChangeShapeType="1" noTextEdit="1"/>
          </p:cNvSpPr>
          <p:nvPr/>
        </p:nvSpPr>
        <p:spPr bwMode="auto">
          <a:xfrm>
            <a:off x="7019925" y="5408613"/>
            <a:ext cx="21907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 2</a:t>
            </a:r>
          </a:p>
        </p:txBody>
      </p:sp>
      <p:sp>
        <p:nvSpPr>
          <p:cNvPr id="17561" name="Line 211"/>
          <p:cNvSpPr>
            <a:spLocks noChangeShapeType="1"/>
          </p:cNvSpPr>
          <p:nvPr/>
        </p:nvSpPr>
        <p:spPr bwMode="auto">
          <a:xfrm flipV="1">
            <a:off x="7883525" y="5084763"/>
            <a:ext cx="43180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562" name="Line 212"/>
          <p:cNvSpPr>
            <a:spLocks noChangeShapeType="1"/>
          </p:cNvSpPr>
          <p:nvPr/>
        </p:nvSpPr>
        <p:spPr bwMode="auto">
          <a:xfrm flipV="1">
            <a:off x="6875463" y="5157788"/>
            <a:ext cx="21590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563" name="Line 213"/>
          <p:cNvSpPr>
            <a:spLocks noChangeShapeType="1"/>
          </p:cNvSpPr>
          <p:nvPr/>
        </p:nvSpPr>
        <p:spPr bwMode="auto">
          <a:xfrm flipV="1">
            <a:off x="8315325" y="5805488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564" name="Line 214"/>
          <p:cNvSpPr>
            <a:spLocks noChangeShapeType="1"/>
          </p:cNvSpPr>
          <p:nvPr/>
        </p:nvSpPr>
        <p:spPr bwMode="auto">
          <a:xfrm flipV="1">
            <a:off x="7954963" y="6310313"/>
            <a:ext cx="360362" cy="2873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565" name="Line 215"/>
          <p:cNvSpPr>
            <a:spLocks noChangeShapeType="1"/>
          </p:cNvSpPr>
          <p:nvPr/>
        </p:nvSpPr>
        <p:spPr bwMode="auto">
          <a:xfrm flipV="1">
            <a:off x="7810500" y="5805488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566" name="Line 217"/>
          <p:cNvSpPr>
            <a:spLocks noChangeShapeType="1"/>
          </p:cNvSpPr>
          <p:nvPr/>
        </p:nvSpPr>
        <p:spPr bwMode="auto">
          <a:xfrm>
            <a:off x="7451725" y="5516563"/>
            <a:ext cx="4333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567" name="Line 219"/>
          <p:cNvSpPr>
            <a:spLocks noChangeShapeType="1"/>
          </p:cNvSpPr>
          <p:nvPr/>
        </p:nvSpPr>
        <p:spPr bwMode="auto">
          <a:xfrm flipV="1">
            <a:off x="7740650" y="5157788"/>
            <a:ext cx="71438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568" name="Line 220"/>
          <p:cNvSpPr>
            <a:spLocks noChangeShapeType="1"/>
          </p:cNvSpPr>
          <p:nvPr/>
        </p:nvSpPr>
        <p:spPr bwMode="auto">
          <a:xfrm>
            <a:off x="7523163" y="6597650"/>
            <a:ext cx="43338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569" name="Line 221"/>
          <p:cNvSpPr>
            <a:spLocks noChangeShapeType="1"/>
          </p:cNvSpPr>
          <p:nvPr/>
        </p:nvSpPr>
        <p:spPr bwMode="auto">
          <a:xfrm>
            <a:off x="3636963" y="3141663"/>
            <a:ext cx="287337" cy="5032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570" name="Line 222"/>
          <p:cNvSpPr>
            <a:spLocks noChangeShapeType="1"/>
          </p:cNvSpPr>
          <p:nvPr/>
        </p:nvSpPr>
        <p:spPr bwMode="auto">
          <a:xfrm flipV="1">
            <a:off x="3924300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571" name="Line 224"/>
          <p:cNvSpPr>
            <a:spLocks noChangeShapeType="1"/>
          </p:cNvSpPr>
          <p:nvPr/>
        </p:nvSpPr>
        <p:spPr bwMode="auto">
          <a:xfrm flipH="1">
            <a:off x="3203575" y="350043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572" name="Line 226"/>
          <p:cNvSpPr>
            <a:spLocks noChangeShapeType="1"/>
          </p:cNvSpPr>
          <p:nvPr/>
        </p:nvSpPr>
        <p:spPr bwMode="auto">
          <a:xfrm flipV="1">
            <a:off x="3203575" y="3068638"/>
            <a:ext cx="2159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573" name="Line 227"/>
          <p:cNvSpPr>
            <a:spLocks noChangeShapeType="1"/>
          </p:cNvSpPr>
          <p:nvPr/>
        </p:nvSpPr>
        <p:spPr bwMode="auto">
          <a:xfrm flipV="1">
            <a:off x="3924300" y="515778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574" name="Line 230"/>
          <p:cNvSpPr>
            <a:spLocks noChangeShapeType="1"/>
          </p:cNvSpPr>
          <p:nvPr/>
        </p:nvSpPr>
        <p:spPr bwMode="auto">
          <a:xfrm>
            <a:off x="2916238" y="5300663"/>
            <a:ext cx="287337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575" name="Line 231"/>
          <p:cNvSpPr>
            <a:spLocks noChangeShapeType="1"/>
          </p:cNvSpPr>
          <p:nvPr/>
        </p:nvSpPr>
        <p:spPr bwMode="auto">
          <a:xfrm flipV="1">
            <a:off x="3203575" y="5157788"/>
            <a:ext cx="288925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576" name="Line 232"/>
          <p:cNvSpPr>
            <a:spLocks noChangeShapeType="1"/>
          </p:cNvSpPr>
          <p:nvPr/>
        </p:nvSpPr>
        <p:spPr bwMode="auto">
          <a:xfrm flipH="1" flipV="1">
            <a:off x="3059113" y="5157788"/>
            <a:ext cx="14446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577" name="Line 233"/>
          <p:cNvSpPr>
            <a:spLocks noChangeShapeType="1"/>
          </p:cNvSpPr>
          <p:nvPr/>
        </p:nvSpPr>
        <p:spPr bwMode="auto">
          <a:xfrm flipH="1" flipV="1">
            <a:off x="2411413" y="5805488"/>
            <a:ext cx="288925" cy="2159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7578" name="Line 234"/>
          <p:cNvSpPr>
            <a:spLocks noChangeShapeType="1"/>
          </p:cNvSpPr>
          <p:nvPr/>
        </p:nvSpPr>
        <p:spPr bwMode="auto">
          <a:xfrm flipV="1">
            <a:off x="2411413" y="5373688"/>
            <a:ext cx="2159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579" name="Line 235"/>
          <p:cNvSpPr>
            <a:spLocks noChangeShapeType="1"/>
          </p:cNvSpPr>
          <p:nvPr/>
        </p:nvSpPr>
        <p:spPr bwMode="auto">
          <a:xfrm flipV="1">
            <a:off x="2484438" y="2997200"/>
            <a:ext cx="142875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580" name="Line 236"/>
          <p:cNvSpPr>
            <a:spLocks noChangeShapeType="1"/>
          </p:cNvSpPr>
          <p:nvPr/>
        </p:nvSpPr>
        <p:spPr bwMode="auto">
          <a:xfrm>
            <a:off x="7812088" y="63087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278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6707188" cy="3429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it-IT" sz="2400" b="1" u="sng" dirty="0" smtClean="0">
                <a:effectLst/>
                <a:latin typeface="Times New Roman" pitchFamily="18" charset="0"/>
              </a:rPr>
              <a:t>SISTEMA  A 4 RICEVITORI</a:t>
            </a:r>
          </a:p>
        </p:txBody>
      </p:sp>
      <p:sp>
        <p:nvSpPr>
          <p:cNvPr id="112753" name="Rectangle 113"/>
          <p:cNvSpPr>
            <a:spLocks noGrp="1" noChangeArrowheads="1"/>
          </p:cNvSpPr>
          <p:nvPr>
            <p:ph idx="1"/>
          </p:nvPr>
        </p:nvSpPr>
        <p:spPr>
          <a:xfrm>
            <a:off x="395288" y="620713"/>
            <a:ext cx="7345362" cy="62372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it-IT" sz="1200" b="1" dirty="0" smtClean="0">
                <a:latin typeface="Times New Roman" pitchFamily="18" charset="0"/>
              </a:rPr>
              <a:t>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200" b="1" dirty="0" smtClean="0">
                <a:latin typeface="Times New Roman" pitchFamily="18" charset="0"/>
              </a:rPr>
              <a:t>                                  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200" b="1" dirty="0" smtClean="0">
                <a:latin typeface="Times New Roman" pitchFamily="18" charset="0"/>
              </a:rPr>
              <a:t>                                      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200" b="1" dirty="0" smtClean="0">
                <a:latin typeface="Times New Roman" pitchFamily="18" charset="0"/>
              </a:rPr>
              <a:t>                                                        </a:t>
            </a:r>
            <a:r>
              <a:rPr lang="it-IT" sz="1400" b="1" dirty="0" smtClean="0">
                <a:effectLst/>
                <a:latin typeface="Times New Roman" pitchFamily="18" charset="0"/>
              </a:rPr>
              <a:t>FASE 1                                                                           FASE 4</a:t>
            </a:r>
          </a:p>
          <a:p>
            <a:pPr eaLnBrk="1" hangingPunct="1">
              <a:defRPr/>
            </a:pPr>
            <a:endParaRPr lang="it-IT" sz="1400" b="1" dirty="0" smtClean="0">
              <a:effectLst/>
            </a:endParaRPr>
          </a:p>
          <a:p>
            <a:pPr eaLnBrk="1" hangingPunct="1">
              <a:defRPr/>
            </a:pPr>
            <a:endParaRPr lang="it-IT" sz="1400" dirty="0" smtClean="0">
              <a:effectLst/>
            </a:endParaRPr>
          </a:p>
          <a:p>
            <a:pPr eaLnBrk="1" hangingPunct="1">
              <a:defRPr/>
            </a:pPr>
            <a:endParaRPr lang="it-IT" sz="1400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400" dirty="0" smtClean="0">
                <a:effectLst/>
                <a:latin typeface="Times New Roman" pitchFamily="18" charset="0"/>
              </a:rPr>
              <a:t> 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400" dirty="0" smtClean="0">
                <a:effectLst/>
                <a:latin typeface="Times New Roman" pitchFamily="18" charset="0"/>
              </a:rPr>
              <a:t>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400" dirty="0" smtClean="0">
                <a:effectLst/>
                <a:latin typeface="Times New Roman" pitchFamily="18" charset="0"/>
              </a:rPr>
              <a:t>                                                  </a:t>
            </a:r>
            <a:r>
              <a:rPr lang="it-IT" sz="1400" b="1" dirty="0" smtClean="0">
                <a:effectLst/>
                <a:latin typeface="Times New Roman" pitchFamily="18" charset="0"/>
              </a:rPr>
              <a:t>FASE 6</a:t>
            </a:r>
            <a:r>
              <a:rPr lang="it-IT" sz="1400" dirty="0" smtClean="0">
                <a:effectLst/>
                <a:latin typeface="Times New Roman" pitchFamily="18" charset="0"/>
              </a:rPr>
              <a:t>                                                                          </a:t>
            </a:r>
            <a:r>
              <a:rPr lang="it-IT" sz="1400" b="1" dirty="0" smtClean="0">
                <a:effectLst/>
                <a:latin typeface="Times New Roman" pitchFamily="18" charset="0"/>
              </a:rPr>
              <a:t>FASE 3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b="1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400" dirty="0" smtClean="0">
                <a:effectLst/>
                <a:latin typeface="Times New Roman" pitchFamily="18" charset="0"/>
              </a:rPr>
              <a:t>                             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400" dirty="0" smtClean="0">
                <a:effectLst/>
                <a:latin typeface="Times New Roman" pitchFamily="18" charset="0"/>
              </a:rPr>
              <a:t>                                                   </a:t>
            </a:r>
            <a:r>
              <a:rPr lang="it-IT" sz="1400" b="1" dirty="0" smtClean="0">
                <a:effectLst/>
                <a:latin typeface="Times New Roman" pitchFamily="18" charset="0"/>
              </a:rPr>
              <a:t>FASE 5                                                                           FASE 2</a:t>
            </a:r>
          </a:p>
        </p:txBody>
      </p:sp>
      <p:sp>
        <p:nvSpPr>
          <p:cNvPr id="18436" name="Line 7"/>
          <p:cNvSpPr>
            <a:spLocks noChangeShapeType="1"/>
          </p:cNvSpPr>
          <p:nvPr/>
        </p:nvSpPr>
        <p:spPr bwMode="auto">
          <a:xfrm>
            <a:off x="971550" y="765175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8437" name="Line 8"/>
          <p:cNvSpPr>
            <a:spLocks noChangeShapeType="1"/>
          </p:cNvSpPr>
          <p:nvPr/>
        </p:nvSpPr>
        <p:spPr bwMode="auto">
          <a:xfrm>
            <a:off x="971550" y="24923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8438" name="Line 9"/>
          <p:cNvSpPr>
            <a:spLocks noChangeShapeType="1"/>
          </p:cNvSpPr>
          <p:nvPr/>
        </p:nvSpPr>
        <p:spPr bwMode="auto">
          <a:xfrm>
            <a:off x="2482850" y="765175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8439" name="Line 10"/>
          <p:cNvSpPr>
            <a:spLocks noChangeShapeType="1"/>
          </p:cNvSpPr>
          <p:nvPr/>
        </p:nvSpPr>
        <p:spPr bwMode="auto">
          <a:xfrm>
            <a:off x="971550" y="7651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8440" name="Line 11"/>
          <p:cNvSpPr>
            <a:spLocks noChangeShapeType="1"/>
          </p:cNvSpPr>
          <p:nvPr/>
        </p:nvSpPr>
        <p:spPr bwMode="auto">
          <a:xfrm>
            <a:off x="971550" y="14128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8441" name="WordArt 12"/>
          <p:cNvSpPr>
            <a:spLocks noChangeArrowheads="1" noChangeShapeType="1" noTextEdit="1"/>
          </p:cNvSpPr>
          <p:nvPr/>
        </p:nvSpPr>
        <p:spPr bwMode="auto">
          <a:xfrm>
            <a:off x="1114425" y="1735138"/>
            <a:ext cx="114300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18442" name="WordArt 13"/>
          <p:cNvSpPr>
            <a:spLocks noChangeArrowheads="1" noChangeShapeType="1" noTextEdit="1"/>
          </p:cNvSpPr>
          <p:nvPr/>
        </p:nvSpPr>
        <p:spPr bwMode="auto">
          <a:xfrm>
            <a:off x="1546225" y="1231900"/>
            <a:ext cx="21907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 2</a:t>
            </a:r>
          </a:p>
        </p:txBody>
      </p:sp>
      <p:sp>
        <p:nvSpPr>
          <p:cNvPr id="18443" name="WordArt 14"/>
          <p:cNvSpPr>
            <a:spLocks noChangeArrowheads="1" noChangeShapeType="1" noTextEdit="1"/>
          </p:cNvSpPr>
          <p:nvPr/>
        </p:nvSpPr>
        <p:spPr bwMode="auto">
          <a:xfrm>
            <a:off x="2068513" y="1231900"/>
            <a:ext cx="2000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 normalizeH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S 1</a:t>
            </a:r>
          </a:p>
        </p:txBody>
      </p:sp>
      <p:sp>
        <p:nvSpPr>
          <p:cNvPr id="18444" name="WordArt 15"/>
          <p:cNvSpPr>
            <a:spLocks noChangeArrowheads="1" noChangeShapeType="1" noTextEdit="1"/>
          </p:cNvSpPr>
          <p:nvPr/>
        </p:nvSpPr>
        <p:spPr bwMode="auto">
          <a:xfrm>
            <a:off x="2063750" y="1447800"/>
            <a:ext cx="2762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    P</a:t>
            </a:r>
          </a:p>
        </p:txBody>
      </p:sp>
      <p:sp>
        <p:nvSpPr>
          <p:cNvPr id="18445" name="WordArt 16"/>
          <p:cNvSpPr>
            <a:spLocks noChangeArrowheads="1" noChangeShapeType="1" noTextEdit="1"/>
          </p:cNvSpPr>
          <p:nvPr/>
        </p:nvSpPr>
        <p:spPr bwMode="auto">
          <a:xfrm>
            <a:off x="1525588" y="1879600"/>
            <a:ext cx="2381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S 2</a:t>
            </a:r>
          </a:p>
        </p:txBody>
      </p:sp>
      <p:sp>
        <p:nvSpPr>
          <p:cNvPr id="18446" name="WordArt 17"/>
          <p:cNvSpPr>
            <a:spLocks noChangeArrowheads="1" noChangeShapeType="1" noTextEdit="1"/>
          </p:cNvSpPr>
          <p:nvPr/>
        </p:nvSpPr>
        <p:spPr bwMode="auto">
          <a:xfrm>
            <a:off x="1965325" y="1879600"/>
            <a:ext cx="857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</a:p>
        </p:txBody>
      </p:sp>
      <p:sp>
        <p:nvSpPr>
          <p:cNvPr id="18447" name="Line 18"/>
          <p:cNvSpPr>
            <a:spLocks noChangeShapeType="1"/>
          </p:cNvSpPr>
          <p:nvPr/>
        </p:nvSpPr>
        <p:spPr bwMode="auto">
          <a:xfrm>
            <a:off x="971550" y="2924175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8448" name="Line 19"/>
          <p:cNvSpPr>
            <a:spLocks noChangeShapeType="1"/>
          </p:cNvSpPr>
          <p:nvPr/>
        </p:nvSpPr>
        <p:spPr bwMode="auto">
          <a:xfrm>
            <a:off x="971550" y="465296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8449" name="Line 20"/>
          <p:cNvSpPr>
            <a:spLocks noChangeShapeType="1"/>
          </p:cNvSpPr>
          <p:nvPr/>
        </p:nvSpPr>
        <p:spPr bwMode="auto">
          <a:xfrm>
            <a:off x="2482850" y="292576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8450" name="Line 21"/>
          <p:cNvSpPr>
            <a:spLocks noChangeShapeType="1"/>
          </p:cNvSpPr>
          <p:nvPr/>
        </p:nvSpPr>
        <p:spPr bwMode="auto">
          <a:xfrm>
            <a:off x="971550" y="29241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8451" name="Line 22"/>
          <p:cNvSpPr>
            <a:spLocks noChangeShapeType="1"/>
          </p:cNvSpPr>
          <p:nvPr/>
        </p:nvSpPr>
        <p:spPr bwMode="auto">
          <a:xfrm>
            <a:off x="971550" y="357346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8452" name="WordArt 23"/>
          <p:cNvSpPr>
            <a:spLocks noChangeArrowheads="1" noChangeShapeType="1" noTextEdit="1"/>
          </p:cNvSpPr>
          <p:nvPr/>
        </p:nvSpPr>
        <p:spPr bwMode="auto">
          <a:xfrm>
            <a:off x="1865313" y="2997200"/>
            <a:ext cx="114300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18453" name="WordArt 24"/>
          <p:cNvSpPr>
            <a:spLocks noChangeArrowheads="1" noChangeShapeType="1" noTextEdit="1"/>
          </p:cNvSpPr>
          <p:nvPr/>
        </p:nvSpPr>
        <p:spPr bwMode="auto">
          <a:xfrm>
            <a:off x="1979613" y="3357563"/>
            <a:ext cx="21907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 2</a:t>
            </a:r>
          </a:p>
        </p:txBody>
      </p:sp>
      <p:sp>
        <p:nvSpPr>
          <p:cNvPr id="18454" name="WordArt 25"/>
          <p:cNvSpPr>
            <a:spLocks noChangeArrowheads="1" noChangeShapeType="1" noTextEdit="1"/>
          </p:cNvSpPr>
          <p:nvPr/>
        </p:nvSpPr>
        <p:spPr bwMode="auto">
          <a:xfrm>
            <a:off x="2066925" y="3968750"/>
            <a:ext cx="2000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S 1</a:t>
            </a:r>
          </a:p>
        </p:txBody>
      </p:sp>
      <p:sp>
        <p:nvSpPr>
          <p:cNvPr id="18455" name="WordArt 26"/>
          <p:cNvSpPr>
            <a:spLocks noChangeArrowheads="1" noChangeShapeType="1" noTextEdit="1"/>
          </p:cNvSpPr>
          <p:nvPr/>
        </p:nvSpPr>
        <p:spPr bwMode="auto">
          <a:xfrm>
            <a:off x="1558925" y="3213100"/>
            <a:ext cx="2762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    P</a:t>
            </a:r>
          </a:p>
        </p:txBody>
      </p:sp>
      <p:sp>
        <p:nvSpPr>
          <p:cNvPr id="18456" name="WordArt 27"/>
          <p:cNvSpPr>
            <a:spLocks noChangeArrowheads="1" noChangeShapeType="1" noTextEdit="1"/>
          </p:cNvSpPr>
          <p:nvPr/>
        </p:nvSpPr>
        <p:spPr bwMode="auto">
          <a:xfrm>
            <a:off x="1114425" y="3789363"/>
            <a:ext cx="2381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S 2</a:t>
            </a:r>
          </a:p>
        </p:txBody>
      </p:sp>
      <p:sp>
        <p:nvSpPr>
          <p:cNvPr id="18457" name="WordArt 28"/>
          <p:cNvSpPr>
            <a:spLocks noChangeArrowheads="1" noChangeShapeType="1" noTextEdit="1"/>
          </p:cNvSpPr>
          <p:nvPr/>
        </p:nvSpPr>
        <p:spPr bwMode="auto">
          <a:xfrm>
            <a:off x="1619250" y="3968750"/>
            <a:ext cx="857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</a:p>
        </p:txBody>
      </p:sp>
      <p:sp>
        <p:nvSpPr>
          <p:cNvPr id="18458" name="Line 29"/>
          <p:cNvSpPr>
            <a:spLocks noChangeShapeType="1"/>
          </p:cNvSpPr>
          <p:nvPr/>
        </p:nvSpPr>
        <p:spPr bwMode="auto">
          <a:xfrm>
            <a:off x="971550" y="501491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8459" name="Line 30"/>
          <p:cNvSpPr>
            <a:spLocks noChangeShapeType="1"/>
          </p:cNvSpPr>
          <p:nvPr/>
        </p:nvSpPr>
        <p:spPr bwMode="auto">
          <a:xfrm>
            <a:off x="971550" y="67421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8460" name="Line 31"/>
          <p:cNvSpPr>
            <a:spLocks noChangeShapeType="1"/>
          </p:cNvSpPr>
          <p:nvPr/>
        </p:nvSpPr>
        <p:spPr bwMode="auto">
          <a:xfrm>
            <a:off x="2482850" y="501491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8461" name="Line 32"/>
          <p:cNvSpPr>
            <a:spLocks noChangeShapeType="1"/>
          </p:cNvSpPr>
          <p:nvPr/>
        </p:nvSpPr>
        <p:spPr bwMode="auto">
          <a:xfrm>
            <a:off x="971550" y="50149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8462" name="Line 33"/>
          <p:cNvSpPr>
            <a:spLocks noChangeShapeType="1"/>
          </p:cNvSpPr>
          <p:nvPr/>
        </p:nvSpPr>
        <p:spPr bwMode="auto">
          <a:xfrm>
            <a:off x="971550" y="56626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8463" name="WordArt 34"/>
          <p:cNvSpPr>
            <a:spLocks noChangeArrowheads="1" noChangeShapeType="1" noTextEdit="1"/>
          </p:cNvSpPr>
          <p:nvPr/>
        </p:nvSpPr>
        <p:spPr bwMode="auto">
          <a:xfrm>
            <a:off x="2124075" y="5911850"/>
            <a:ext cx="114300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18464" name="WordArt 35"/>
          <p:cNvSpPr>
            <a:spLocks noChangeArrowheads="1" noChangeShapeType="1" noTextEdit="1"/>
          </p:cNvSpPr>
          <p:nvPr/>
        </p:nvSpPr>
        <p:spPr bwMode="auto">
          <a:xfrm>
            <a:off x="1763713" y="6056313"/>
            <a:ext cx="857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</a:p>
        </p:txBody>
      </p:sp>
      <p:sp>
        <p:nvSpPr>
          <p:cNvPr id="18465" name="WordArt 36"/>
          <p:cNvSpPr>
            <a:spLocks noChangeArrowheads="1" noChangeShapeType="1" noTextEdit="1"/>
          </p:cNvSpPr>
          <p:nvPr/>
        </p:nvSpPr>
        <p:spPr bwMode="auto">
          <a:xfrm>
            <a:off x="1331913" y="6056313"/>
            <a:ext cx="2000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S 1</a:t>
            </a:r>
          </a:p>
        </p:txBody>
      </p:sp>
      <p:sp>
        <p:nvSpPr>
          <p:cNvPr id="18466" name="WordArt 37"/>
          <p:cNvSpPr>
            <a:spLocks noChangeArrowheads="1" noChangeShapeType="1" noTextEdit="1"/>
          </p:cNvSpPr>
          <p:nvPr/>
        </p:nvSpPr>
        <p:spPr bwMode="auto">
          <a:xfrm>
            <a:off x="1127125" y="5229225"/>
            <a:ext cx="2762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    P</a:t>
            </a:r>
          </a:p>
        </p:txBody>
      </p:sp>
      <p:sp>
        <p:nvSpPr>
          <p:cNvPr id="18467" name="WordArt 38"/>
          <p:cNvSpPr>
            <a:spLocks noChangeArrowheads="1" noChangeShapeType="1" noTextEdit="1"/>
          </p:cNvSpPr>
          <p:nvPr/>
        </p:nvSpPr>
        <p:spPr bwMode="auto">
          <a:xfrm>
            <a:off x="1258888" y="5480050"/>
            <a:ext cx="2381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S 2</a:t>
            </a:r>
          </a:p>
        </p:txBody>
      </p:sp>
      <p:sp>
        <p:nvSpPr>
          <p:cNvPr id="18468" name="WordArt 39"/>
          <p:cNvSpPr>
            <a:spLocks noChangeArrowheads="1" noChangeShapeType="1" noTextEdit="1"/>
          </p:cNvSpPr>
          <p:nvPr/>
        </p:nvSpPr>
        <p:spPr bwMode="auto">
          <a:xfrm>
            <a:off x="1041400" y="5084763"/>
            <a:ext cx="21907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 1</a:t>
            </a:r>
          </a:p>
        </p:txBody>
      </p:sp>
      <p:sp>
        <p:nvSpPr>
          <p:cNvPr id="18469" name="Line 40"/>
          <p:cNvSpPr>
            <a:spLocks noChangeShapeType="1"/>
          </p:cNvSpPr>
          <p:nvPr/>
        </p:nvSpPr>
        <p:spPr bwMode="auto">
          <a:xfrm flipV="1">
            <a:off x="900113" y="836613"/>
            <a:ext cx="2159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8470" name="Line 41"/>
          <p:cNvSpPr>
            <a:spLocks noChangeShapeType="1"/>
          </p:cNvSpPr>
          <p:nvPr/>
        </p:nvSpPr>
        <p:spPr bwMode="auto">
          <a:xfrm flipV="1">
            <a:off x="2411413" y="836613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8471" name="Line 42"/>
          <p:cNvSpPr>
            <a:spLocks noChangeShapeType="1"/>
          </p:cNvSpPr>
          <p:nvPr/>
        </p:nvSpPr>
        <p:spPr bwMode="auto">
          <a:xfrm flipH="1" flipV="1">
            <a:off x="1403350" y="836613"/>
            <a:ext cx="144463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8472" name="Line 43"/>
          <p:cNvSpPr>
            <a:spLocks noChangeShapeType="1"/>
          </p:cNvSpPr>
          <p:nvPr/>
        </p:nvSpPr>
        <p:spPr bwMode="auto">
          <a:xfrm flipV="1">
            <a:off x="1763713" y="836613"/>
            <a:ext cx="144462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8473" name="Line 44"/>
          <p:cNvSpPr>
            <a:spLocks noChangeShapeType="1"/>
          </p:cNvSpPr>
          <p:nvPr/>
        </p:nvSpPr>
        <p:spPr bwMode="auto">
          <a:xfrm>
            <a:off x="2052638" y="3141663"/>
            <a:ext cx="287337" cy="5032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8474" name="Line 45"/>
          <p:cNvSpPr>
            <a:spLocks noChangeShapeType="1"/>
          </p:cNvSpPr>
          <p:nvPr/>
        </p:nvSpPr>
        <p:spPr bwMode="auto">
          <a:xfrm flipV="1">
            <a:off x="2339975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8475" name="Line 46"/>
          <p:cNvSpPr>
            <a:spLocks noChangeShapeType="1"/>
          </p:cNvSpPr>
          <p:nvPr/>
        </p:nvSpPr>
        <p:spPr bwMode="auto">
          <a:xfrm flipH="1">
            <a:off x="1619250" y="350043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8476" name="Line 47"/>
          <p:cNvSpPr>
            <a:spLocks noChangeShapeType="1"/>
          </p:cNvSpPr>
          <p:nvPr/>
        </p:nvSpPr>
        <p:spPr bwMode="auto">
          <a:xfrm flipV="1">
            <a:off x="1619250" y="3068638"/>
            <a:ext cx="2159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8477" name="Line 48"/>
          <p:cNvSpPr>
            <a:spLocks noChangeShapeType="1"/>
          </p:cNvSpPr>
          <p:nvPr/>
        </p:nvSpPr>
        <p:spPr bwMode="auto">
          <a:xfrm flipV="1">
            <a:off x="2339975" y="515778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8478" name="Line 49"/>
          <p:cNvSpPr>
            <a:spLocks noChangeShapeType="1"/>
          </p:cNvSpPr>
          <p:nvPr/>
        </p:nvSpPr>
        <p:spPr bwMode="auto">
          <a:xfrm>
            <a:off x="1331913" y="5229225"/>
            <a:ext cx="431800" cy="431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8479" name="Line 52"/>
          <p:cNvSpPr>
            <a:spLocks noChangeShapeType="1"/>
          </p:cNvSpPr>
          <p:nvPr/>
        </p:nvSpPr>
        <p:spPr bwMode="auto">
          <a:xfrm flipV="1">
            <a:off x="1835150" y="5157788"/>
            <a:ext cx="144463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8480" name="Line 53"/>
          <p:cNvSpPr>
            <a:spLocks noChangeShapeType="1"/>
          </p:cNvSpPr>
          <p:nvPr/>
        </p:nvSpPr>
        <p:spPr bwMode="auto">
          <a:xfrm flipH="1" flipV="1">
            <a:off x="1619250" y="5157788"/>
            <a:ext cx="21590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8481" name="Line 54"/>
          <p:cNvSpPr>
            <a:spLocks noChangeShapeType="1"/>
          </p:cNvSpPr>
          <p:nvPr/>
        </p:nvSpPr>
        <p:spPr bwMode="auto">
          <a:xfrm flipH="1">
            <a:off x="684213" y="5589588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8482" name="Line 55"/>
          <p:cNvSpPr>
            <a:spLocks noChangeShapeType="1"/>
          </p:cNvSpPr>
          <p:nvPr/>
        </p:nvSpPr>
        <p:spPr bwMode="auto">
          <a:xfrm flipV="1">
            <a:off x="684213" y="5229225"/>
            <a:ext cx="287337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8483" name="Line 56"/>
          <p:cNvSpPr>
            <a:spLocks noChangeShapeType="1"/>
          </p:cNvSpPr>
          <p:nvPr/>
        </p:nvSpPr>
        <p:spPr bwMode="auto">
          <a:xfrm>
            <a:off x="4932363" y="765175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8484" name="Line 57"/>
          <p:cNvSpPr>
            <a:spLocks noChangeShapeType="1"/>
          </p:cNvSpPr>
          <p:nvPr/>
        </p:nvSpPr>
        <p:spPr bwMode="auto">
          <a:xfrm>
            <a:off x="4932363" y="24923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8485" name="Line 58"/>
          <p:cNvSpPr>
            <a:spLocks noChangeShapeType="1"/>
          </p:cNvSpPr>
          <p:nvPr/>
        </p:nvSpPr>
        <p:spPr bwMode="auto">
          <a:xfrm>
            <a:off x="6443663" y="765175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8486" name="Line 59"/>
          <p:cNvSpPr>
            <a:spLocks noChangeShapeType="1"/>
          </p:cNvSpPr>
          <p:nvPr/>
        </p:nvSpPr>
        <p:spPr bwMode="auto">
          <a:xfrm>
            <a:off x="4932363" y="7651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8487" name="Line 60"/>
          <p:cNvSpPr>
            <a:spLocks noChangeShapeType="1"/>
          </p:cNvSpPr>
          <p:nvPr/>
        </p:nvSpPr>
        <p:spPr bwMode="auto">
          <a:xfrm>
            <a:off x="4932363" y="14128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8488" name="WordArt 61"/>
          <p:cNvSpPr>
            <a:spLocks noChangeArrowheads="1" noChangeShapeType="1" noTextEdit="1"/>
          </p:cNvSpPr>
          <p:nvPr/>
        </p:nvSpPr>
        <p:spPr bwMode="auto">
          <a:xfrm>
            <a:off x="6156325" y="1773238"/>
            <a:ext cx="114300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18489" name="WordArt 62"/>
          <p:cNvSpPr>
            <a:spLocks noChangeArrowheads="1" noChangeShapeType="1" noTextEdit="1"/>
          </p:cNvSpPr>
          <p:nvPr/>
        </p:nvSpPr>
        <p:spPr bwMode="auto">
          <a:xfrm>
            <a:off x="5651500" y="1773238"/>
            <a:ext cx="857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</a:p>
        </p:txBody>
      </p:sp>
      <p:sp>
        <p:nvSpPr>
          <p:cNvPr id="18490" name="WordArt 63"/>
          <p:cNvSpPr>
            <a:spLocks noChangeArrowheads="1" noChangeShapeType="1" noTextEdit="1"/>
          </p:cNvSpPr>
          <p:nvPr/>
        </p:nvSpPr>
        <p:spPr bwMode="auto">
          <a:xfrm>
            <a:off x="5148263" y="1773238"/>
            <a:ext cx="2000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S 1</a:t>
            </a:r>
          </a:p>
        </p:txBody>
      </p:sp>
      <p:sp>
        <p:nvSpPr>
          <p:cNvPr id="18491" name="WordArt 64"/>
          <p:cNvSpPr>
            <a:spLocks noChangeArrowheads="1" noChangeShapeType="1" noTextEdit="1"/>
          </p:cNvSpPr>
          <p:nvPr/>
        </p:nvSpPr>
        <p:spPr bwMode="auto">
          <a:xfrm>
            <a:off x="4859338" y="1052513"/>
            <a:ext cx="2762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    P</a:t>
            </a:r>
          </a:p>
        </p:txBody>
      </p:sp>
      <p:sp>
        <p:nvSpPr>
          <p:cNvPr id="18492" name="WordArt 65"/>
          <p:cNvSpPr>
            <a:spLocks noChangeArrowheads="1" noChangeShapeType="1" noTextEdit="1"/>
          </p:cNvSpPr>
          <p:nvPr/>
        </p:nvSpPr>
        <p:spPr bwMode="auto">
          <a:xfrm>
            <a:off x="5148263" y="1268413"/>
            <a:ext cx="2381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S 2</a:t>
            </a:r>
          </a:p>
        </p:txBody>
      </p:sp>
      <p:sp>
        <p:nvSpPr>
          <p:cNvPr id="18493" name="WordArt 66"/>
          <p:cNvSpPr>
            <a:spLocks noChangeArrowheads="1" noChangeShapeType="1" noTextEdit="1"/>
          </p:cNvSpPr>
          <p:nvPr/>
        </p:nvSpPr>
        <p:spPr bwMode="auto">
          <a:xfrm>
            <a:off x="5002213" y="836613"/>
            <a:ext cx="21907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 1</a:t>
            </a:r>
          </a:p>
        </p:txBody>
      </p:sp>
      <p:sp>
        <p:nvSpPr>
          <p:cNvPr id="18494" name="Line 67"/>
          <p:cNvSpPr>
            <a:spLocks noChangeShapeType="1"/>
          </p:cNvSpPr>
          <p:nvPr/>
        </p:nvSpPr>
        <p:spPr bwMode="auto">
          <a:xfrm>
            <a:off x="5364163" y="1052513"/>
            <a:ext cx="287337" cy="2889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8495" name="Line 68"/>
          <p:cNvSpPr>
            <a:spLocks noChangeShapeType="1"/>
          </p:cNvSpPr>
          <p:nvPr/>
        </p:nvSpPr>
        <p:spPr bwMode="auto">
          <a:xfrm flipV="1">
            <a:off x="5651500" y="908050"/>
            <a:ext cx="73025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8496" name="Line 69"/>
          <p:cNvSpPr>
            <a:spLocks noChangeShapeType="1"/>
          </p:cNvSpPr>
          <p:nvPr/>
        </p:nvSpPr>
        <p:spPr bwMode="auto">
          <a:xfrm flipV="1">
            <a:off x="4860925" y="908050"/>
            <a:ext cx="215900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8497" name="Line 73"/>
          <p:cNvSpPr>
            <a:spLocks noChangeShapeType="1"/>
          </p:cNvSpPr>
          <p:nvPr/>
        </p:nvSpPr>
        <p:spPr bwMode="auto">
          <a:xfrm>
            <a:off x="4932363" y="292576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8498" name="Line 74"/>
          <p:cNvSpPr>
            <a:spLocks noChangeShapeType="1"/>
          </p:cNvSpPr>
          <p:nvPr/>
        </p:nvSpPr>
        <p:spPr bwMode="auto">
          <a:xfrm>
            <a:off x="4932363" y="465296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8499" name="Line 75"/>
          <p:cNvSpPr>
            <a:spLocks noChangeShapeType="1"/>
          </p:cNvSpPr>
          <p:nvPr/>
        </p:nvSpPr>
        <p:spPr bwMode="auto">
          <a:xfrm>
            <a:off x="6443663" y="292576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8500" name="Line 76"/>
          <p:cNvSpPr>
            <a:spLocks noChangeShapeType="1"/>
          </p:cNvSpPr>
          <p:nvPr/>
        </p:nvSpPr>
        <p:spPr bwMode="auto">
          <a:xfrm>
            <a:off x="4932363" y="292576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8501" name="Line 77"/>
          <p:cNvSpPr>
            <a:spLocks noChangeShapeType="1"/>
          </p:cNvSpPr>
          <p:nvPr/>
        </p:nvSpPr>
        <p:spPr bwMode="auto">
          <a:xfrm>
            <a:off x="4932363" y="357346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8502" name="WordArt 78"/>
          <p:cNvSpPr>
            <a:spLocks noChangeArrowheads="1" noChangeShapeType="1" noTextEdit="1"/>
          </p:cNvSpPr>
          <p:nvPr/>
        </p:nvSpPr>
        <p:spPr bwMode="auto">
          <a:xfrm>
            <a:off x="5610225" y="4040188"/>
            <a:ext cx="114300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18503" name="WordArt 79"/>
          <p:cNvSpPr>
            <a:spLocks noChangeArrowheads="1" noChangeShapeType="1" noTextEdit="1"/>
          </p:cNvSpPr>
          <p:nvPr/>
        </p:nvSpPr>
        <p:spPr bwMode="auto">
          <a:xfrm>
            <a:off x="6007100" y="4038600"/>
            <a:ext cx="2000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S 2</a:t>
            </a:r>
          </a:p>
        </p:txBody>
      </p:sp>
      <p:sp>
        <p:nvSpPr>
          <p:cNvPr id="18504" name="WordArt 80"/>
          <p:cNvSpPr>
            <a:spLocks noChangeArrowheads="1" noChangeShapeType="1" noTextEdit="1"/>
          </p:cNvSpPr>
          <p:nvPr/>
        </p:nvSpPr>
        <p:spPr bwMode="auto">
          <a:xfrm>
            <a:off x="5219700" y="4038600"/>
            <a:ext cx="857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</a:p>
        </p:txBody>
      </p:sp>
      <p:sp>
        <p:nvSpPr>
          <p:cNvPr id="18505" name="WordArt 81"/>
          <p:cNvSpPr>
            <a:spLocks noChangeArrowheads="1" noChangeShapeType="1" noTextEdit="1"/>
          </p:cNvSpPr>
          <p:nvPr/>
        </p:nvSpPr>
        <p:spPr bwMode="auto">
          <a:xfrm>
            <a:off x="5592763" y="2997200"/>
            <a:ext cx="2762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    P</a:t>
            </a:r>
          </a:p>
        </p:txBody>
      </p:sp>
      <p:sp>
        <p:nvSpPr>
          <p:cNvPr id="18506" name="WordArt 82"/>
          <p:cNvSpPr>
            <a:spLocks noChangeArrowheads="1" noChangeShapeType="1" noTextEdit="1"/>
          </p:cNvSpPr>
          <p:nvPr/>
        </p:nvSpPr>
        <p:spPr bwMode="auto">
          <a:xfrm>
            <a:off x="5075238" y="3357563"/>
            <a:ext cx="2381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S 1</a:t>
            </a:r>
          </a:p>
        </p:txBody>
      </p:sp>
      <p:sp>
        <p:nvSpPr>
          <p:cNvPr id="18507" name="WordArt 83"/>
          <p:cNvSpPr>
            <a:spLocks noChangeArrowheads="1" noChangeShapeType="1" noTextEdit="1"/>
          </p:cNvSpPr>
          <p:nvPr/>
        </p:nvSpPr>
        <p:spPr bwMode="auto">
          <a:xfrm>
            <a:off x="6008688" y="3319463"/>
            <a:ext cx="21907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 1</a:t>
            </a:r>
          </a:p>
        </p:txBody>
      </p:sp>
      <p:sp>
        <p:nvSpPr>
          <p:cNvPr id="18508" name="Line 84"/>
          <p:cNvSpPr>
            <a:spLocks noChangeShapeType="1"/>
          </p:cNvSpPr>
          <p:nvPr/>
        </p:nvSpPr>
        <p:spPr bwMode="auto">
          <a:xfrm flipV="1">
            <a:off x="5868988" y="3068638"/>
            <a:ext cx="43180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8509" name="Line 85"/>
          <p:cNvSpPr>
            <a:spLocks noChangeShapeType="1"/>
          </p:cNvSpPr>
          <p:nvPr/>
        </p:nvSpPr>
        <p:spPr bwMode="auto">
          <a:xfrm flipV="1">
            <a:off x="4860925" y="3068638"/>
            <a:ext cx="21590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8510" name="Line 89"/>
          <p:cNvSpPr>
            <a:spLocks noChangeShapeType="1"/>
          </p:cNvSpPr>
          <p:nvPr/>
        </p:nvSpPr>
        <p:spPr bwMode="auto">
          <a:xfrm flipV="1">
            <a:off x="5651500" y="908050"/>
            <a:ext cx="649288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8511" name="Line 90"/>
          <p:cNvSpPr>
            <a:spLocks noChangeShapeType="1"/>
          </p:cNvSpPr>
          <p:nvPr/>
        </p:nvSpPr>
        <p:spPr bwMode="auto">
          <a:xfrm flipH="1" flipV="1">
            <a:off x="5580063" y="2997200"/>
            <a:ext cx="2889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8512" name="Line 91"/>
          <p:cNvSpPr>
            <a:spLocks noChangeShapeType="1"/>
          </p:cNvSpPr>
          <p:nvPr/>
        </p:nvSpPr>
        <p:spPr bwMode="auto">
          <a:xfrm>
            <a:off x="4930775" y="501491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8513" name="Line 92"/>
          <p:cNvSpPr>
            <a:spLocks noChangeShapeType="1"/>
          </p:cNvSpPr>
          <p:nvPr/>
        </p:nvSpPr>
        <p:spPr bwMode="auto">
          <a:xfrm>
            <a:off x="4930775" y="67421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8514" name="Line 93"/>
          <p:cNvSpPr>
            <a:spLocks noChangeShapeType="1"/>
          </p:cNvSpPr>
          <p:nvPr/>
        </p:nvSpPr>
        <p:spPr bwMode="auto">
          <a:xfrm>
            <a:off x="6442075" y="501491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8515" name="Line 94"/>
          <p:cNvSpPr>
            <a:spLocks noChangeShapeType="1"/>
          </p:cNvSpPr>
          <p:nvPr/>
        </p:nvSpPr>
        <p:spPr bwMode="auto">
          <a:xfrm>
            <a:off x="4930775" y="50149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8516" name="Line 95"/>
          <p:cNvSpPr>
            <a:spLocks noChangeShapeType="1"/>
          </p:cNvSpPr>
          <p:nvPr/>
        </p:nvSpPr>
        <p:spPr bwMode="auto">
          <a:xfrm>
            <a:off x="4930775" y="56626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8517" name="WordArt 96"/>
          <p:cNvSpPr>
            <a:spLocks noChangeArrowheads="1" noChangeShapeType="1" noTextEdit="1"/>
          </p:cNvSpPr>
          <p:nvPr/>
        </p:nvSpPr>
        <p:spPr bwMode="auto">
          <a:xfrm>
            <a:off x="5148263" y="6127750"/>
            <a:ext cx="114300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18518" name="WordArt 97"/>
          <p:cNvSpPr>
            <a:spLocks noChangeArrowheads="1" noChangeShapeType="1" noTextEdit="1"/>
          </p:cNvSpPr>
          <p:nvPr/>
        </p:nvSpPr>
        <p:spPr bwMode="auto">
          <a:xfrm>
            <a:off x="6005513" y="6127750"/>
            <a:ext cx="857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</a:p>
        </p:txBody>
      </p:sp>
      <p:sp>
        <p:nvSpPr>
          <p:cNvPr id="18519" name="WordArt 98"/>
          <p:cNvSpPr>
            <a:spLocks noChangeArrowheads="1" noChangeShapeType="1" noTextEdit="1"/>
          </p:cNvSpPr>
          <p:nvPr/>
        </p:nvSpPr>
        <p:spPr bwMode="auto">
          <a:xfrm>
            <a:off x="5508625" y="6127750"/>
            <a:ext cx="2000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S 2</a:t>
            </a:r>
          </a:p>
        </p:txBody>
      </p:sp>
      <p:sp>
        <p:nvSpPr>
          <p:cNvPr id="18520" name="WordArt 99"/>
          <p:cNvSpPr>
            <a:spLocks noChangeArrowheads="1" noChangeShapeType="1" noTextEdit="1"/>
          </p:cNvSpPr>
          <p:nvPr/>
        </p:nvSpPr>
        <p:spPr bwMode="auto">
          <a:xfrm>
            <a:off x="5724525" y="5086350"/>
            <a:ext cx="2762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    P</a:t>
            </a:r>
          </a:p>
        </p:txBody>
      </p:sp>
      <p:sp>
        <p:nvSpPr>
          <p:cNvPr id="18521" name="WordArt 100"/>
          <p:cNvSpPr>
            <a:spLocks noChangeArrowheads="1" noChangeShapeType="1" noTextEdit="1"/>
          </p:cNvSpPr>
          <p:nvPr/>
        </p:nvSpPr>
        <p:spPr bwMode="auto">
          <a:xfrm>
            <a:off x="5126038" y="5445125"/>
            <a:ext cx="2381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S 1</a:t>
            </a:r>
          </a:p>
        </p:txBody>
      </p:sp>
      <p:sp>
        <p:nvSpPr>
          <p:cNvPr id="18522" name="WordArt 101"/>
          <p:cNvSpPr>
            <a:spLocks noChangeArrowheads="1" noChangeShapeType="1" noTextEdit="1"/>
          </p:cNvSpPr>
          <p:nvPr/>
        </p:nvSpPr>
        <p:spPr bwMode="auto">
          <a:xfrm>
            <a:off x="5003800" y="5157788"/>
            <a:ext cx="21907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 2</a:t>
            </a:r>
          </a:p>
        </p:txBody>
      </p:sp>
      <p:sp>
        <p:nvSpPr>
          <p:cNvPr id="18523" name="Line 102"/>
          <p:cNvSpPr>
            <a:spLocks noChangeShapeType="1"/>
          </p:cNvSpPr>
          <p:nvPr/>
        </p:nvSpPr>
        <p:spPr bwMode="auto">
          <a:xfrm flipV="1">
            <a:off x="5867400" y="5084763"/>
            <a:ext cx="43180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8524" name="Line 103"/>
          <p:cNvSpPr>
            <a:spLocks noChangeShapeType="1"/>
          </p:cNvSpPr>
          <p:nvPr/>
        </p:nvSpPr>
        <p:spPr bwMode="auto">
          <a:xfrm flipV="1">
            <a:off x="4859338" y="5157788"/>
            <a:ext cx="21590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8525" name="Line 107"/>
          <p:cNvSpPr>
            <a:spLocks noChangeShapeType="1"/>
          </p:cNvSpPr>
          <p:nvPr/>
        </p:nvSpPr>
        <p:spPr bwMode="auto">
          <a:xfrm>
            <a:off x="5435600" y="5516563"/>
            <a:ext cx="4333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8526" name="Line 108"/>
          <p:cNvSpPr>
            <a:spLocks noChangeShapeType="1"/>
          </p:cNvSpPr>
          <p:nvPr/>
        </p:nvSpPr>
        <p:spPr bwMode="auto">
          <a:xfrm flipV="1">
            <a:off x="5724525" y="5157788"/>
            <a:ext cx="71438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457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715200" cy="108012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it-IT" b="1" dirty="0" smtClean="0">
                <a:effectLst/>
                <a:latin typeface="Times New Roman" pitchFamily="18" charset="0"/>
              </a:rPr>
              <a:t>Sistema di ricezione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288" y="1268412"/>
            <a:ext cx="8425184" cy="5400947"/>
          </a:xfrm>
        </p:spPr>
        <p:txBody>
          <a:bodyPr>
            <a:normAutofit lnSpcReduction="10000"/>
          </a:bodyPr>
          <a:lstStyle/>
          <a:p>
            <a:pPr algn="ctr">
              <a:buNone/>
              <a:defRPr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Adattamento del sistema in relazione:</a:t>
            </a:r>
          </a:p>
          <a:p>
            <a:pPr>
              <a:defRPr/>
            </a:pPr>
            <a:endParaRPr lang="it-IT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alle </a:t>
            </a:r>
            <a:r>
              <a:rPr lang="it-IT" dirty="0">
                <a:latin typeface="Times New Roman" pitchFamily="18" charset="0"/>
                <a:cs typeface="Times New Roman" pitchFamily="18" charset="0"/>
              </a:rPr>
              <a:t>caratteristiche dei ricevitori (ricevitore più bravo quando possibile in zona 6,  in fase 2 per esempio il libero sostituisce l’opposto)</a:t>
            </a:r>
          </a:p>
          <a:p>
            <a:pPr marL="0" indent="0">
              <a:buNone/>
              <a:defRPr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alle caratteristiche tecniche del battitore</a:t>
            </a:r>
          </a:p>
          <a:p>
            <a:pPr>
              <a:defRPr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alla tipologia del servizio</a:t>
            </a:r>
          </a:p>
          <a:p>
            <a:pPr>
              <a:defRPr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Il posizionamento iniziale condiziona la scelta della tecnica di ricezione  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13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16387" name="Segnaposto contenuto 3" descr="ricezione per zon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10037763" cy="6858000"/>
          </a:xfrm>
        </p:spPr>
      </p:pic>
    </p:spTree>
    <p:extLst>
      <p:ext uri="{BB962C8B-B14F-4D97-AF65-F5344CB8AC3E}">
        <p14:creationId xmlns:p14="http://schemas.microsoft.com/office/powerpoint/2010/main" val="332879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4800" dirty="0" smtClean="0">
                <a:latin typeface="Times New Roman" pitchFamily="18" charset="0"/>
                <a:cs typeface="Times New Roman" pitchFamily="18" charset="0"/>
              </a:rPr>
              <a:t>L’allenamento del sistema di ricezione</a:t>
            </a:r>
            <a:endParaRPr lang="it-IT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935480"/>
            <a:ext cx="8686800" cy="4445848"/>
          </a:xfrm>
        </p:spPr>
        <p:txBody>
          <a:bodyPr/>
          <a:lstStyle/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 L’allenamento del conflitto nelle linee di ricezione:</a:t>
            </a: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il conflitto tra ricevitori</a:t>
            </a: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il conflitto tra ricevitore e libero</a:t>
            </a: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il conflitto tra linea di ricezione e centrale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 Lo sviluppo del collegamento della ricezione con la rincorsa d’attacco</a:t>
            </a:r>
          </a:p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8900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4800" dirty="0" smtClean="0">
                <a:latin typeface="Times New Roman" pitchFamily="18" charset="0"/>
                <a:cs typeface="Times New Roman" pitchFamily="18" charset="0"/>
              </a:rPr>
              <a:t>L’allenamento del sistema di ricezione</a:t>
            </a:r>
            <a:endParaRPr lang="it-IT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L’allenamento a obiettivi:</a:t>
            </a: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la positività</a:t>
            </a: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la gestione dell’errore</a:t>
            </a: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l’efficienza</a:t>
            </a:r>
          </a:p>
          <a:p>
            <a:pPr>
              <a:buNone/>
            </a:pP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602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defRPr/>
            </a:pPr>
            <a:endParaRPr lang="it-IT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it-IT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it-IT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QUALI SONO LE PROBLEMATICHE DELL’ALLENAMENTO DELLA RICEZIONE?</a:t>
            </a:r>
            <a:endParaRPr lang="it-IT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it-IT" b="1" dirty="0" smtClean="0">
                <a:latin typeface="Times New Roman" pitchFamily="18" charset="0"/>
              </a:rPr>
              <a:t>Metodologia di allenamento della ricezione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704088"/>
            <a:ext cx="8147248" cy="924712"/>
          </a:xfrm>
        </p:spPr>
        <p:txBody>
          <a:bodyPr/>
          <a:lstStyle/>
          <a:p>
            <a:pPr eaLnBrk="1" hangingPunct="1"/>
            <a:r>
              <a:rPr lang="it-IT" b="1" dirty="0" smtClean="0">
                <a:effectLst/>
                <a:latin typeface="Times New Roman" pitchFamily="18" charset="0"/>
              </a:rPr>
              <a:t>Sistema di ricezione attacco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 smtClean="0">
                <a:latin typeface="Times New Roman" pitchFamily="18" charset="0"/>
              </a:rPr>
              <a:t>positività della ricezione</a:t>
            </a:r>
          </a:p>
          <a:p>
            <a:pPr eaLnBrk="1" hangingPunct="1">
              <a:defRPr/>
            </a:pPr>
            <a:r>
              <a:rPr lang="it-IT" dirty="0" smtClean="0">
                <a:latin typeface="Times New Roman" pitchFamily="18" charset="0"/>
              </a:rPr>
              <a:t>efficienza del primo tempo  </a:t>
            </a:r>
          </a:p>
          <a:p>
            <a:pPr eaLnBrk="1" hangingPunct="1">
              <a:defRPr/>
            </a:pPr>
            <a:r>
              <a:rPr lang="it-IT" dirty="0" smtClean="0">
                <a:latin typeface="Times New Roman" pitchFamily="18" charset="0"/>
              </a:rPr>
              <a:t>distribuzione individuale</a:t>
            </a:r>
          </a:p>
          <a:p>
            <a:pPr eaLnBrk="1" hangingPunct="1">
              <a:defRPr/>
            </a:pPr>
            <a:r>
              <a:rPr lang="it-IT" dirty="0" smtClean="0">
                <a:latin typeface="Times New Roman" pitchFamily="18" charset="0"/>
              </a:rPr>
              <a:t>distribuzione per singola rotazione con ricezione #, ricezione !, con ricezione -   </a:t>
            </a:r>
          </a:p>
          <a:p>
            <a:pPr eaLnBrk="1" hangingPunct="1">
              <a:defRPr/>
            </a:pPr>
            <a:endParaRPr lang="it-IT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37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19256" cy="1296144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it-IT" b="1" dirty="0" smtClean="0">
                <a:effectLst/>
                <a:latin typeface="Times New Roman" pitchFamily="18" charset="0"/>
              </a:rPr>
              <a:t>Sistema di copertura dopo ricezione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341438"/>
            <a:ext cx="7776864" cy="5039890"/>
          </a:xfrm>
        </p:spPr>
        <p:txBody>
          <a:bodyPr/>
          <a:lstStyle/>
          <a:p>
            <a:pPr eaLnBrk="1" hangingPunct="1">
              <a:defRPr/>
            </a:pPr>
            <a:endParaRPr lang="it-IT" dirty="0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it-IT" dirty="0" smtClean="0">
                <a:latin typeface="Times New Roman" pitchFamily="18" charset="0"/>
              </a:rPr>
              <a:t>Competenze per zona e ruolo (in particolare libero e palleggiatore) </a:t>
            </a:r>
          </a:p>
          <a:p>
            <a:pPr eaLnBrk="1" hangingPunct="1">
              <a:defRPr/>
            </a:pPr>
            <a:r>
              <a:rPr lang="it-IT" dirty="0" smtClean="0">
                <a:latin typeface="Times New Roman" pitchFamily="18" charset="0"/>
              </a:rPr>
              <a:t>Due linee di copertura: tre giocatrici la prima linea, due giocatrici la seconda linea</a:t>
            </a:r>
          </a:p>
        </p:txBody>
      </p:sp>
      <p:sp>
        <p:nvSpPr>
          <p:cNvPr id="20484" name="Line 38"/>
          <p:cNvSpPr>
            <a:spLocks noChangeShapeType="1"/>
          </p:cNvSpPr>
          <p:nvPr/>
        </p:nvSpPr>
        <p:spPr bwMode="auto">
          <a:xfrm>
            <a:off x="1403350" y="4292600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0485" name="Line 39"/>
          <p:cNvSpPr>
            <a:spLocks noChangeShapeType="1"/>
          </p:cNvSpPr>
          <p:nvPr/>
        </p:nvSpPr>
        <p:spPr bwMode="auto">
          <a:xfrm>
            <a:off x="1403350" y="6019800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0486" name="Line 40"/>
          <p:cNvSpPr>
            <a:spLocks noChangeShapeType="1"/>
          </p:cNvSpPr>
          <p:nvPr/>
        </p:nvSpPr>
        <p:spPr bwMode="auto">
          <a:xfrm>
            <a:off x="2914650" y="4292600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0487" name="Line 41"/>
          <p:cNvSpPr>
            <a:spLocks noChangeShapeType="1"/>
          </p:cNvSpPr>
          <p:nvPr/>
        </p:nvSpPr>
        <p:spPr bwMode="auto">
          <a:xfrm>
            <a:off x="1403350" y="4292600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0488" name="Line 42"/>
          <p:cNvSpPr>
            <a:spLocks noChangeShapeType="1"/>
          </p:cNvSpPr>
          <p:nvPr/>
        </p:nvSpPr>
        <p:spPr bwMode="auto">
          <a:xfrm>
            <a:off x="1403350" y="4940300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0489" name="WordArt 43"/>
          <p:cNvSpPr>
            <a:spLocks noChangeArrowheads="1" noChangeShapeType="1" noTextEdit="1"/>
          </p:cNvSpPr>
          <p:nvPr/>
        </p:nvSpPr>
        <p:spPr bwMode="auto">
          <a:xfrm>
            <a:off x="2582863" y="4686300"/>
            <a:ext cx="114300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20490" name="WordArt 44"/>
          <p:cNvSpPr>
            <a:spLocks noChangeArrowheads="1" noChangeShapeType="1" noTextEdit="1"/>
          </p:cNvSpPr>
          <p:nvPr/>
        </p:nvSpPr>
        <p:spPr bwMode="auto">
          <a:xfrm>
            <a:off x="2478088" y="5405438"/>
            <a:ext cx="857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</a:p>
        </p:txBody>
      </p:sp>
      <p:sp>
        <p:nvSpPr>
          <p:cNvPr id="20491" name="WordArt 45"/>
          <p:cNvSpPr>
            <a:spLocks noChangeArrowheads="1" noChangeShapeType="1" noTextEdit="1"/>
          </p:cNvSpPr>
          <p:nvPr/>
        </p:nvSpPr>
        <p:spPr bwMode="auto">
          <a:xfrm>
            <a:off x="2049463" y="5405438"/>
            <a:ext cx="2000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S 1</a:t>
            </a:r>
          </a:p>
        </p:txBody>
      </p:sp>
      <p:sp>
        <p:nvSpPr>
          <p:cNvPr id="20492" name="WordArt 46"/>
          <p:cNvSpPr>
            <a:spLocks noChangeArrowheads="1" noChangeShapeType="1" noTextEdit="1"/>
          </p:cNvSpPr>
          <p:nvPr/>
        </p:nvSpPr>
        <p:spPr bwMode="auto">
          <a:xfrm>
            <a:off x="1547813" y="4724400"/>
            <a:ext cx="2762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    P</a:t>
            </a:r>
          </a:p>
        </p:txBody>
      </p:sp>
      <p:sp>
        <p:nvSpPr>
          <p:cNvPr id="20493" name="WordArt 47"/>
          <p:cNvSpPr>
            <a:spLocks noChangeArrowheads="1" noChangeShapeType="1" noTextEdit="1"/>
          </p:cNvSpPr>
          <p:nvPr/>
        </p:nvSpPr>
        <p:spPr bwMode="auto">
          <a:xfrm>
            <a:off x="1546225" y="5227638"/>
            <a:ext cx="2381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S 2</a:t>
            </a:r>
          </a:p>
        </p:txBody>
      </p:sp>
      <p:sp>
        <p:nvSpPr>
          <p:cNvPr id="20494" name="WordArt 48"/>
          <p:cNvSpPr>
            <a:spLocks noChangeArrowheads="1" noChangeShapeType="1" noTextEdit="1"/>
          </p:cNvSpPr>
          <p:nvPr/>
        </p:nvSpPr>
        <p:spPr bwMode="auto">
          <a:xfrm>
            <a:off x="1473200" y="4435475"/>
            <a:ext cx="21907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 1</a:t>
            </a:r>
          </a:p>
        </p:txBody>
      </p:sp>
      <p:sp>
        <p:nvSpPr>
          <p:cNvPr id="20495" name="Line 50"/>
          <p:cNvSpPr>
            <a:spLocks noChangeShapeType="1"/>
          </p:cNvSpPr>
          <p:nvPr/>
        </p:nvSpPr>
        <p:spPr bwMode="auto">
          <a:xfrm>
            <a:off x="3997325" y="4292600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0496" name="Line 51"/>
          <p:cNvSpPr>
            <a:spLocks noChangeShapeType="1"/>
          </p:cNvSpPr>
          <p:nvPr/>
        </p:nvSpPr>
        <p:spPr bwMode="auto">
          <a:xfrm>
            <a:off x="3997325" y="6019800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0497" name="Line 52"/>
          <p:cNvSpPr>
            <a:spLocks noChangeShapeType="1"/>
          </p:cNvSpPr>
          <p:nvPr/>
        </p:nvSpPr>
        <p:spPr bwMode="auto">
          <a:xfrm>
            <a:off x="5508625" y="4292600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0498" name="Line 53"/>
          <p:cNvSpPr>
            <a:spLocks noChangeShapeType="1"/>
          </p:cNvSpPr>
          <p:nvPr/>
        </p:nvSpPr>
        <p:spPr bwMode="auto">
          <a:xfrm>
            <a:off x="3997325" y="4292600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0499" name="Line 54"/>
          <p:cNvSpPr>
            <a:spLocks noChangeShapeType="1"/>
          </p:cNvSpPr>
          <p:nvPr/>
        </p:nvSpPr>
        <p:spPr bwMode="auto">
          <a:xfrm>
            <a:off x="3997325" y="4940300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0500" name="WordArt 55"/>
          <p:cNvSpPr>
            <a:spLocks noChangeArrowheads="1" noChangeShapeType="1" noTextEdit="1"/>
          </p:cNvSpPr>
          <p:nvPr/>
        </p:nvSpPr>
        <p:spPr bwMode="auto">
          <a:xfrm>
            <a:off x="5076825" y="4832350"/>
            <a:ext cx="114300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20501" name="WordArt 56"/>
          <p:cNvSpPr>
            <a:spLocks noChangeArrowheads="1" noChangeShapeType="1" noTextEdit="1"/>
          </p:cNvSpPr>
          <p:nvPr/>
        </p:nvSpPr>
        <p:spPr bwMode="auto">
          <a:xfrm>
            <a:off x="4572000" y="5405438"/>
            <a:ext cx="857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</a:p>
        </p:txBody>
      </p:sp>
      <p:sp>
        <p:nvSpPr>
          <p:cNvPr id="20502" name="WordArt 57"/>
          <p:cNvSpPr>
            <a:spLocks noChangeArrowheads="1" noChangeShapeType="1" noTextEdit="1"/>
          </p:cNvSpPr>
          <p:nvPr/>
        </p:nvSpPr>
        <p:spPr bwMode="auto">
          <a:xfrm>
            <a:off x="4067175" y="4868863"/>
            <a:ext cx="2000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S 1</a:t>
            </a:r>
          </a:p>
        </p:txBody>
      </p:sp>
      <p:sp>
        <p:nvSpPr>
          <p:cNvPr id="20503" name="WordArt 58"/>
          <p:cNvSpPr>
            <a:spLocks noChangeArrowheads="1" noChangeShapeType="1" noTextEdit="1"/>
          </p:cNvSpPr>
          <p:nvPr/>
        </p:nvSpPr>
        <p:spPr bwMode="auto">
          <a:xfrm>
            <a:off x="4295775" y="4722813"/>
            <a:ext cx="2762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    P</a:t>
            </a:r>
          </a:p>
        </p:txBody>
      </p:sp>
      <p:sp>
        <p:nvSpPr>
          <p:cNvPr id="20504" name="WordArt 59"/>
          <p:cNvSpPr>
            <a:spLocks noChangeArrowheads="1" noChangeShapeType="1" noTextEdit="1"/>
          </p:cNvSpPr>
          <p:nvPr/>
        </p:nvSpPr>
        <p:spPr bwMode="auto">
          <a:xfrm>
            <a:off x="4046538" y="4365625"/>
            <a:ext cx="2381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S 2</a:t>
            </a:r>
          </a:p>
        </p:txBody>
      </p:sp>
      <p:sp>
        <p:nvSpPr>
          <p:cNvPr id="20505" name="WordArt 60"/>
          <p:cNvSpPr>
            <a:spLocks noChangeArrowheads="1" noChangeShapeType="1" noTextEdit="1"/>
          </p:cNvSpPr>
          <p:nvPr/>
        </p:nvSpPr>
        <p:spPr bwMode="auto">
          <a:xfrm>
            <a:off x="4500563" y="4365625"/>
            <a:ext cx="21907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 1</a:t>
            </a:r>
          </a:p>
        </p:txBody>
      </p:sp>
      <p:sp>
        <p:nvSpPr>
          <p:cNvPr id="20506" name="Line 63"/>
          <p:cNvSpPr>
            <a:spLocks noChangeShapeType="1"/>
          </p:cNvSpPr>
          <p:nvPr/>
        </p:nvSpPr>
        <p:spPr bwMode="auto">
          <a:xfrm>
            <a:off x="6156325" y="4292600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0507" name="Line 64"/>
          <p:cNvSpPr>
            <a:spLocks noChangeShapeType="1"/>
          </p:cNvSpPr>
          <p:nvPr/>
        </p:nvSpPr>
        <p:spPr bwMode="auto">
          <a:xfrm>
            <a:off x="6156325" y="6019800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0508" name="Line 65"/>
          <p:cNvSpPr>
            <a:spLocks noChangeShapeType="1"/>
          </p:cNvSpPr>
          <p:nvPr/>
        </p:nvSpPr>
        <p:spPr bwMode="auto">
          <a:xfrm>
            <a:off x="7667625" y="4292600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0509" name="Line 66"/>
          <p:cNvSpPr>
            <a:spLocks noChangeShapeType="1"/>
          </p:cNvSpPr>
          <p:nvPr/>
        </p:nvSpPr>
        <p:spPr bwMode="auto">
          <a:xfrm>
            <a:off x="6156325" y="4292600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0510" name="Line 67"/>
          <p:cNvSpPr>
            <a:spLocks noChangeShapeType="1"/>
          </p:cNvSpPr>
          <p:nvPr/>
        </p:nvSpPr>
        <p:spPr bwMode="auto">
          <a:xfrm>
            <a:off x="6156325" y="4940300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20511" name="WordArt 68"/>
          <p:cNvSpPr>
            <a:spLocks noChangeArrowheads="1" noChangeShapeType="1" noTextEdit="1"/>
          </p:cNvSpPr>
          <p:nvPr/>
        </p:nvSpPr>
        <p:spPr bwMode="auto">
          <a:xfrm>
            <a:off x="7451725" y="4365625"/>
            <a:ext cx="114300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20512" name="WordArt 69"/>
          <p:cNvSpPr>
            <a:spLocks noChangeArrowheads="1" noChangeShapeType="1" noTextEdit="1"/>
          </p:cNvSpPr>
          <p:nvPr/>
        </p:nvSpPr>
        <p:spPr bwMode="auto">
          <a:xfrm>
            <a:off x="7439025" y="4941888"/>
            <a:ext cx="857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</a:p>
        </p:txBody>
      </p:sp>
      <p:sp>
        <p:nvSpPr>
          <p:cNvPr id="20513" name="WordArt 70"/>
          <p:cNvSpPr>
            <a:spLocks noChangeArrowheads="1" noChangeShapeType="1" noTextEdit="1"/>
          </p:cNvSpPr>
          <p:nvPr/>
        </p:nvSpPr>
        <p:spPr bwMode="auto">
          <a:xfrm>
            <a:off x="6892925" y="5335588"/>
            <a:ext cx="2000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S 1</a:t>
            </a:r>
          </a:p>
        </p:txBody>
      </p:sp>
      <p:sp>
        <p:nvSpPr>
          <p:cNvPr id="20514" name="WordArt 71"/>
          <p:cNvSpPr>
            <a:spLocks noChangeArrowheads="1" noChangeShapeType="1" noTextEdit="1"/>
          </p:cNvSpPr>
          <p:nvPr/>
        </p:nvSpPr>
        <p:spPr bwMode="auto">
          <a:xfrm>
            <a:off x="6888163" y="4722813"/>
            <a:ext cx="2762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    P</a:t>
            </a:r>
          </a:p>
        </p:txBody>
      </p:sp>
      <p:sp>
        <p:nvSpPr>
          <p:cNvPr id="20515" name="WordArt 72"/>
          <p:cNvSpPr>
            <a:spLocks noChangeArrowheads="1" noChangeShapeType="1" noTextEdit="1"/>
          </p:cNvSpPr>
          <p:nvPr/>
        </p:nvSpPr>
        <p:spPr bwMode="auto">
          <a:xfrm>
            <a:off x="6421438" y="4797425"/>
            <a:ext cx="2381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S 2</a:t>
            </a:r>
          </a:p>
        </p:txBody>
      </p:sp>
      <p:sp>
        <p:nvSpPr>
          <p:cNvPr id="20516" name="WordArt 73"/>
          <p:cNvSpPr>
            <a:spLocks noChangeArrowheads="1" noChangeShapeType="1" noTextEdit="1"/>
          </p:cNvSpPr>
          <p:nvPr/>
        </p:nvSpPr>
        <p:spPr bwMode="auto">
          <a:xfrm>
            <a:off x="6945313" y="4365625"/>
            <a:ext cx="21907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 1</a:t>
            </a:r>
          </a:p>
        </p:txBody>
      </p:sp>
    </p:spTree>
    <p:extLst>
      <p:ext uri="{BB962C8B-B14F-4D97-AF65-F5344CB8AC3E}">
        <p14:creationId xmlns:p14="http://schemas.microsoft.com/office/powerpoint/2010/main" val="308000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9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it-IT" b="1" smtClean="0">
                <a:effectLst/>
                <a:latin typeface="Times New Roman" pitchFamily="18" charset="0"/>
              </a:rPr>
              <a:t>Sistema di contrattacco  nella fase ricezione punto</a:t>
            </a:r>
          </a:p>
        </p:txBody>
      </p:sp>
      <p:sp>
        <p:nvSpPr>
          <p:cNvPr id="9296" name="Rectangle 80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mtClean="0">
                <a:latin typeface="Times New Roman" pitchFamily="18" charset="0"/>
              </a:rPr>
              <a:t>Contrattacco dopo copertura: competenze di alzata dopo copertura del palleggiatore, scelta di contrattacco in fase di copertura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it-IT" smtClean="0">
                <a:latin typeface="Times New Roman" pitchFamily="18" charset="0"/>
              </a:rPr>
              <a:t>Sistema di contrattacco in specifiche rotazioni (per esempio fase 1) o in particolari situazioni tattiche (palleggiatore al centro dopo rigiocata della fast)</a:t>
            </a:r>
          </a:p>
        </p:txBody>
      </p:sp>
    </p:spTree>
    <p:extLst>
      <p:ext uri="{BB962C8B-B14F-4D97-AF65-F5344CB8AC3E}">
        <p14:creationId xmlns:p14="http://schemas.microsoft.com/office/powerpoint/2010/main" val="170926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704088"/>
            <a:ext cx="8003232" cy="99672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it-IT" b="1" dirty="0" smtClean="0">
                <a:latin typeface="Times New Roman" pitchFamily="18" charset="0"/>
              </a:rPr>
              <a:t>Metodologia di allenamento della ricezione</a:t>
            </a:r>
            <a:r>
              <a:rPr lang="it-IT" sz="4000" b="1" dirty="0" smtClean="0">
                <a:latin typeface="Times New Roman" pitchFamily="18" charset="0"/>
              </a:rPr>
              <a:t>: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714500"/>
            <a:ext cx="8229600" cy="4530725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>
                <a:latin typeface="Times New Roman" pitchFamily="18" charset="0"/>
              </a:rPr>
              <a:t>E’ un fondamentale di precisione che richiede attenzione, freschezza mentale (con i giovani inserirlo ad inizio allenamento).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z="2800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>
                <a:latin typeface="Times New Roman" pitchFamily="18" charset="0"/>
              </a:rPr>
              <a:t>L’allenamento è individuale e richiede un alto numero di ripetizioni, la capacità di attenzione è limitata: sono due considerazioni che si contraddicono ma che si devono considerare nella gestione dell’allenamento 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z="2800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it-IT" sz="2800" dirty="0" smtClean="0">
                <a:latin typeface="Times New Roman" pitchFamily="18" charset="0"/>
              </a:rPr>
              <a:t>L’intensità dell’allenamento è bassa, la richiesta di attenzione di tipo selettivo è molto 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alta. 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it-IT" sz="2800" dirty="0" smtClean="0">
                <a:latin typeface="Times New Roman" pitchFamily="18" charset="0"/>
              </a:rPr>
              <a:t>Giocare su alcune variabili: volume dell’allenamento (numero di ripetizioni, durata dell’esercitazione, recupero), obiettivo dell’esercizio, alternanza dei fondamentali (ricezione e attacco)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28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764704"/>
            <a:ext cx="8003232" cy="780696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it-IT" b="1" dirty="0" smtClean="0">
                <a:latin typeface="Times New Roman" pitchFamily="18" charset="0"/>
              </a:rPr>
              <a:t>Metodologia di allenamento della ricezione</a:t>
            </a:r>
            <a:endParaRPr lang="it-IT" dirty="0" smtClean="0">
              <a:latin typeface="Times New Roman" pitchFamily="18" charset="0"/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L’allenamento è individuale, identificare l’errore prevalente</a:t>
            </a:r>
          </a:p>
          <a:p>
            <a:pPr>
              <a:lnSpc>
                <a:spcPct val="90000"/>
              </a:lnSpc>
              <a:defRPr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L’esercizio di battuta – ricezione deve essere preparato attraverso una progressione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didattica 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che prenda in considerazione la velocità del pallone e la distanza del battitore.</a:t>
            </a:r>
          </a:p>
          <a:p>
            <a:pPr>
              <a:lnSpc>
                <a:spcPct val="90000"/>
              </a:lnSpc>
              <a:defRPr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Il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bagher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richiede maggiore preparazione e progressività rispetto al servizio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z="2400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it-IT" sz="2400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it-IT" sz="24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704088"/>
            <a:ext cx="8147248" cy="492664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it-IT" dirty="0" smtClean="0">
                <a:latin typeface="Times New Roman" pitchFamily="18" charset="0"/>
              </a:rPr>
              <a:t>Esercitazione di battuta e ricezione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12776"/>
            <a:ext cx="8291264" cy="4911824"/>
          </a:xfrm>
        </p:spPr>
        <p:txBody>
          <a:bodyPr>
            <a:normAutofit/>
          </a:bodyPr>
          <a:lstStyle/>
          <a:p>
            <a:pPr algn="ctr">
              <a:buNone/>
              <a:defRPr/>
            </a:pPr>
            <a:endParaRPr lang="it-IT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  <a:defRPr/>
            </a:pPr>
            <a:r>
              <a:rPr lang="it-IT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Obiettivo</a:t>
            </a:r>
          </a:p>
          <a:p>
            <a:pPr marL="0" indent="0" algn="ctr">
              <a:buNone/>
              <a:defRPr/>
            </a:pPr>
            <a:endParaRPr lang="it-IT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Ridurre il numero di errori</a:t>
            </a:r>
          </a:p>
          <a:p>
            <a:pPr marL="0" indent="0">
              <a:buNone/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algn="ctr">
              <a:defRPr/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Sviluppo della positività della battuta e della ricezione</a:t>
            </a:r>
          </a:p>
          <a:p>
            <a:pPr>
              <a:defRPr/>
            </a:pPr>
            <a:endParaRPr lang="it-IT" sz="2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Contrapposizione tra chi batte e chi riceve</a:t>
            </a:r>
          </a:p>
          <a:p>
            <a:pPr algn="ctr">
              <a:buNone/>
              <a:defRPr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endParaRPr lang="it-IT" dirty="0" smtClean="0">
              <a:latin typeface="Times New Roman" pitchFamily="18" charset="0"/>
            </a:endParaRPr>
          </a:p>
          <a:p>
            <a:pPr>
              <a:defRPr/>
            </a:pPr>
            <a:endParaRPr lang="it-IT" dirty="0" smtClean="0">
              <a:latin typeface="Times New Roman" pitchFamily="18" charset="0"/>
            </a:endParaRPr>
          </a:p>
          <a:p>
            <a:pPr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7140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704088"/>
            <a:ext cx="8147248" cy="492664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it-IT" dirty="0" smtClean="0">
                <a:latin typeface="Times New Roman" pitchFamily="18" charset="0"/>
              </a:rPr>
              <a:t>Esercitazione di battuta e ricezione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12776"/>
            <a:ext cx="8291264" cy="4911824"/>
          </a:xfrm>
        </p:spPr>
        <p:txBody>
          <a:bodyPr>
            <a:normAutofit/>
          </a:bodyPr>
          <a:lstStyle/>
          <a:p>
            <a:pPr algn="ctr">
              <a:buNone/>
              <a:defRPr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  <a:defRPr/>
            </a:pP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algn="ctr">
              <a:buNone/>
              <a:defRPr/>
            </a:pP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E’ l’unica forma di esercizio di sintesi che con un volume di allenamento adeguato, in termini di tempo e di ripetizioni, consente un miglioramento.</a:t>
            </a:r>
          </a:p>
          <a:p>
            <a:pPr>
              <a:buNone/>
              <a:defRPr/>
            </a:pPr>
            <a:endParaRPr lang="it-IT" dirty="0" smtClean="0">
              <a:latin typeface="Times New Roman" pitchFamily="18" charset="0"/>
            </a:endParaRPr>
          </a:p>
          <a:p>
            <a:pPr>
              <a:defRPr/>
            </a:pPr>
            <a:endParaRPr lang="it-IT" dirty="0" smtClean="0">
              <a:latin typeface="Times New Roman" pitchFamily="18" charset="0"/>
            </a:endParaRPr>
          </a:p>
          <a:p>
            <a:pPr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4759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704088"/>
            <a:ext cx="8075240" cy="708688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it-IT" dirty="0" smtClean="0">
                <a:latin typeface="Times New Roman" pitchFamily="18" charset="0"/>
              </a:rPr>
              <a:t>Esercitazioni di battuta e ricezione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84784"/>
            <a:ext cx="8424936" cy="482453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  <a:defRPr/>
            </a:pPr>
            <a:endParaRPr lang="it-IT" sz="2800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it-IT" sz="2800" dirty="0" smtClean="0">
                <a:latin typeface="Times New Roman" pitchFamily="18" charset="0"/>
              </a:rPr>
              <a:t>Individuale: battuta ricezione contro il muro</a:t>
            </a:r>
          </a:p>
          <a:p>
            <a:pPr>
              <a:lnSpc>
                <a:spcPct val="90000"/>
              </a:lnSpc>
              <a:buNone/>
              <a:defRPr/>
            </a:pPr>
            <a:endParaRPr lang="it-IT" sz="2800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it-IT" sz="2800" dirty="0" smtClean="0">
                <a:latin typeface="Times New Roman" pitchFamily="18" charset="0"/>
              </a:rPr>
              <a:t>A coppie: A batte B riceve (contro il muro, in campo) piano di rimbalzo, motricità specifica</a:t>
            </a:r>
          </a:p>
          <a:p>
            <a:pPr>
              <a:lnSpc>
                <a:spcPct val="90000"/>
              </a:lnSpc>
              <a:defRPr/>
            </a:pPr>
            <a:endParaRPr lang="it-IT" sz="2800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it-IT" sz="2800" dirty="0" smtClean="0">
                <a:latin typeface="Times New Roman" pitchFamily="18" charset="0"/>
              </a:rPr>
              <a:t>A gruppi di tre:</a:t>
            </a:r>
            <a:r>
              <a:rPr lang="it-IT" sz="2800" dirty="0" smtClean="0"/>
              <a:t> 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A batte, B riceve, C fa assistenza con traiettoria predefinita  e tecnica specifica (esercitazione a ripetizioni, a obiettivo , a tempo)</a:t>
            </a:r>
          </a:p>
          <a:p>
            <a:pPr eaLnBrk="1" hangingPunct="1">
              <a:defRPr/>
            </a:pPr>
            <a:endParaRPr lang="it-IT" sz="2800" dirty="0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it-IT" sz="2800" dirty="0" smtClean="0">
                <a:latin typeface="Times New Roman" pitchFamily="18" charset="0"/>
              </a:rPr>
              <a:t>Ricezione individuale: traiettoria determinata, variazione di traiettoria (a gruppi di 4 due ricezioni consecutive);</a:t>
            </a:r>
          </a:p>
          <a:p>
            <a:pPr eaLnBrk="1" hangingPunct="1">
              <a:defRPr/>
            </a:pPr>
            <a:endParaRPr lang="it-IT" sz="2800" dirty="0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it-IT" sz="2800" dirty="0" smtClean="0">
                <a:latin typeface="Times New Roman" pitchFamily="18" charset="0"/>
              </a:rPr>
              <a:t>Esercitazioni sintetiche: ricezione e alzata, ricezione e copertura (individuale e per rotazione); ricezione e attacco;</a:t>
            </a:r>
          </a:p>
          <a:p>
            <a:pPr eaLnBrk="1" hangingPunct="1">
              <a:defRPr/>
            </a:pPr>
            <a:endParaRPr lang="it-IT" sz="2800" dirty="0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it-IT" sz="2800" dirty="0" smtClean="0">
                <a:latin typeface="Times New Roman" pitchFamily="18" charset="0"/>
              </a:rPr>
              <a:t>Sistema di ricezione: linee di ricezione e zone di conflitto;</a:t>
            </a:r>
          </a:p>
          <a:p>
            <a:pPr eaLnBrk="1" hangingPunct="1">
              <a:defRPr/>
            </a:pPr>
            <a:endParaRPr lang="it-IT" sz="2800" dirty="0" smtClean="0">
              <a:latin typeface="Times New Roman" pitchFamily="18" charset="0"/>
            </a:endParaRPr>
          </a:p>
          <a:p>
            <a:pPr eaLnBrk="1" hangingPunct="1">
              <a:defRPr/>
            </a:pPr>
            <a:endParaRPr lang="it-IT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703902895"/>
              </p:ext>
            </p:extLst>
          </p:nvPr>
        </p:nvGraphicFramePr>
        <p:xfrm>
          <a:off x="2052463" y="188913"/>
          <a:ext cx="5903913" cy="6405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Document" r:id="rId3" imgW="6120457" imgH="8937681" progId="Word.Document.12">
                  <p:embed/>
                </p:oleObj>
              </mc:Choice>
              <mc:Fallback>
                <p:oleObj name="Document" r:id="rId3" imgW="6120457" imgH="893768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52463" y="188913"/>
                        <a:ext cx="5903913" cy="6405562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037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704088"/>
            <a:ext cx="8147248" cy="780696"/>
          </a:xfrm>
        </p:spPr>
        <p:txBody>
          <a:bodyPr>
            <a:normAutofit/>
          </a:bodyPr>
          <a:lstStyle/>
          <a:p>
            <a:pPr algn="ctr"/>
            <a:r>
              <a:rPr lang="it-IT" sz="4400" smtClean="0">
                <a:latin typeface="Times New Roman" pitchFamily="18" charset="0"/>
                <a:cs typeface="Times New Roman" pitchFamily="18" charset="0"/>
              </a:rPr>
              <a:t>Le esercitazioni a obiettivo</a:t>
            </a:r>
            <a:endParaRPr lang="it-IT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it-IT" sz="2400" dirty="0" smtClean="0">
              <a:latin typeface="Times New Roman" pitchFamily="18" charset="0"/>
            </a:endParaRPr>
          </a:p>
          <a:p>
            <a:pPr algn="ctr"/>
            <a:r>
              <a:rPr lang="it-IT" sz="2400" dirty="0" smtClean="0">
                <a:latin typeface="Times New Roman" pitchFamily="18" charset="0"/>
              </a:rPr>
              <a:t>Obiettivo per rendimento </a:t>
            </a:r>
            <a:r>
              <a:rPr lang="it-IT" sz="2400" dirty="0" smtClean="0">
                <a:latin typeface="Times New Roman" pitchFamily="18" charset="0"/>
              </a:rPr>
              <a:t>individuale </a:t>
            </a:r>
            <a:endParaRPr lang="it-IT" sz="2400" dirty="0" smtClean="0">
              <a:latin typeface="Times New Roman" pitchFamily="18" charset="0"/>
            </a:endParaRPr>
          </a:p>
          <a:p>
            <a:pPr algn="ctr"/>
            <a:endParaRPr lang="it-IT" sz="2400" dirty="0" smtClean="0">
              <a:latin typeface="Times New Roman" pitchFamily="18" charset="0"/>
            </a:endParaRPr>
          </a:p>
          <a:p>
            <a:pPr algn="ctr"/>
            <a:r>
              <a:rPr lang="it-IT" sz="2400" dirty="0" smtClean="0">
                <a:latin typeface="Times New Roman" pitchFamily="18" charset="0"/>
              </a:rPr>
              <a:t>La positività: specifica del settore giovanile</a:t>
            </a:r>
          </a:p>
          <a:p>
            <a:pPr algn="ctr"/>
            <a:endParaRPr lang="it-IT" sz="2400" dirty="0" smtClean="0">
              <a:latin typeface="Times New Roman" pitchFamily="18" charset="0"/>
            </a:endParaRPr>
          </a:p>
          <a:p>
            <a:pPr algn="ctr"/>
            <a:r>
              <a:rPr lang="it-IT" sz="2400" dirty="0" smtClean="0">
                <a:latin typeface="Times New Roman" pitchFamily="18" charset="0"/>
              </a:rPr>
              <a:t>L’efficienza: più consona a livelli seniores</a:t>
            </a:r>
          </a:p>
          <a:p>
            <a:endParaRPr lang="it-IT" sz="2400" dirty="0" smtClean="0">
              <a:latin typeface="Times New Roman" pitchFamily="18" charset="0"/>
            </a:endParaRP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938</TotalTime>
  <Words>1146</Words>
  <Application>Microsoft Office PowerPoint</Application>
  <PresentationFormat>Presentazione su schermo (4:3)</PresentationFormat>
  <Paragraphs>296</Paragraphs>
  <Slides>22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9" baseType="lpstr">
      <vt:lpstr>Calibri</vt:lpstr>
      <vt:lpstr>Constantia</vt:lpstr>
      <vt:lpstr>Times New Roman</vt:lpstr>
      <vt:lpstr>Wingdings</vt:lpstr>
      <vt:lpstr>Wingdings 2</vt:lpstr>
      <vt:lpstr>Equinozio</vt:lpstr>
      <vt:lpstr>Document</vt:lpstr>
      <vt:lpstr>                L’ESERCIZIO DI BATTUTA E RICEZIONE  E  L’ALLENAMENTO DEL SISTEMA DI RICEZIONE  </vt:lpstr>
      <vt:lpstr>Metodologia di allenamento della ricezione</vt:lpstr>
      <vt:lpstr>Metodologia di allenamento della ricezione:</vt:lpstr>
      <vt:lpstr>Metodologia di allenamento della ricezione</vt:lpstr>
      <vt:lpstr>Esercitazione di battuta e ricezione</vt:lpstr>
      <vt:lpstr>Esercitazione di battuta e ricezione</vt:lpstr>
      <vt:lpstr>Esercitazioni di battuta e ricezione</vt:lpstr>
      <vt:lpstr>Presentazione standard di PowerPoint</vt:lpstr>
      <vt:lpstr>Le esercitazioni a obiettivo</vt:lpstr>
      <vt:lpstr>Sistema di gioco </vt:lpstr>
      <vt:lpstr>Sistema di gioco “cambio palla”</vt:lpstr>
      <vt:lpstr>Sistema di ricezione </vt:lpstr>
      <vt:lpstr>Sistema di ricezione </vt:lpstr>
      <vt:lpstr>                             SISTEMA  A TRE RICEVITORI</vt:lpstr>
      <vt:lpstr>SISTEMA  A 4 RICEVITORI</vt:lpstr>
      <vt:lpstr>Sistema di ricezione </vt:lpstr>
      <vt:lpstr>Presentazione standard di PowerPoint</vt:lpstr>
      <vt:lpstr>L’allenamento del sistema di ricezione</vt:lpstr>
      <vt:lpstr>L’allenamento del sistema di ricezione</vt:lpstr>
      <vt:lpstr>Sistema di ricezione attacco</vt:lpstr>
      <vt:lpstr>Sistema di copertura dopo ricezione</vt:lpstr>
      <vt:lpstr>Sistema di contrattacco  nella fase ricezione punto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RICEZIONE corso di I° grado</dc:title>
  <dc:creator>simone</dc:creator>
  <cp:lastModifiedBy>Utente Windows</cp:lastModifiedBy>
  <cp:revision>186</cp:revision>
  <dcterms:created xsi:type="dcterms:W3CDTF">2009-01-28T16:09:27Z</dcterms:created>
  <dcterms:modified xsi:type="dcterms:W3CDTF">2019-02-23T21:47:38Z</dcterms:modified>
</cp:coreProperties>
</file>