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5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304" r:id="rId11"/>
    <p:sldId id="282" r:id="rId12"/>
    <p:sldId id="283" r:id="rId13"/>
    <p:sldId id="285" r:id="rId14"/>
    <p:sldId id="303" r:id="rId15"/>
    <p:sldId id="302" r:id="rId16"/>
    <p:sldId id="286" r:id="rId17"/>
    <p:sldId id="289" r:id="rId18"/>
    <p:sldId id="290" r:id="rId19"/>
    <p:sldId id="291" r:id="rId20"/>
    <p:sldId id="292" r:id="rId21"/>
    <p:sldId id="293" r:id="rId22"/>
    <p:sldId id="294" r:id="rId23"/>
    <p:sldId id="295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89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03EA5-FFAD-4657-BCF3-07C42E3154BF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CEB5E-A64B-4F59-A44E-A0181B91DA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66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61B7-F0FC-4D00-9879-622FBFF00FAC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32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13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11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268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5841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744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13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26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639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03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40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85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73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24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97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22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89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39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190C-9D9D-4D29-8582-383DDF176664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0A9DD-7390-4926-9F90-B4CD8305DC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22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766916" y="1001976"/>
            <a:ext cx="10472224" cy="4882630"/>
          </a:xfrm>
        </p:spPr>
        <p:txBody>
          <a:bodyPr>
            <a:noAutofit/>
          </a:bodyPr>
          <a:lstStyle/>
          <a:p>
            <a:r>
              <a:rPr lang="it-IT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it-IT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L’ALLENAMENTO DEL LIBERO</a:t>
            </a:r>
            <a:br>
              <a:rPr lang="it-IT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PRIMO </a:t>
            </a: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GRADO SECONDO LIVELLO GIOVANILE</a:t>
            </a:r>
            <a:br>
              <a:rPr lang="it-IT" sz="3200" dirty="0">
                <a:latin typeface="Times New Roman" pitchFamily="18" charset="0"/>
                <a:cs typeface="Times New Roman" pitchFamily="18" charset="0"/>
              </a:rPr>
            </a:b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200" dirty="0">
                <a:latin typeface="Times New Roman" pitchFamily="18" charset="0"/>
                <a:cs typeface="Times New Roman" pitchFamily="18" charset="0"/>
              </a:rPr>
            </a:b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RELATORE: GUALDI SIMONE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73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9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1412" y="270456"/>
            <a:ext cx="10655635" cy="110758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LA RICEZIONE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378039"/>
            <a:ext cx="9905999" cy="525458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piano di rimbalzo deve essere OTTIMALE: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u="sng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u="sng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AMPIO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u="sng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u="sng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SIMMETRICO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u="sng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u="sng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FORTE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u="sng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u="sng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STABILE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Adattabilità e orientamento del piano di rimbalzo</a:t>
            </a:r>
          </a:p>
        </p:txBody>
      </p:sp>
    </p:spTree>
    <p:extLst>
      <p:ext uri="{BB962C8B-B14F-4D97-AF65-F5344CB8AC3E}">
        <p14:creationId xmlns:p14="http://schemas.microsoft.com/office/powerpoint/2010/main" val="5951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8946" y="231820"/>
            <a:ext cx="9141854" cy="1252964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PUNTO CARDINE DEL SISTEMA FASE RICEZIONE PUNTO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53037" y="1628799"/>
            <a:ext cx="10032642" cy="499094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endParaRPr lang="it-IT" dirty="0" smtClean="0"/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ORGANIZZARE le LINEE di ricezione e le COMPETENZE in ricezione sulle reali capacità del LIBERO: 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 di spostamento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assunzione di responsabilità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BASE ALLA ZONA DEL SERVIZIO E ALLE CARATTERISTICHE DEL BATTITORE DEVE GESTIRE LA PROPRIA POSIZIONE E L’ADATTAMENTO DELLE LINEE </a:t>
            </a:r>
            <a:r>
              <a:rPr lang="it-IT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RICEZIONE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1413" y="167425"/>
            <a:ext cx="9905998" cy="1545465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LA RICEZIONE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712890"/>
            <a:ext cx="9905999" cy="470116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endParaRPr lang="it-IT" dirty="0" smtClean="0"/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LIBERO DEVE MIGLIORARE LA RICEZIONE DELLA SQUADRA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LIBERO DEVE MIGLIORARE LA FASE RICEZIONE PUNTO DELLA SQUADRA</a:t>
            </a:r>
          </a:p>
          <a:p>
            <a:pPr algn="ctr"/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 STUDIO FATTO DAL SETTORE TECNICO MASCHILE HA RILEVATO CHE IL LIBERO INFLUENZA MAGGIORMENTE LA SQUADRA NELLA FASE RICEZIONE PUNTO</a:t>
            </a:r>
          </a:p>
        </p:txBody>
      </p:sp>
    </p:spTree>
    <p:extLst>
      <p:ext uri="{BB962C8B-B14F-4D97-AF65-F5344CB8AC3E}">
        <p14:creationId xmlns:p14="http://schemas.microsoft.com/office/powerpoint/2010/main" val="25760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30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4699"/>
            <a:ext cx="12192000" cy="710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8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8642" y="115910"/>
            <a:ext cx="9322158" cy="1326524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LA DIFESA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91544" y="1340768"/>
            <a:ext cx="8676456" cy="55172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PALLA IN FIGURA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bagher frontale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compressione avanti e laterale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intervento a braccia alte </a:t>
            </a:r>
          </a:p>
          <a:p>
            <a:pPr algn="ctr">
              <a:buNone/>
            </a:pPr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PALLA FUORI </a:t>
            </a: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bagher </a:t>
            </a:r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laterale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affondo </a:t>
            </a:r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laterale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caduta </a:t>
            </a:r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frontale e laterale da fermo e dopo spostamento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tuffo </a:t>
            </a:r>
            <a:r>
              <a:rPr lang="it-IT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fermo o dopo spostamento: strisciato o a pesce</a:t>
            </a:r>
          </a:p>
          <a:p>
            <a:pPr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5590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9536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LA DIFESA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815921"/>
            <a:ext cx="9905999" cy="3975280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ZONA </a:t>
            </a:r>
            <a:r>
              <a:rPr lang="it-IT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COMPETENZA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TIMING DELLA DIFESA: ENTRATA NELLA POSIZIONE, TENUTA ED USCITA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6975" y="476672"/>
            <a:ext cx="10187188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</a:t>
            </a:r>
            <a:r>
              <a:rPr lang="it-IT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Posizionamento nei confronti del sistema d’attacco avversario</a:t>
            </a:r>
          </a:p>
        </p:txBody>
      </p:sp>
      <p:sp>
        <p:nvSpPr>
          <p:cNvPr id="42" name="Segnaposto contenuto 41"/>
          <p:cNvSpPr>
            <a:spLocks noGrp="1"/>
          </p:cNvSpPr>
          <p:nvPr>
            <p:ph idx="1"/>
          </p:nvPr>
        </p:nvSpPr>
        <p:spPr>
          <a:xfrm>
            <a:off x="1141412" y="1844824"/>
            <a:ext cx="9905999" cy="45946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3                2           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3           2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6                                          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algn="ctr">
              <a:buNone/>
            </a:pP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Alzatore 2° linea                         Alzatore 1° linea           </a:t>
            </a:r>
            <a:endParaRPr lang="it-IT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711624" y="2348880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3791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2927648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5015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3071664" y="3933056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400776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4943872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6672064" y="2349200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2711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3071664" y="364502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3359696" y="4005064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>
            <a:off x="371973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451182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4223792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5087888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4583832" y="4005064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3071664" y="2636912"/>
            <a:ext cx="36004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4655840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407977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73921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789620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897632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6672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7248128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7464152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9048328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 flipH="1">
            <a:off x="8688288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7248128" y="2996952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7752184" y="2996952"/>
            <a:ext cx="28803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7752184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968208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7176120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 flipV="1">
            <a:off x="9192344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H="1">
            <a:off x="8832304" y="4077072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7824192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6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189" y="192008"/>
            <a:ext cx="10032642" cy="129277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Posizionamento nei confronti dell’attaccante avversario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991544" y="1484784"/>
            <a:ext cx="8955498" cy="48398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it-IT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            4                  1                        </a:t>
            </a:r>
            <a:endParaRPr lang="it-IT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it-IT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it-IT" sz="9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it-IT" sz="9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/>
              <a:t>                                       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2423592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465584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4223792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2783632" y="2852936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783632" y="3212976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2567608" y="3717032"/>
            <a:ext cx="0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2927648" y="4365104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927648" y="4365104"/>
            <a:ext cx="43204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3143672" y="2996952"/>
            <a:ext cx="72008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>
            <a:off x="4439816" y="4725144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 flipV="1">
            <a:off x="5159896" y="4293096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4439816" y="3429000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 flipV="1">
            <a:off x="4223792" y="3068960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4943872" y="3068960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5015880" y="2492896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V="1">
            <a:off x="4871864" y="4653136"/>
            <a:ext cx="432048" cy="72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2999656" y="2492896"/>
            <a:ext cx="1152128" cy="20882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>
            <a:off x="4586346" y="1865287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2567608" y="4077072"/>
            <a:ext cx="360040" cy="2880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V="1">
            <a:off x="5375920" y="4221088"/>
            <a:ext cx="36004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2855640" y="3717032"/>
            <a:ext cx="72008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2423592" y="2349200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7650270" y="2359931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1 28"/>
          <p:cNvCxnSpPr/>
          <p:nvPr/>
        </p:nvCxnSpPr>
        <p:spPr>
          <a:xfrm>
            <a:off x="7637394" y="338060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8454049" y="2503627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8005894" y="248860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8014512" y="2542264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3"/>
          <p:cNvCxnSpPr/>
          <p:nvPr/>
        </p:nvCxnSpPr>
        <p:spPr>
          <a:xfrm>
            <a:off x="7723162" y="4512456"/>
            <a:ext cx="263214" cy="1213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H="1" flipV="1">
            <a:off x="7849772" y="4236827"/>
            <a:ext cx="14068" cy="28803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8031171" y="4394908"/>
            <a:ext cx="18002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7779431" y="3211786"/>
            <a:ext cx="0" cy="13085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flipV="1">
            <a:off x="8794403" y="4805536"/>
            <a:ext cx="432048" cy="72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 flipV="1">
            <a:off x="8843289" y="4445496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H="1">
            <a:off x="8376429" y="4877544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9214063" y="4443828"/>
            <a:ext cx="36004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14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991544" y="193183"/>
            <a:ext cx="8219256" cy="1363609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COMPETENZE DEL LIBERO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141412" y="1790163"/>
            <a:ext cx="9905999" cy="40010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COMPETENZE PRINCIPALI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RICEZIONE</a:t>
            </a:r>
          </a:p>
          <a:p>
            <a:r>
              <a:rPr lang="it-IT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DIFESA</a:t>
            </a: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COMPETENZE COMPLEMENTARI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ALZATA</a:t>
            </a:r>
          </a:p>
          <a:p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COPERTURA</a:t>
            </a:r>
          </a:p>
        </p:txBody>
      </p:sp>
    </p:spTree>
    <p:extLst>
      <p:ext uri="{BB962C8B-B14F-4D97-AF65-F5344CB8AC3E}">
        <p14:creationId xmlns:p14="http://schemas.microsoft.com/office/powerpoint/2010/main" val="35903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07568" y="107123"/>
            <a:ext cx="8003232" cy="1377661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Free ball: competenze e responsabilità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>
          <a:xfrm>
            <a:off x="1141412" y="1918952"/>
            <a:ext cx="10333664" cy="4687910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       </a:t>
            </a:r>
          </a:p>
          <a:p>
            <a:pPr algn="r">
              <a:buNone/>
            </a:pPr>
            <a:r>
              <a:rPr lang="it-IT" dirty="0" smtClean="0"/>
              <a:t>                                     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it-IT" dirty="0" smtClean="0"/>
              <a:t>                </a:t>
            </a:r>
          </a:p>
          <a:p>
            <a:pPr>
              <a:buNone/>
            </a:pPr>
            <a:endParaRPr lang="it-IT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it-IT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it-I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</a:p>
          <a:p>
            <a:pPr>
              <a:buNone/>
            </a:pPr>
            <a:r>
              <a:rPr lang="it-IT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L</a:t>
            </a:r>
            <a:r>
              <a:rPr lang="it-IT" sz="3800" dirty="0" smtClean="0"/>
              <a:t>  </a:t>
            </a:r>
          </a:p>
          <a:p>
            <a:pPr>
              <a:buNone/>
            </a:pPr>
            <a:r>
              <a:rPr lang="it-IT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</a:t>
            </a:r>
            <a:r>
              <a:rPr lang="it-IT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sz="3800" dirty="0" smtClean="0"/>
              <a:t> </a:t>
            </a:r>
            <a:r>
              <a:rPr lang="it-IT" sz="3400" dirty="0" smtClean="0"/>
              <a:t>  </a:t>
            </a:r>
            <a:endParaRPr lang="it-IT" sz="3400" dirty="0"/>
          </a:p>
          <a:p>
            <a:pPr>
              <a:buNone/>
            </a:pPr>
            <a:r>
              <a:rPr lang="it-IT" sz="3400" dirty="0" smtClean="0"/>
              <a:t> </a:t>
            </a:r>
            <a:endParaRPr lang="it-IT" sz="3400" dirty="0"/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2°LINEA </a:t>
            </a:r>
            <a:r>
              <a:rPr lang="it-IT" sz="4400" b="1" dirty="0" smtClean="0">
                <a:solidFill>
                  <a:srgbClr val="FF0000"/>
                </a:solidFill>
              </a:rPr>
              <a:t>        </a:t>
            </a:r>
            <a:r>
              <a:rPr lang="it-IT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1°LINEA</a:t>
            </a:r>
            <a:r>
              <a:rPr lang="it-IT" sz="4400" dirty="0" smtClean="0"/>
              <a:t>                           </a:t>
            </a:r>
            <a:endParaRPr lang="it-IT" sz="4400" dirty="0"/>
          </a:p>
        </p:txBody>
      </p:sp>
      <p:sp>
        <p:nvSpPr>
          <p:cNvPr id="4" name="Rettangolo 3"/>
          <p:cNvSpPr/>
          <p:nvPr/>
        </p:nvSpPr>
        <p:spPr>
          <a:xfrm>
            <a:off x="2639616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</a:p>
        </p:txBody>
      </p:sp>
      <p:sp>
        <p:nvSpPr>
          <p:cNvPr id="5" name="Rettangolo 4"/>
          <p:cNvSpPr/>
          <p:nvPr/>
        </p:nvSpPr>
        <p:spPr>
          <a:xfrm>
            <a:off x="6456360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2639616" y="3501008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6456360" y="3501008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863752" y="335699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4943872" y="342900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295800" y="2636912"/>
            <a:ext cx="36004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2927648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3647728" y="4437112"/>
            <a:ext cx="36004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655840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4655840" y="2780928"/>
            <a:ext cx="504056" cy="151216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6744072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7968208" y="2636912"/>
            <a:ext cx="36004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7320136" y="4437112"/>
            <a:ext cx="36004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7680176" y="328498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8616280" y="350100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8328248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5303912" y="292494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 flipV="1">
            <a:off x="4727848" y="3212976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3071664" y="2924944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>
            <a:off x="3287688" y="4437112"/>
            <a:ext cx="360040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3863752" y="3717032"/>
            <a:ext cx="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4007768" y="3789040"/>
            <a:ext cx="360040" cy="64807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4871864" y="3717032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429580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5087888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4007768" y="299695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7824192" y="292494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8976320" y="3068960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8399936" y="3284984"/>
            <a:ext cx="21634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6888088" y="299695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 flipH="1">
            <a:off x="6960096" y="4437112"/>
            <a:ext cx="360040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7536160" y="3717032"/>
            <a:ext cx="0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V="1">
            <a:off x="7680176" y="3789040"/>
            <a:ext cx="360040" cy="64807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V="1">
            <a:off x="8544272" y="3673160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8760296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H="1">
            <a:off x="796820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501588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868828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2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189" y="332656"/>
            <a:ext cx="9903853" cy="1080120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PUNTO CARDINE DEL SISTEMA FASE MURO DIFESA</a:t>
            </a:r>
            <a:endParaRPr lang="it-IT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9535" y="1484783"/>
            <a:ext cx="9182053" cy="5160715"/>
          </a:xfrm>
        </p:spPr>
        <p:txBody>
          <a:bodyPr/>
          <a:lstStyle/>
          <a:p>
            <a:pPr algn="ctr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Jolly di difesa: 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 saper difendere in ogni zona del campo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 essere posizionato dove cadono più palloni o secondo le esigenze del sistema muro difesa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Gestisce le rigiocate soprattutto quando difende il palleggiatore</a:t>
            </a:r>
          </a:p>
          <a:p>
            <a:pPr>
              <a:buNone/>
            </a:pPr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Gestisce ed organizza la copertura su palla alta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0867" y="210420"/>
            <a:ext cx="10664302" cy="1378039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L’ALZATA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983346"/>
            <a:ext cx="9905999" cy="4365939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Stabilizzazione della precisione con tecnica di:</a:t>
            </a:r>
          </a:p>
          <a:p>
            <a:pPr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PALLEGGIO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BAGHER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1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1413" y="126610"/>
            <a:ext cx="10689516" cy="1659988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LA COPERTURA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786598"/>
            <a:ext cx="9905999" cy="4588443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 </a:t>
            </a:r>
            <a:r>
              <a:rPr lang="it-IT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COMPETENZA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ALLENAMENTO DEL CONTROLLO DELLA PALLA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ALLENAMENTO SITUAZIONALE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7279" y="103032"/>
            <a:ext cx="9283521" cy="1124744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CARATTERISTICHE DEL LIBERO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5161" y="1268760"/>
            <a:ext cx="9775063" cy="5055840"/>
          </a:xfrm>
        </p:spPr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Normotipo: alto livello maschile altezza media 184 cm</a:t>
            </a:r>
          </a:p>
          <a:p>
            <a:pPr algn="ctr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CAPACITA’ CONDIZIONALI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Forza arti inferiori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Velocità: rapidità piedi, cambi di direzione, uscita dalle posture di attesa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Mobilità articolare: caviglia, anca, gomito, spalla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37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544" y="704088"/>
            <a:ext cx="8219256" cy="636680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 COORDINATIVE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Orientamento spazio temporale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 di anticipazione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Sensibilità </a:t>
            </a:r>
            <a:r>
              <a:rPr lang="it-IT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cinestetica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28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0303" y="360609"/>
            <a:ext cx="10867107" cy="1571222"/>
          </a:xfrm>
        </p:spPr>
        <p:txBody>
          <a:bodyPr>
            <a:no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 MORALI-COMPORTAMENTALI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 di assumersi RESPONSABILITA’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 volitive: determinazione, coraggio,spirito di sacrificio</a:t>
            </a:r>
          </a:p>
          <a:p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 trasmettere sicurezza: l’acquisizione di competenze fa acquisire sicurezza</a:t>
            </a:r>
            <a:endParaRPr lang="it-IT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9536" y="250724"/>
            <a:ext cx="8291264" cy="100289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ATTITUDINE PRINCIPALE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5406" y="1556792"/>
            <a:ext cx="10192005" cy="4234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RICEZIONE?</a:t>
            </a:r>
          </a:p>
          <a:p>
            <a:pPr algn="ctr"/>
            <a:endParaRPr lang="it-IT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DIFESA?</a:t>
            </a:r>
          </a:p>
        </p:txBody>
      </p:sp>
    </p:spTree>
    <p:extLst>
      <p:ext uri="{BB962C8B-B14F-4D97-AF65-F5344CB8AC3E}">
        <p14:creationId xmlns:p14="http://schemas.microsoft.com/office/powerpoint/2010/main" val="31453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176530" y="347730"/>
            <a:ext cx="9028090" cy="5048327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INIZIA IL PERCORSO </a:t>
            </a:r>
            <a:r>
              <a:rPr lang="it-IT" sz="4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it-IT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SPECIALIZZAZIONE DEL LIBERO</a:t>
            </a:r>
            <a:br>
              <a:rPr lang="it-IT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7982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141413" y="180304"/>
            <a:ext cx="9905998" cy="103031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PERCORSO TECNICO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141412" y="1210614"/>
            <a:ext cx="9905999" cy="5254579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Ricettore – Attaccante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Libero</a:t>
            </a:r>
          </a:p>
          <a:p>
            <a:pPr marL="0" indent="0">
              <a:buNone/>
            </a:pPr>
            <a:endParaRPr lang="it-IT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Rispettare le aspettative e le motivazioni dell’atleta: ruolo difficile da accettare </a:t>
            </a:r>
          </a:p>
          <a:p>
            <a:pPr algn="ctr">
              <a:buNone/>
            </a:pPr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livello giovanile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Eventualmente creare un doppio percorso formativo: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Ricevitore attaccante nel proprio campionato di appartenenza</a:t>
            </a:r>
          </a:p>
          <a:p>
            <a:r>
              <a:rPr lang="it-IT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Libero nel secondo campionato di livello maggiore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05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7882" y="296214"/>
            <a:ext cx="10609529" cy="1545465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BAGAGLIO TECNICO DEL LIBERO: LA RICEZIONE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738648"/>
            <a:ext cx="9905999" cy="490685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it-IT" dirty="0">
                <a:latin typeface="Times New Roman" pitchFamily="18" charset="0"/>
              </a:rPr>
              <a:t>    </a:t>
            </a:r>
            <a:endParaRPr lang="it-IT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it-IT" dirty="0" smtClean="0">
                <a:latin typeface="Times New Roman" pitchFamily="18" charset="0"/>
              </a:rPr>
              <a:t>Deve </a:t>
            </a:r>
            <a:r>
              <a:rPr lang="it-IT" dirty="0">
                <a:latin typeface="Times New Roman" pitchFamily="18" charset="0"/>
              </a:rPr>
              <a:t>conoscere, utilizzare e applicare nel gioco TUTTE  le tecniche di ricezione</a:t>
            </a:r>
          </a:p>
          <a:p>
            <a:pPr>
              <a:lnSpc>
                <a:spcPct val="90000"/>
              </a:lnSpc>
              <a:defRPr/>
            </a:pPr>
            <a:endParaRPr lang="it-IT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dirty="0" err="1">
                <a:latin typeface="Times New Roman" pitchFamily="18" charset="0"/>
              </a:rPr>
              <a:t>Bagher</a:t>
            </a:r>
            <a:r>
              <a:rPr lang="it-IT" dirty="0">
                <a:latin typeface="Times New Roman" pitchFamily="18" charset="0"/>
              </a:rPr>
              <a:t> frontale</a:t>
            </a:r>
          </a:p>
          <a:p>
            <a:pPr>
              <a:lnSpc>
                <a:spcPct val="90000"/>
              </a:lnSpc>
              <a:defRPr/>
            </a:pPr>
            <a:endParaRPr lang="it-IT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dirty="0" err="1">
                <a:latin typeface="Times New Roman" pitchFamily="18" charset="0"/>
              </a:rPr>
              <a:t>Bagher</a:t>
            </a:r>
            <a:r>
              <a:rPr lang="it-IT" dirty="0">
                <a:latin typeface="Times New Roman" pitchFamily="18" charset="0"/>
              </a:rPr>
              <a:t> laterale</a:t>
            </a:r>
          </a:p>
          <a:p>
            <a:pPr>
              <a:lnSpc>
                <a:spcPct val="90000"/>
              </a:lnSpc>
              <a:defRPr/>
            </a:pPr>
            <a:endParaRPr lang="it-IT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dirty="0">
                <a:latin typeface="Times New Roman" pitchFamily="18" charset="0"/>
              </a:rPr>
              <a:t>Palleggio</a:t>
            </a:r>
          </a:p>
          <a:p>
            <a:pPr>
              <a:lnSpc>
                <a:spcPct val="90000"/>
              </a:lnSpc>
              <a:defRPr/>
            </a:pPr>
            <a:endParaRPr lang="it-IT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15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2583</TotalTime>
  <Words>538</Words>
  <Application>Microsoft Office PowerPoint</Application>
  <PresentationFormat>Widescreen</PresentationFormat>
  <Paragraphs>163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Tw Cen MT</vt:lpstr>
      <vt:lpstr>Circuito</vt:lpstr>
      <vt:lpstr>         L’ALLENAMENTO DEL LIBERO   PRIMO GRADO SECONDO LIVELLO GIOVANILE  RELATORE: GUALDI SIMONE  </vt:lpstr>
      <vt:lpstr>LE COMPETENZE DEL LIBERO</vt:lpstr>
      <vt:lpstr>LE CARATTERISTICHE DEL LIBERO</vt:lpstr>
      <vt:lpstr>CAPACITÀ COORDINATIVE</vt:lpstr>
      <vt:lpstr>CAPACITÀ MORALI-COMPORTAMENTALI</vt:lpstr>
      <vt:lpstr>ATTITUDINE PRINCIPALE</vt:lpstr>
      <vt:lpstr>QUANDO INIZIA IL PERCORSO DI SPECIALIZZAZIONE DEL LIBERO  ?</vt:lpstr>
      <vt:lpstr>PERCORSO TECNICO</vt:lpstr>
      <vt:lpstr>IL BAGAGLIO TECNICO DEL LIBERO: LA RICEZIONE</vt:lpstr>
      <vt:lpstr>Presentazione standard di PowerPoint</vt:lpstr>
      <vt:lpstr>IL BAGAGLIO TECNICO DEL LIBERO: LA RICEZIONE</vt:lpstr>
      <vt:lpstr>PUNTO CARDINE DEL SISTEMA FASE RICEZIONE PUNTO</vt:lpstr>
      <vt:lpstr>IL BAGAGLIO TECNICO DEL LIBERO: LA RICEZIONE</vt:lpstr>
      <vt:lpstr>Presentazione standard di PowerPoint</vt:lpstr>
      <vt:lpstr>Presentazione standard di PowerPoint</vt:lpstr>
      <vt:lpstr>IL BAGAGLIO TECNICO DEL LIBERO: LA DIFESA</vt:lpstr>
      <vt:lpstr>IL BAGAGLIO TECNICO DEL LIBERO: LA DIFESA</vt:lpstr>
      <vt:lpstr> Posizionamento nei confronti del sistema d’attacco avversario</vt:lpstr>
      <vt:lpstr>Posizionamento nei confronti dell’attaccante avversario</vt:lpstr>
      <vt:lpstr>Free ball: competenze e responsabilità</vt:lpstr>
      <vt:lpstr>PUNTO CARDINE DEL SISTEMA FASE MURO DIFESA</vt:lpstr>
      <vt:lpstr>IL BAGAGLIO TECNICO DEL LIBERO: L’ALZATA</vt:lpstr>
      <vt:lpstr>IL BAGAGLIO TECNICO DEL LIBERO: LA COPERTURA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42</cp:revision>
  <dcterms:created xsi:type="dcterms:W3CDTF">2018-12-08T17:35:31Z</dcterms:created>
  <dcterms:modified xsi:type="dcterms:W3CDTF">2019-02-23T12:48:51Z</dcterms:modified>
</cp:coreProperties>
</file>