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5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304" r:id="rId11"/>
    <p:sldId id="282" r:id="rId12"/>
    <p:sldId id="283" r:id="rId13"/>
    <p:sldId id="285" r:id="rId14"/>
    <p:sldId id="303" r:id="rId15"/>
    <p:sldId id="302" r:id="rId16"/>
    <p:sldId id="286" r:id="rId17"/>
    <p:sldId id="289" r:id="rId18"/>
    <p:sldId id="290" r:id="rId19"/>
    <p:sldId id="291" r:id="rId20"/>
    <p:sldId id="292" r:id="rId21"/>
    <p:sldId id="293" r:id="rId22"/>
    <p:sldId id="294" r:id="rId23"/>
    <p:sldId id="295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89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03EA5-FFAD-4657-BCF3-07C42E3154BF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CEB5E-A64B-4F59-A44E-A0181B91DA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66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361B7-F0FC-4D00-9879-622FBFF00FAC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32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13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11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268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5841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744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132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264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9639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03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40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85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73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24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097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22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589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39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1190C-9D9D-4D29-8582-383DDF176664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0A9DD-7390-4926-9F90-B4CD8305DC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227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766916" y="1001976"/>
            <a:ext cx="10472224" cy="4882630"/>
          </a:xfrm>
        </p:spPr>
        <p:txBody>
          <a:bodyPr>
            <a:noAutofit/>
          </a:bodyPr>
          <a:lstStyle/>
          <a:p>
            <a:r>
              <a:rPr lang="it-IT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it-IT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L’ALLENAMENTO DEL LIBERO</a:t>
            </a:r>
            <a:br>
              <a:rPr lang="it-IT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PRIMO </a:t>
            </a:r>
            <a:r>
              <a:rPr lang="it-IT" sz="3200" dirty="0">
                <a:latin typeface="Times New Roman" pitchFamily="18" charset="0"/>
                <a:cs typeface="Times New Roman" pitchFamily="18" charset="0"/>
              </a:rPr>
              <a:t>GRADO SECONDO LIVELLO GIOVANILE</a:t>
            </a:r>
            <a:br>
              <a:rPr lang="it-IT" sz="3200" dirty="0">
                <a:latin typeface="Times New Roman" pitchFamily="18" charset="0"/>
                <a:cs typeface="Times New Roman" pitchFamily="18" charset="0"/>
              </a:rPr>
            </a:br>
            <a:r>
              <a:rPr lang="it-IT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200" dirty="0">
                <a:latin typeface="Times New Roman" pitchFamily="18" charset="0"/>
                <a:cs typeface="Times New Roman" pitchFamily="18" charset="0"/>
              </a:rPr>
            </a:br>
            <a:r>
              <a:rPr lang="it-IT" sz="3200" dirty="0">
                <a:latin typeface="Times New Roman" pitchFamily="18" charset="0"/>
                <a:cs typeface="Times New Roman" pitchFamily="18" charset="0"/>
              </a:rPr>
              <a:t>RELATORE: GUALDI SIMONE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73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9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1412" y="270456"/>
            <a:ext cx="10655635" cy="110758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BAGAGLIO TECNICO DEL LIBERO: LA RICEZIONE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1378039"/>
            <a:ext cx="9905999" cy="525458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it-IT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piano di rimbalzo deve essere OTTIMALE: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u="sng" dirty="0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it-IT" u="sng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AMPIO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u="sng" dirty="0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it-IT" u="sng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SIMMETRICO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u="sng" dirty="0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it-IT" u="sng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FORTE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u="sng" dirty="0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it-IT" u="sng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STABILE</a:t>
            </a:r>
            <a:endParaRPr lang="it-IT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Adattabilità e orientamento del piano di rimbalzo</a:t>
            </a:r>
          </a:p>
        </p:txBody>
      </p:sp>
    </p:spTree>
    <p:extLst>
      <p:ext uri="{BB962C8B-B14F-4D97-AF65-F5344CB8AC3E}">
        <p14:creationId xmlns:p14="http://schemas.microsoft.com/office/powerpoint/2010/main" val="59515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8946" y="231820"/>
            <a:ext cx="9141854" cy="1252964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 CARDINE DEL SISTEMA FASE RICEZIONE PUNTO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53037" y="1628799"/>
            <a:ext cx="10032642" cy="499094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endParaRPr lang="it-IT" dirty="0" smtClean="0"/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ORGANIZZARE le LINEE di ricezione e le COMPETENZE in ricezione sulle reali capacità del LIBERO: </a:t>
            </a: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capacità di spostamento</a:t>
            </a: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assunzione di responsabilità</a:t>
            </a:r>
          </a:p>
          <a:p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BASE ALLA ZONA DEL SERVIZIO E ALLE CARATTERISTICHE DEL BATTITORE DEVE GESTIRE LA PROPRIA POSIZIONE E L’ADATTAMENTO DELLE LINEE </a:t>
            </a:r>
            <a:r>
              <a:rPr lang="it-IT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RICEZIONE</a:t>
            </a:r>
            <a:endParaRPr lang="it-IT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8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1413" y="167425"/>
            <a:ext cx="9905998" cy="1545465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BAGAGLIO TECNICO DEL LIBERO: LA RICEZIONE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1712890"/>
            <a:ext cx="9905999" cy="470116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endParaRPr lang="it-IT" dirty="0" smtClean="0"/>
          </a:p>
          <a:p>
            <a:pPr algn="ctr"/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LIBERO DEVE MIGLIORARE LA RICEZIONE DELLA SQUADRA</a:t>
            </a:r>
          </a:p>
          <a:p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LIBERO DEVE MIGLIORARE LA FASE RICEZIONE PUNTO DELLA SQUADRA</a:t>
            </a:r>
          </a:p>
          <a:p>
            <a:pPr algn="ctr"/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UNO STUDIO FATTO DAL SETTORE TECNICO MASCHILE HA RILEVATO CHE IL LIBERO INFLUENZA MAGGIORMENTE LA SQUADRA NELLA FASE RICEZIONE PUNTO</a:t>
            </a:r>
          </a:p>
        </p:txBody>
      </p:sp>
    </p:spTree>
    <p:extLst>
      <p:ext uri="{BB962C8B-B14F-4D97-AF65-F5344CB8AC3E}">
        <p14:creationId xmlns:p14="http://schemas.microsoft.com/office/powerpoint/2010/main" val="25760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30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4699"/>
            <a:ext cx="12192000" cy="710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8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8642" y="115910"/>
            <a:ext cx="9322158" cy="1326524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BAGAGLIO TECNICO DEL LIBERO: LA DIFESA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91544" y="1340768"/>
            <a:ext cx="8676456" cy="55172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PALLA IN FIGURA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bagher frontale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compressione avanti e laterale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intervento a braccia alte </a:t>
            </a:r>
          </a:p>
          <a:p>
            <a:pPr algn="ctr">
              <a:buNone/>
            </a:pPr>
            <a:r>
              <a:rPr lang="it-IT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PALLA FUORI </a:t>
            </a: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 </a:t>
            </a:r>
            <a:endParaRPr lang="it-IT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bagher </a:t>
            </a:r>
            <a:r>
              <a:rPr lang="it-IT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laterale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affondo </a:t>
            </a:r>
            <a:r>
              <a:rPr lang="it-IT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laterale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caduta </a:t>
            </a:r>
            <a:r>
              <a:rPr lang="it-IT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frontale e laterale da fermo e dopo spostamento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tuffo </a:t>
            </a:r>
            <a:r>
              <a:rPr lang="it-IT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fermo o dopo spostamento: strisciato o a pesce</a:t>
            </a:r>
          </a:p>
          <a:p>
            <a:pPr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5590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9536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BAGAGLIO TECNICO DEL LIBERO: LA DIFESA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1815921"/>
            <a:ext cx="9905999" cy="3975280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ZONA </a:t>
            </a:r>
            <a:r>
              <a:rPr lang="it-IT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COMPETENZA</a:t>
            </a:r>
          </a:p>
          <a:p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TIMING DELLA DIFESA: ENTRATA NELLA POSIZIONE, TENUTA ED USCITA</a:t>
            </a:r>
          </a:p>
          <a:p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61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6975" y="476672"/>
            <a:ext cx="10187188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 </a:t>
            </a:r>
            <a:r>
              <a:rPr lang="it-IT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Posizionamento nei confronti del sistema d’attacco avversario</a:t>
            </a:r>
          </a:p>
        </p:txBody>
      </p:sp>
      <p:sp>
        <p:nvSpPr>
          <p:cNvPr id="42" name="Segnaposto contenuto 41"/>
          <p:cNvSpPr>
            <a:spLocks noGrp="1"/>
          </p:cNvSpPr>
          <p:nvPr>
            <p:ph idx="1"/>
          </p:nvPr>
        </p:nvSpPr>
        <p:spPr>
          <a:xfrm>
            <a:off x="1141412" y="1844824"/>
            <a:ext cx="9905999" cy="45946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    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3                2                        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    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3           2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buNone/>
            </a:pP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6                                          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>
              <a:buNone/>
            </a:pP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algn="ctr">
              <a:buNone/>
            </a:pP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Alzatore 2° linea                         Alzatore 1° linea           </a:t>
            </a:r>
            <a:endParaRPr lang="it-IT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711624" y="2348880"/>
            <a:ext cx="2880000" cy="28803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>
            <a:off x="379174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2927648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501588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3071664" y="3933056"/>
            <a:ext cx="288032" cy="21602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4007768" y="458112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flipV="1">
            <a:off x="4943872" y="3861048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ttangolo 34"/>
          <p:cNvSpPr/>
          <p:nvPr/>
        </p:nvSpPr>
        <p:spPr>
          <a:xfrm>
            <a:off x="6672064" y="2349200"/>
            <a:ext cx="2880000" cy="28800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1 36"/>
          <p:cNvCxnSpPr/>
          <p:nvPr/>
        </p:nvCxnSpPr>
        <p:spPr>
          <a:xfrm>
            <a:off x="271162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V="1">
            <a:off x="3071664" y="3645024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3359696" y="4005064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H="1">
            <a:off x="3719736" y="4581128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4511824" y="4581128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 flipV="1">
            <a:off x="4223792" y="4149080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 flipV="1">
            <a:off x="5087888" y="3573016"/>
            <a:ext cx="14401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H="1" flipV="1">
            <a:off x="4583832" y="4005064"/>
            <a:ext cx="360040" cy="1440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ttore 2 52"/>
          <p:cNvCxnSpPr/>
          <p:nvPr/>
        </p:nvCxnSpPr>
        <p:spPr>
          <a:xfrm>
            <a:off x="3071664" y="2636912"/>
            <a:ext cx="360040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ttore 2 54"/>
          <p:cNvCxnSpPr/>
          <p:nvPr/>
        </p:nvCxnSpPr>
        <p:spPr>
          <a:xfrm flipH="1">
            <a:off x="4655840" y="2636912"/>
            <a:ext cx="504056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H="1">
            <a:off x="4079776" y="1844824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739214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789620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>
            <a:off x="897632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>
            <a:off x="667206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7248128" y="350100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7464152" y="458112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 flipV="1">
            <a:off x="9048328" y="3861048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 flipH="1">
            <a:off x="8688288" y="2636912"/>
            <a:ext cx="504056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 flipV="1">
            <a:off x="7248128" y="2996952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/>
          <p:cNvCxnSpPr/>
          <p:nvPr/>
        </p:nvCxnSpPr>
        <p:spPr>
          <a:xfrm flipV="1">
            <a:off x="7752184" y="2996952"/>
            <a:ext cx="288032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/>
          <p:cNvCxnSpPr/>
          <p:nvPr/>
        </p:nvCxnSpPr>
        <p:spPr>
          <a:xfrm flipV="1">
            <a:off x="7752184" y="4149080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>
            <a:off x="7968208" y="4581128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ttore 2 74"/>
          <p:cNvCxnSpPr/>
          <p:nvPr/>
        </p:nvCxnSpPr>
        <p:spPr>
          <a:xfrm flipH="1">
            <a:off x="7176120" y="4581128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flipH="1" flipV="1">
            <a:off x="9192344" y="3573016"/>
            <a:ext cx="14401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 flipH="1">
            <a:off x="8832304" y="4077072"/>
            <a:ext cx="28803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/>
          <p:nvPr/>
        </p:nvCxnSpPr>
        <p:spPr>
          <a:xfrm flipH="1">
            <a:off x="7824192" y="1772816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63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189" y="192008"/>
            <a:ext cx="10032642" cy="129277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Posizionamento nei confronti dell’attaccante avversario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991544" y="1484784"/>
            <a:ext cx="8955498" cy="483981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it-IT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</a:t>
            </a:r>
            <a:endParaRPr lang="it-IT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it-IT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9600" b="1" dirty="0" smtClean="0">
                <a:latin typeface="Times New Roman" pitchFamily="18" charset="0"/>
                <a:cs typeface="Times New Roman" pitchFamily="18" charset="0"/>
              </a:rPr>
              <a:t>            4                  1                        </a:t>
            </a:r>
            <a:endParaRPr lang="it-IT" sz="9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>
              <a:buNone/>
            </a:pPr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it-IT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it-IT" sz="9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it-IT" sz="80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it-IT" sz="9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it-IT" sz="9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endParaRPr lang="it-IT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pPr>
              <a:buNone/>
            </a:pPr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pPr>
              <a:buNone/>
            </a:pPr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endParaRPr lang="it-IT" sz="8000" dirty="0">
              <a:latin typeface="Times New Roman" pitchFamily="18" charset="0"/>
              <a:cs typeface="Times New Roman" pitchFamily="18" charset="0"/>
            </a:endParaRPr>
          </a:p>
          <a:p>
            <a:endParaRPr lang="it-IT" sz="8000" dirty="0">
              <a:latin typeface="Times New Roman" pitchFamily="18" charset="0"/>
              <a:cs typeface="Times New Roman" pitchFamily="18" charset="0"/>
            </a:endParaRPr>
          </a:p>
          <a:p>
            <a:endParaRPr lang="it-IT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</a:p>
          <a:p>
            <a:endParaRPr lang="it-IT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it-IT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8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dirty="0" smtClean="0"/>
              <a:t>                                       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2423592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465584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4223792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V="1">
            <a:off x="2783632" y="2852936"/>
            <a:ext cx="216024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2783632" y="3212976"/>
            <a:ext cx="360040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V="1">
            <a:off x="2567608" y="3717032"/>
            <a:ext cx="0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2927648" y="4365104"/>
            <a:ext cx="50405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927648" y="4365104"/>
            <a:ext cx="432048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V="1">
            <a:off x="3143672" y="2996952"/>
            <a:ext cx="72008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H="1">
            <a:off x="4439816" y="4725144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H="1" flipV="1">
            <a:off x="5159896" y="4293096"/>
            <a:ext cx="144016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4439816" y="3429000"/>
            <a:ext cx="50405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H="1" flipV="1">
            <a:off x="4223792" y="3068960"/>
            <a:ext cx="216024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V="1">
            <a:off x="4943872" y="3068960"/>
            <a:ext cx="144016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5015880" y="2492896"/>
            <a:ext cx="0" cy="223224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 flipV="1">
            <a:off x="4871864" y="4653136"/>
            <a:ext cx="432048" cy="720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flipH="1">
            <a:off x="2999656" y="2492896"/>
            <a:ext cx="1152128" cy="20882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 flipH="1">
            <a:off x="4586346" y="1865287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2567608" y="4077072"/>
            <a:ext cx="360040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 flipV="1">
            <a:off x="5375920" y="4221088"/>
            <a:ext cx="360040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flipV="1">
            <a:off x="2855640" y="3717032"/>
            <a:ext cx="720080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ttangolo 78"/>
          <p:cNvSpPr/>
          <p:nvPr/>
        </p:nvSpPr>
        <p:spPr>
          <a:xfrm>
            <a:off x="2423592" y="2349200"/>
            <a:ext cx="2880320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>
            <a:off x="7650270" y="2359931"/>
            <a:ext cx="2880320" cy="2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" name="Connettore 1 28"/>
          <p:cNvCxnSpPr/>
          <p:nvPr/>
        </p:nvCxnSpPr>
        <p:spPr>
          <a:xfrm>
            <a:off x="7637394" y="338060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8454049" y="2503627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8005894" y="2488602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8014512" y="2542264"/>
            <a:ext cx="0" cy="223224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3"/>
          <p:cNvCxnSpPr/>
          <p:nvPr/>
        </p:nvCxnSpPr>
        <p:spPr>
          <a:xfrm>
            <a:off x="7723162" y="4512456"/>
            <a:ext cx="263214" cy="1213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flipH="1" flipV="1">
            <a:off x="7849772" y="4236827"/>
            <a:ext cx="14068" cy="28803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V="1">
            <a:off x="8031171" y="4394908"/>
            <a:ext cx="18002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V="1">
            <a:off x="7779431" y="3211786"/>
            <a:ext cx="0" cy="13085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 flipV="1">
            <a:off x="8794403" y="4805536"/>
            <a:ext cx="432048" cy="720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H="1" flipV="1">
            <a:off x="8843289" y="4445496"/>
            <a:ext cx="144016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H="1">
            <a:off x="8376429" y="4877544"/>
            <a:ext cx="43204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V="1">
            <a:off x="9214063" y="4443828"/>
            <a:ext cx="36004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14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991544" y="193183"/>
            <a:ext cx="8219256" cy="1363609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COMPETENZE DEL LIBERO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141412" y="1790163"/>
            <a:ext cx="9905999" cy="40010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COMPETENZE PRINCIPALI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RICEZIONE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DIFESA</a:t>
            </a:r>
          </a:p>
          <a:p>
            <a:pPr algn="ctr">
              <a:buNone/>
            </a:pP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COMPETENZE COMPLEMENTARI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ALZATA</a:t>
            </a:r>
          </a:p>
          <a:p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COPERTURA</a:t>
            </a:r>
          </a:p>
        </p:txBody>
      </p:sp>
    </p:spTree>
    <p:extLst>
      <p:ext uri="{BB962C8B-B14F-4D97-AF65-F5344CB8AC3E}">
        <p14:creationId xmlns:p14="http://schemas.microsoft.com/office/powerpoint/2010/main" val="35903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07568" y="107123"/>
            <a:ext cx="8003232" cy="1377661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Free ball: competenze e responsabilità</a:t>
            </a:r>
          </a:p>
        </p:txBody>
      </p:sp>
      <p:sp>
        <p:nvSpPr>
          <p:cNvPr id="18" name="Segnaposto contenuto 17"/>
          <p:cNvSpPr>
            <a:spLocks noGrp="1"/>
          </p:cNvSpPr>
          <p:nvPr>
            <p:ph idx="1"/>
          </p:nvPr>
        </p:nvSpPr>
        <p:spPr>
          <a:xfrm>
            <a:off x="1141412" y="1918952"/>
            <a:ext cx="10333664" cy="4687910"/>
          </a:xfrm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dirty="0" smtClean="0"/>
              <a:t>       </a:t>
            </a:r>
          </a:p>
          <a:p>
            <a:pPr algn="r">
              <a:buNone/>
            </a:pPr>
            <a:r>
              <a:rPr lang="it-IT" dirty="0" smtClean="0"/>
              <a:t>                                     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it-IT" dirty="0" smtClean="0"/>
              <a:t>                </a:t>
            </a:r>
          </a:p>
          <a:p>
            <a:pPr>
              <a:buNone/>
            </a:pPr>
            <a:endParaRPr lang="it-IT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it-IT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it-I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</a:p>
          <a:p>
            <a:pPr>
              <a:buNone/>
            </a:pPr>
            <a:r>
              <a:rPr lang="it-IT" sz="3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L</a:t>
            </a:r>
            <a:r>
              <a:rPr lang="it-IT" sz="3800" dirty="0" smtClean="0"/>
              <a:t>  </a:t>
            </a:r>
          </a:p>
          <a:p>
            <a:pPr>
              <a:buNone/>
            </a:pPr>
            <a:r>
              <a:rPr lang="it-IT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</a:t>
            </a:r>
            <a:r>
              <a:rPr lang="it-IT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sz="3800" dirty="0" smtClean="0"/>
              <a:t> </a:t>
            </a:r>
            <a:r>
              <a:rPr lang="it-IT" sz="3400" dirty="0" smtClean="0"/>
              <a:t>  </a:t>
            </a:r>
            <a:endParaRPr lang="it-IT" sz="3400" dirty="0"/>
          </a:p>
          <a:p>
            <a:pPr>
              <a:buNone/>
            </a:pPr>
            <a:r>
              <a:rPr lang="it-IT" sz="3400" dirty="0" smtClean="0"/>
              <a:t> </a:t>
            </a:r>
            <a:endParaRPr lang="it-IT" sz="3400" dirty="0"/>
          </a:p>
          <a:p>
            <a:pPr algn="ctr">
              <a:buNone/>
            </a:pPr>
            <a:endParaRPr lang="it-IT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ALZATORE 2°LINEA </a:t>
            </a:r>
            <a:r>
              <a:rPr lang="it-IT" sz="4400" b="1" dirty="0" smtClean="0">
                <a:solidFill>
                  <a:srgbClr val="FF0000"/>
                </a:solidFill>
              </a:rPr>
              <a:t>        </a:t>
            </a:r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ALZATORE 1°LINEA</a:t>
            </a:r>
            <a:r>
              <a:rPr lang="it-IT" sz="4400" dirty="0" smtClean="0"/>
              <a:t>                           </a:t>
            </a:r>
            <a:endParaRPr lang="it-IT" sz="4400" dirty="0"/>
          </a:p>
        </p:txBody>
      </p:sp>
      <p:sp>
        <p:nvSpPr>
          <p:cNvPr id="4" name="Rettangolo 3"/>
          <p:cNvSpPr/>
          <p:nvPr/>
        </p:nvSpPr>
        <p:spPr>
          <a:xfrm>
            <a:off x="2639616" y="2493216"/>
            <a:ext cx="2880000" cy="2880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</a:t>
            </a:r>
          </a:p>
        </p:txBody>
      </p:sp>
      <p:sp>
        <p:nvSpPr>
          <p:cNvPr id="5" name="Rettangolo 4"/>
          <p:cNvSpPr/>
          <p:nvPr/>
        </p:nvSpPr>
        <p:spPr>
          <a:xfrm>
            <a:off x="6456360" y="2493216"/>
            <a:ext cx="2880000" cy="2880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2639616" y="3501008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6456360" y="3501008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863752" y="3356992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4943872" y="3429000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4295800" y="2636912"/>
            <a:ext cx="36004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2927648" y="3861048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3647728" y="4437112"/>
            <a:ext cx="36004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4655840" y="4437112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 flipV="1">
            <a:off x="4655840" y="2780928"/>
            <a:ext cx="504056" cy="151216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6744072" y="3861048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7968208" y="2636912"/>
            <a:ext cx="36004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7320136" y="4437112"/>
            <a:ext cx="36004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7680176" y="3284984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8616280" y="3501008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8328248" y="4437112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V="1">
            <a:off x="5303912" y="2924944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flipH="1" flipV="1">
            <a:off x="4727848" y="3212976"/>
            <a:ext cx="21602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V="1">
            <a:off x="3071664" y="2924944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flipH="1">
            <a:off x="3287688" y="4437112"/>
            <a:ext cx="360040" cy="216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V="1">
            <a:off x="3863752" y="3717032"/>
            <a:ext cx="0" cy="7200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4007768" y="3789040"/>
            <a:ext cx="360040" cy="64807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V="1">
            <a:off x="4871864" y="3717032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H="1">
            <a:off x="4295800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>
            <a:off x="5087888" y="4437112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flipV="1">
            <a:off x="4007768" y="299695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V="1">
            <a:off x="7824192" y="2924944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V="1">
            <a:off x="8976320" y="3068960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H="1" flipV="1">
            <a:off x="8399936" y="3284984"/>
            <a:ext cx="21634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 flipV="1">
            <a:off x="6888088" y="2996952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/>
          <p:nvPr/>
        </p:nvCxnSpPr>
        <p:spPr>
          <a:xfrm flipH="1">
            <a:off x="6960096" y="4437112"/>
            <a:ext cx="360040" cy="216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V="1">
            <a:off x="7536160" y="3717032"/>
            <a:ext cx="0" cy="7200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 flipV="1">
            <a:off x="7680176" y="3789040"/>
            <a:ext cx="360040" cy="64807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V="1">
            <a:off x="8544272" y="3673160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>
            <a:off x="8760296" y="4437112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 flipH="1">
            <a:off x="7968208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/>
          <p:nvPr/>
        </p:nvCxnSpPr>
        <p:spPr>
          <a:xfrm>
            <a:off x="5015880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/>
          <p:nvPr/>
        </p:nvCxnSpPr>
        <p:spPr>
          <a:xfrm>
            <a:off x="8688288" y="4437112"/>
            <a:ext cx="36004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2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189" y="332656"/>
            <a:ext cx="9903853" cy="1080120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 CARDINE DEL SISTEMA FASE MURO DIFESA</a:t>
            </a:r>
            <a:endParaRPr lang="it-IT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19535" y="1484783"/>
            <a:ext cx="9182053" cy="5160715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Jolly di difesa: </a:t>
            </a: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 saper difendere in ogni zona del campo</a:t>
            </a:r>
          </a:p>
          <a:p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 essere posizionato dove cadono più palloni o secondo le esigenze del sistema muro difesa</a:t>
            </a:r>
          </a:p>
          <a:p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Gestisce le rigiocate soprattutto quando difende il palleggiatore</a:t>
            </a:r>
          </a:p>
          <a:p>
            <a:pPr>
              <a:buNone/>
            </a:pPr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Gestisce ed organizza la copertura su palla alta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34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0867" y="210420"/>
            <a:ext cx="10664302" cy="1378039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BAGAGLIO TECNICO DEL LIBERO: L’ALZATA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1983346"/>
            <a:ext cx="9905999" cy="4365939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Stabilizzazione della precisione con tecnica di:</a:t>
            </a:r>
          </a:p>
          <a:p>
            <a:pPr>
              <a:buNone/>
            </a:pP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PALLEGGIO</a:t>
            </a:r>
          </a:p>
          <a:p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BAGHER</a:t>
            </a:r>
            <a:endParaRPr lang="it-IT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1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1413" y="126610"/>
            <a:ext cx="10689516" cy="1659988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BAGAGLIO TECNICO DEL LIBERO: LA COPERTURA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1786598"/>
            <a:ext cx="9905999" cy="4588443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ZONE </a:t>
            </a:r>
            <a:r>
              <a:rPr lang="it-IT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COMPETENZA</a:t>
            </a:r>
          </a:p>
          <a:p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ALLENAMENTO DEL CONTROLLO DELLA PALLA</a:t>
            </a:r>
          </a:p>
          <a:p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ALLENAMENTO SITUAZIONALE</a:t>
            </a:r>
            <a:endParaRPr lang="it-IT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7279" y="103032"/>
            <a:ext cx="9283521" cy="1124744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CARATTERISTICHE DEL LIBERO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65161" y="1268760"/>
            <a:ext cx="9775063" cy="5055840"/>
          </a:xfrm>
        </p:spPr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Normotipo: alto livello maschile altezza media 184 cm</a:t>
            </a:r>
          </a:p>
          <a:p>
            <a:pPr algn="ctr">
              <a:buNone/>
            </a:pP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CAPACITA’ CONDIZIONALI</a:t>
            </a: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Forza arti inferiori</a:t>
            </a:r>
          </a:p>
          <a:p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Velocità: rapidità piedi, cambi di direzione, uscita dalle posture di attesa</a:t>
            </a:r>
          </a:p>
          <a:p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Mobilità articolare: caviglia, anca, gomito, spalla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37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1544" y="704088"/>
            <a:ext cx="8219256" cy="636680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CAPACITÀ COORDINATIVE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Orientamento spazio temporale</a:t>
            </a:r>
          </a:p>
          <a:p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Capacità di anticipazione</a:t>
            </a:r>
          </a:p>
          <a:p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Sensibilità </a:t>
            </a:r>
            <a:r>
              <a:rPr lang="it-IT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cinestetica</a:t>
            </a:r>
            <a:endParaRPr lang="it-IT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28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303" y="360609"/>
            <a:ext cx="10867107" cy="1571222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CAPACITÀ MORALI-COMPORTAMENTALI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Capacità di assumersi RESPONSABILITA’</a:t>
            </a:r>
          </a:p>
          <a:p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Capacità volitive: determinazione, coraggio,spirito di sacrificio</a:t>
            </a:r>
          </a:p>
          <a:p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 trasmettere sicurezza: l’acquisizione di competenze fa acquisire sicurezza</a:t>
            </a:r>
            <a:endParaRPr lang="it-IT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9536" y="250724"/>
            <a:ext cx="8291264" cy="1002890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ATTITUDINE PRINCIPALE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5406" y="1556792"/>
            <a:ext cx="10192005" cy="42344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40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RICEZIONE?</a:t>
            </a:r>
          </a:p>
          <a:p>
            <a:pPr algn="ctr"/>
            <a:endParaRPr lang="it-IT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it-IT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DIFESA?</a:t>
            </a:r>
          </a:p>
        </p:txBody>
      </p:sp>
    </p:spTree>
    <p:extLst>
      <p:ext uri="{BB962C8B-B14F-4D97-AF65-F5344CB8AC3E}">
        <p14:creationId xmlns:p14="http://schemas.microsoft.com/office/powerpoint/2010/main" val="314535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176530" y="347730"/>
            <a:ext cx="9028090" cy="5048327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QUANDO INIZIA IL PERCORSO </a:t>
            </a:r>
            <a:r>
              <a:rPr lang="it-IT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it-IT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SPECIALIZZAZIONE DEL LIBERO</a:t>
            </a:r>
            <a:br>
              <a:rPr lang="it-IT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798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141413" y="180304"/>
            <a:ext cx="9905998" cy="1030310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PERCORSO TECNICO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141412" y="1210614"/>
            <a:ext cx="9905999" cy="5254579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Ricettore – Attaccante</a:t>
            </a: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Libero</a:t>
            </a:r>
          </a:p>
          <a:p>
            <a:pPr marL="0" indent="0">
              <a:buNone/>
            </a:pPr>
            <a:endParaRPr lang="it-IT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Rispettare le aspettative e le motivazioni dell’atleta: ruolo difficile da accettare </a:t>
            </a:r>
          </a:p>
          <a:p>
            <a:pPr algn="ctr">
              <a:buNone/>
            </a:pPr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livello giovanile</a:t>
            </a: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Eventualmente creare un doppio percorso formativo:</a:t>
            </a: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Ricevitore attaccante nel proprio campionato di appartenenza</a:t>
            </a:r>
          </a:p>
          <a:p>
            <a:r>
              <a:rPr lang="it-IT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Libero nel secondo campionato di livello maggiore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05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7882" y="296214"/>
            <a:ext cx="10609529" cy="1545465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BAGAGLIO TECNICO DEL LIBERO: LA RICEZIONE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1738648"/>
            <a:ext cx="9905999" cy="490685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it-IT" dirty="0">
                <a:latin typeface="Times New Roman" pitchFamily="18" charset="0"/>
              </a:rPr>
              <a:t>    </a:t>
            </a:r>
            <a:endParaRPr lang="it-IT" dirty="0" smtClean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it-IT" dirty="0" smtClean="0">
                <a:latin typeface="Times New Roman" pitchFamily="18" charset="0"/>
              </a:rPr>
              <a:t>Deve </a:t>
            </a:r>
            <a:r>
              <a:rPr lang="it-IT" dirty="0">
                <a:latin typeface="Times New Roman" pitchFamily="18" charset="0"/>
              </a:rPr>
              <a:t>conoscere, utilizzare e applicare nel gioco TUTTE  le tecniche di ricezione</a:t>
            </a:r>
          </a:p>
          <a:p>
            <a:pPr>
              <a:lnSpc>
                <a:spcPct val="90000"/>
              </a:lnSpc>
              <a:defRPr/>
            </a:pPr>
            <a:endParaRPr lang="it-IT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dirty="0" err="1">
                <a:latin typeface="Times New Roman" pitchFamily="18" charset="0"/>
              </a:rPr>
              <a:t>Bagher</a:t>
            </a:r>
            <a:r>
              <a:rPr lang="it-IT" dirty="0">
                <a:latin typeface="Times New Roman" pitchFamily="18" charset="0"/>
              </a:rPr>
              <a:t> frontale</a:t>
            </a:r>
          </a:p>
          <a:p>
            <a:pPr>
              <a:lnSpc>
                <a:spcPct val="90000"/>
              </a:lnSpc>
              <a:defRPr/>
            </a:pPr>
            <a:endParaRPr lang="it-IT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dirty="0" err="1">
                <a:latin typeface="Times New Roman" pitchFamily="18" charset="0"/>
              </a:rPr>
              <a:t>Bagher</a:t>
            </a:r>
            <a:r>
              <a:rPr lang="it-IT" dirty="0">
                <a:latin typeface="Times New Roman" pitchFamily="18" charset="0"/>
              </a:rPr>
              <a:t> laterale</a:t>
            </a:r>
          </a:p>
          <a:p>
            <a:pPr>
              <a:lnSpc>
                <a:spcPct val="90000"/>
              </a:lnSpc>
              <a:defRPr/>
            </a:pPr>
            <a:endParaRPr lang="it-IT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dirty="0">
                <a:latin typeface="Times New Roman" pitchFamily="18" charset="0"/>
              </a:rPr>
              <a:t>Palleggio</a:t>
            </a:r>
          </a:p>
          <a:p>
            <a:pPr>
              <a:lnSpc>
                <a:spcPct val="90000"/>
              </a:lnSpc>
              <a:defRPr/>
            </a:pPr>
            <a:endParaRPr lang="it-IT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it-IT" dirty="0"/>
          </a:p>
          <a:p>
            <a:endParaRPr lang="it-IT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15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2583</TotalTime>
  <Words>538</Words>
  <Application>Microsoft Office PowerPoint</Application>
  <PresentationFormat>Widescreen</PresentationFormat>
  <Paragraphs>163</Paragraphs>
  <Slides>23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Tw Cen MT</vt:lpstr>
      <vt:lpstr>Circuito</vt:lpstr>
      <vt:lpstr>         L’ALLENAMENTO DEL LIBERO   PRIMO GRADO SECONDO LIVELLO GIOVANILE  RELATORE: GUALDI SIMONE  </vt:lpstr>
      <vt:lpstr>LE COMPETENZE DEL LIBERO</vt:lpstr>
      <vt:lpstr>LE CARATTERISTICHE DEL LIBERO</vt:lpstr>
      <vt:lpstr>CAPACITÀ COORDINATIVE</vt:lpstr>
      <vt:lpstr>CAPACITÀ MORALI-COMPORTAMENTALI</vt:lpstr>
      <vt:lpstr>ATTITUDINE PRINCIPALE</vt:lpstr>
      <vt:lpstr>QUANDO INIZIA IL PERCORSO DI SPECIALIZZAZIONE DEL LIBERO  ?</vt:lpstr>
      <vt:lpstr>PERCORSO TECNICO</vt:lpstr>
      <vt:lpstr>IL BAGAGLIO TECNICO DEL LIBERO: LA RICEZIONE</vt:lpstr>
      <vt:lpstr>Presentazione standard di PowerPoint</vt:lpstr>
      <vt:lpstr>IL BAGAGLIO TECNICO DEL LIBERO: LA RICEZIONE</vt:lpstr>
      <vt:lpstr>PUNTO CARDINE DEL SISTEMA FASE RICEZIONE PUNTO</vt:lpstr>
      <vt:lpstr>IL BAGAGLIO TECNICO DEL LIBERO: LA RICEZIONE</vt:lpstr>
      <vt:lpstr>Presentazione standard di PowerPoint</vt:lpstr>
      <vt:lpstr>Presentazione standard di PowerPoint</vt:lpstr>
      <vt:lpstr>IL BAGAGLIO TECNICO DEL LIBERO: LA DIFESA</vt:lpstr>
      <vt:lpstr>IL BAGAGLIO TECNICO DEL LIBERO: LA DIFESA</vt:lpstr>
      <vt:lpstr> Posizionamento nei confronti del sistema d’attacco avversario</vt:lpstr>
      <vt:lpstr>Posizionamento nei confronti dell’attaccante avversario</vt:lpstr>
      <vt:lpstr>Free ball: competenze e responsabilità</vt:lpstr>
      <vt:lpstr>PUNTO CARDINE DEL SISTEMA FASE MURO DIFESA</vt:lpstr>
      <vt:lpstr>IL BAGAGLIO TECNICO DEL LIBERO: L’ALZATA</vt:lpstr>
      <vt:lpstr>IL BAGAGLIO TECNICO DEL LIBERO: LA COPERTURA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42</cp:revision>
  <dcterms:created xsi:type="dcterms:W3CDTF">2018-12-08T17:35:31Z</dcterms:created>
  <dcterms:modified xsi:type="dcterms:W3CDTF">2019-02-23T12:48:51Z</dcterms:modified>
</cp:coreProperties>
</file>