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62" r:id="rId4"/>
    <p:sldId id="257" r:id="rId5"/>
    <p:sldId id="258" r:id="rId6"/>
    <p:sldId id="259" r:id="rId7"/>
    <p:sldId id="260" r:id="rId8"/>
    <p:sldId id="269" r:id="rId9"/>
    <p:sldId id="261" r:id="rId10"/>
    <p:sldId id="270" r:id="rId11"/>
    <p:sldId id="271" r:id="rId12"/>
    <p:sldId id="263" r:id="rId13"/>
    <p:sldId id="264" r:id="rId14"/>
    <p:sldId id="265" r:id="rId15"/>
    <p:sldId id="266" r:id="rId16"/>
    <p:sldId id="267" r:id="rId17"/>
    <p:sldId id="268" r:id="rId18"/>
    <p:sldId id="273" r:id="rId19"/>
    <p:sldId id="274" r:id="rId20"/>
    <p:sldId id="275" r:id="rId21"/>
    <p:sldId id="276" r:id="rId22"/>
    <p:sldId id="278" r:id="rId23"/>
    <p:sldId id="277" r:id="rId24"/>
    <p:sldId id="279" r:id="rId25"/>
    <p:sldId id="282" r:id="rId26"/>
    <p:sldId id="280" r:id="rId27"/>
    <p:sldId id="281" r:id="rId28"/>
    <p:sldId id="286" r:id="rId29"/>
    <p:sldId id="283" r:id="rId30"/>
    <p:sldId id="284" r:id="rId31"/>
    <p:sldId id="285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E34E-512A-4942-86F9-5137E5BC8844}" type="datetimeFigureOut">
              <a:rPr lang="it-IT" smtClean="0"/>
              <a:t>21/03/2014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2873C-2190-40BB-8E42-3F5F7144E9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657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E34E-512A-4942-86F9-5137E5BC8844}" type="datetimeFigureOut">
              <a:rPr lang="it-IT" smtClean="0"/>
              <a:t>21/03/2014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2873C-2190-40BB-8E42-3F5F7144E9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8517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E34E-512A-4942-86F9-5137E5BC8844}" type="datetimeFigureOut">
              <a:rPr lang="it-IT" smtClean="0"/>
              <a:t>21/03/2014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2873C-2190-40BB-8E42-3F5F7144E9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3739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E34E-512A-4942-86F9-5137E5BC8844}" type="datetimeFigureOut">
              <a:rPr lang="it-IT" smtClean="0"/>
              <a:t>21/03/2014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2873C-2190-40BB-8E42-3F5F7144E9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0590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E34E-512A-4942-86F9-5137E5BC8844}" type="datetimeFigureOut">
              <a:rPr lang="it-IT" smtClean="0"/>
              <a:t>21/03/2014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2873C-2190-40BB-8E42-3F5F7144E9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7767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E34E-512A-4942-86F9-5137E5BC8844}" type="datetimeFigureOut">
              <a:rPr lang="it-IT" smtClean="0"/>
              <a:t>21/03/2014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2873C-2190-40BB-8E42-3F5F7144E9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49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E34E-512A-4942-86F9-5137E5BC8844}" type="datetimeFigureOut">
              <a:rPr lang="it-IT" smtClean="0"/>
              <a:t>21/03/2014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2873C-2190-40BB-8E42-3F5F7144E9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090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E34E-512A-4942-86F9-5137E5BC8844}" type="datetimeFigureOut">
              <a:rPr lang="it-IT" smtClean="0"/>
              <a:t>21/03/2014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2873C-2190-40BB-8E42-3F5F7144E9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4905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E34E-512A-4942-86F9-5137E5BC8844}" type="datetimeFigureOut">
              <a:rPr lang="it-IT" smtClean="0"/>
              <a:t>21/03/2014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2873C-2190-40BB-8E42-3F5F7144E9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1437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E34E-512A-4942-86F9-5137E5BC8844}" type="datetimeFigureOut">
              <a:rPr lang="it-IT" smtClean="0"/>
              <a:t>21/03/2014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2873C-2190-40BB-8E42-3F5F7144E9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1933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E34E-512A-4942-86F9-5137E5BC8844}" type="datetimeFigureOut">
              <a:rPr lang="it-IT" smtClean="0"/>
              <a:t>21/03/2014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2873C-2190-40BB-8E42-3F5F7144E9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5325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3E34E-512A-4942-86F9-5137E5BC8844}" type="datetimeFigureOut">
              <a:rPr lang="it-IT" smtClean="0"/>
              <a:t>21/03/2014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2873C-2190-40BB-8E42-3F5F7144E9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476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827584" y="2204864"/>
            <a:ext cx="6944816" cy="139558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CORSO PER ALLENATORI DI PRIMO GRADO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5289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LA COPERTURA su attacco da 4 o da 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1" y="1561199"/>
            <a:ext cx="3481387" cy="441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nettore 1 6"/>
          <p:cNvCxnSpPr/>
          <p:nvPr/>
        </p:nvCxnSpPr>
        <p:spPr>
          <a:xfrm>
            <a:off x="827583" y="2996952"/>
            <a:ext cx="34813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818" y="1668080"/>
            <a:ext cx="3481387" cy="441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468" y="2996952"/>
            <a:ext cx="348773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2339752" y="119675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CON ATTACCO PIPE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035" y="2260176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3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Connettore 2 3"/>
          <p:cNvCxnSpPr/>
          <p:nvPr/>
        </p:nvCxnSpPr>
        <p:spPr>
          <a:xfrm flipH="1">
            <a:off x="2917322" y="1844823"/>
            <a:ext cx="862590" cy="4432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94833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Connettore 2 8"/>
          <p:cNvCxnSpPr/>
          <p:nvPr/>
        </p:nvCxnSpPr>
        <p:spPr>
          <a:xfrm flipH="1">
            <a:off x="2123728" y="1844823"/>
            <a:ext cx="444548" cy="119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213" y="4725144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Connettore 2 10"/>
          <p:cNvCxnSpPr/>
          <p:nvPr/>
        </p:nvCxnSpPr>
        <p:spPr>
          <a:xfrm flipH="1" flipV="1">
            <a:off x="2568275" y="3140968"/>
            <a:ext cx="2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H="1" flipV="1">
            <a:off x="1691680" y="2852936"/>
            <a:ext cx="876595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006" y="4373317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Connettore 2 14"/>
          <p:cNvCxnSpPr/>
          <p:nvPr/>
        </p:nvCxnSpPr>
        <p:spPr>
          <a:xfrm>
            <a:off x="1453555" y="3544310"/>
            <a:ext cx="265513" cy="7487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617" y="3544310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Connettore 2 16"/>
          <p:cNvCxnSpPr/>
          <p:nvPr/>
        </p:nvCxnSpPr>
        <p:spPr>
          <a:xfrm flipH="1">
            <a:off x="2946160" y="3874705"/>
            <a:ext cx="402457" cy="4183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nettore 17"/>
          <p:cNvSpPr/>
          <p:nvPr/>
        </p:nvSpPr>
        <p:spPr>
          <a:xfrm>
            <a:off x="1453555" y="2708920"/>
            <a:ext cx="238125" cy="216024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25143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Connettore 2 19"/>
          <p:cNvCxnSpPr/>
          <p:nvPr/>
        </p:nvCxnSpPr>
        <p:spPr>
          <a:xfrm flipV="1">
            <a:off x="7118714" y="3260031"/>
            <a:ext cx="0" cy="13931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flipV="1">
            <a:off x="7063671" y="2849011"/>
            <a:ext cx="45700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onnettore 22"/>
          <p:cNvSpPr/>
          <p:nvPr/>
        </p:nvSpPr>
        <p:spPr>
          <a:xfrm>
            <a:off x="7452320" y="2564904"/>
            <a:ext cx="288032" cy="28803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2017791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211" y="1857955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5" name="Connettore 2 24"/>
          <p:cNvCxnSpPr/>
          <p:nvPr/>
        </p:nvCxnSpPr>
        <p:spPr>
          <a:xfrm>
            <a:off x="6930282" y="2017791"/>
            <a:ext cx="522038" cy="782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98728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Connettore 2 26"/>
          <p:cNvCxnSpPr/>
          <p:nvPr/>
        </p:nvCxnSpPr>
        <p:spPr>
          <a:xfrm>
            <a:off x="5746229" y="2136853"/>
            <a:ext cx="553963" cy="5720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147" y="3924783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Connettore 2 28"/>
          <p:cNvCxnSpPr/>
          <p:nvPr/>
        </p:nvCxnSpPr>
        <p:spPr>
          <a:xfrm>
            <a:off x="6142272" y="4162908"/>
            <a:ext cx="528939" cy="2021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856" y="3928679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2877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LA COPERTURA su </a:t>
            </a:r>
            <a:r>
              <a:rPr lang="it-IT" dirty="0" smtClean="0"/>
              <a:t>attacco </a:t>
            </a:r>
            <a:r>
              <a:rPr lang="it-IT" dirty="0"/>
              <a:t>da </a:t>
            </a:r>
            <a:r>
              <a:rPr lang="it-IT" dirty="0" smtClean="0"/>
              <a:t>2^linea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55" y="1679091"/>
            <a:ext cx="3481387" cy="44132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</p:pic>
      <p:cxnSp>
        <p:nvCxnSpPr>
          <p:cNvPr id="7" name="Connettore 1 6"/>
          <p:cNvCxnSpPr/>
          <p:nvPr/>
        </p:nvCxnSpPr>
        <p:spPr>
          <a:xfrm>
            <a:off x="827583" y="2996952"/>
            <a:ext cx="34813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589" y="1668080"/>
            <a:ext cx="3481387" cy="441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468" y="2996952"/>
            <a:ext cx="348773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92462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040" y="1916832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nettore 2 2"/>
          <p:cNvCxnSpPr/>
          <p:nvPr/>
        </p:nvCxnSpPr>
        <p:spPr>
          <a:xfrm>
            <a:off x="2773728" y="2073777"/>
            <a:ext cx="317793" cy="2335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627" y="1916832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97769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Connettore 2 10"/>
          <p:cNvCxnSpPr/>
          <p:nvPr/>
        </p:nvCxnSpPr>
        <p:spPr>
          <a:xfrm>
            <a:off x="1209725" y="2154957"/>
            <a:ext cx="337939" cy="4099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55642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Connettore 2 12"/>
          <p:cNvCxnSpPr/>
          <p:nvPr/>
        </p:nvCxnSpPr>
        <p:spPr>
          <a:xfrm>
            <a:off x="1734333" y="3885716"/>
            <a:ext cx="697979" cy="7239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nettore 13"/>
          <p:cNvSpPr/>
          <p:nvPr/>
        </p:nvSpPr>
        <p:spPr>
          <a:xfrm>
            <a:off x="2339752" y="4581128"/>
            <a:ext cx="313397" cy="28803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858" y="4606081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Connettore 2 17"/>
          <p:cNvCxnSpPr>
            <a:endCxn id="19" idx="4"/>
          </p:cNvCxnSpPr>
          <p:nvPr/>
        </p:nvCxnSpPr>
        <p:spPr>
          <a:xfrm flipV="1">
            <a:off x="2932624" y="4166920"/>
            <a:ext cx="751753" cy="451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nettore 18"/>
          <p:cNvSpPr/>
          <p:nvPr/>
        </p:nvSpPr>
        <p:spPr>
          <a:xfrm>
            <a:off x="3516834" y="3885716"/>
            <a:ext cx="335086" cy="281204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219" y="4750097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Connettore 2 20"/>
          <p:cNvCxnSpPr/>
          <p:nvPr/>
        </p:nvCxnSpPr>
        <p:spPr>
          <a:xfrm flipV="1">
            <a:off x="6930281" y="3430587"/>
            <a:ext cx="0" cy="11865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 flipV="1">
            <a:off x="6930282" y="3285777"/>
            <a:ext cx="555059" cy="1448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077296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258" y="1916831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16832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38747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5" name="Connettore 2 24"/>
          <p:cNvCxnSpPr/>
          <p:nvPr/>
        </p:nvCxnSpPr>
        <p:spPr>
          <a:xfrm>
            <a:off x="5602213" y="2359930"/>
            <a:ext cx="553963" cy="4209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914" y="3647591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Connettore 2 26"/>
          <p:cNvCxnSpPr/>
          <p:nvPr/>
        </p:nvCxnSpPr>
        <p:spPr>
          <a:xfrm>
            <a:off x="5712039" y="3874704"/>
            <a:ext cx="682262" cy="5624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>
            <a:off x="7371320" y="2038747"/>
            <a:ext cx="333028" cy="2686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nettore 30"/>
          <p:cNvSpPr/>
          <p:nvPr/>
        </p:nvSpPr>
        <p:spPr>
          <a:xfrm>
            <a:off x="3091521" y="2307350"/>
            <a:ext cx="288032" cy="22057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onnettore 31"/>
          <p:cNvSpPr/>
          <p:nvPr/>
        </p:nvSpPr>
        <p:spPr>
          <a:xfrm>
            <a:off x="1665300" y="2574977"/>
            <a:ext cx="240978" cy="216024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Figura a mano libera 34"/>
          <p:cNvSpPr/>
          <p:nvPr/>
        </p:nvSpPr>
        <p:spPr>
          <a:xfrm>
            <a:off x="1847273" y="2330311"/>
            <a:ext cx="1237672" cy="218925"/>
          </a:xfrm>
          <a:custGeom>
            <a:avLst/>
            <a:gdLst>
              <a:gd name="connsiteX0" fmla="*/ 1237672 w 1237672"/>
              <a:gd name="connsiteY0" fmla="*/ 61907 h 218925"/>
              <a:gd name="connsiteX1" fmla="*/ 969818 w 1237672"/>
              <a:gd name="connsiteY1" fmla="*/ 6489 h 218925"/>
              <a:gd name="connsiteX2" fmla="*/ 295563 w 1237672"/>
              <a:gd name="connsiteY2" fmla="*/ 24962 h 218925"/>
              <a:gd name="connsiteX3" fmla="*/ 0 w 1237672"/>
              <a:gd name="connsiteY3" fmla="*/ 218925 h 218925"/>
              <a:gd name="connsiteX4" fmla="*/ 0 w 1237672"/>
              <a:gd name="connsiteY4" fmla="*/ 218925 h 21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7672" h="218925">
                <a:moveTo>
                  <a:pt x="1237672" y="61907"/>
                </a:moveTo>
                <a:cubicBezTo>
                  <a:pt x="1182254" y="37277"/>
                  <a:pt x="1126836" y="12647"/>
                  <a:pt x="969818" y="6489"/>
                </a:cubicBezTo>
                <a:cubicBezTo>
                  <a:pt x="812800" y="331"/>
                  <a:pt x="457199" y="-10444"/>
                  <a:pt x="295563" y="24962"/>
                </a:cubicBezTo>
                <a:cubicBezTo>
                  <a:pt x="133927" y="60368"/>
                  <a:pt x="0" y="218925"/>
                  <a:pt x="0" y="218925"/>
                </a:cubicBezTo>
                <a:lnTo>
                  <a:pt x="0" y="21892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Figura a mano libera 38"/>
          <p:cNvSpPr/>
          <p:nvPr/>
        </p:nvSpPr>
        <p:spPr>
          <a:xfrm>
            <a:off x="2650836" y="4145833"/>
            <a:ext cx="899540" cy="472349"/>
          </a:xfrm>
          <a:custGeom>
            <a:avLst/>
            <a:gdLst>
              <a:gd name="connsiteX0" fmla="*/ 0 w 899540"/>
              <a:gd name="connsiteY0" fmla="*/ 472349 h 472349"/>
              <a:gd name="connsiteX1" fmla="*/ 304800 w 899540"/>
              <a:gd name="connsiteY1" fmla="*/ 389222 h 472349"/>
              <a:gd name="connsiteX2" fmla="*/ 757382 w 899540"/>
              <a:gd name="connsiteY2" fmla="*/ 176785 h 472349"/>
              <a:gd name="connsiteX3" fmla="*/ 886691 w 899540"/>
              <a:gd name="connsiteY3" fmla="*/ 19767 h 472349"/>
              <a:gd name="connsiteX4" fmla="*/ 895928 w 899540"/>
              <a:gd name="connsiteY4" fmla="*/ 1294 h 472349"/>
              <a:gd name="connsiteX5" fmla="*/ 895928 w 899540"/>
              <a:gd name="connsiteY5" fmla="*/ 10531 h 472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9540" h="472349">
                <a:moveTo>
                  <a:pt x="0" y="472349"/>
                </a:moveTo>
                <a:cubicBezTo>
                  <a:pt x="89285" y="455416"/>
                  <a:pt x="178570" y="438483"/>
                  <a:pt x="304800" y="389222"/>
                </a:cubicBezTo>
                <a:cubicBezTo>
                  <a:pt x="431030" y="339961"/>
                  <a:pt x="660400" y="238361"/>
                  <a:pt x="757382" y="176785"/>
                </a:cubicBezTo>
                <a:cubicBezTo>
                  <a:pt x="854364" y="115209"/>
                  <a:pt x="863600" y="49015"/>
                  <a:pt x="886691" y="19767"/>
                </a:cubicBezTo>
                <a:cubicBezTo>
                  <a:pt x="909782" y="-9482"/>
                  <a:pt x="894389" y="2833"/>
                  <a:pt x="895928" y="1294"/>
                </a:cubicBezTo>
                <a:cubicBezTo>
                  <a:pt x="897467" y="-245"/>
                  <a:pt x="896697" y="5143"/>
                  <a:pt x="895928" y="1053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Connettore 42"/>
          <p:cNvSpPr/>
          <p:nvPr/>
        </p:nvSpPr>
        <p:spPr>
          <a:xfrm>
            <a:off x="6156176" y="2659950"/>
            <a:ext cx="312986" cy="241955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Connettore 43"/>
          <p:cNvSpPr/>
          <p:nvPr/>
        </p:nvSpPr>
        <p:spPr>
          <a:xfrm>
            <a:off x="7704348" y="2307350"/>
            <a:ext cx="216024" cy="20305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Connettore 44"/>
          <p:cNvSpPr/>
          <p:nvPr/>
        </p:nvSpPr>
        <p:spPr>
          <a:xfrm>
            <a:off x="7485341" y="3107516"/>
            <a:ext cx="216024" cy="208481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Connettore 45"/>
          <p:cNvSpPr/>
          <p:nvPr/>
        </p:nvSpPr>
        <p:spPr>
          <a:xfrm>
            <a:off x="6469162" y="4334945"/>
            <a:ext cx="263078" cy="236175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CasellaDiTesto 48"/>
          <p:cNvSpPr txBox="1"/>
          <p:nvPr/>
        </p:nvSpPr>
        <p:spPr>
          <a:xfrm>
            <a:off x="5879194" y="5517232"/>
            <a:ext cx="2041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Con pipe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38964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106690"/>
          </a:xfrm>
        </p:spPr>
        <p:txBody>
          <a:bodyPr>
            <a:normAutofit fontScale="90000"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sz="3600" dirty="0"/>
              <a:t>Identificazione e allenamento delle competenze di </a:t>
            </a:r>
            <a:r>
              <a:rPr lang="it-IT" sz="3600" dirty="0" smtClean="0"/>
              <a:t>ricostruzione</a:t>
            </a:r>
            <a:br>
              <a:rPr lang="it-IT" sz="3600" dirty="0" smtClean="0"/>
            </a:br>
            <a:r>
              <a:rPr lang="it-IT" sz="3600" i="1" dirty="0" smtClean="0"/>
              <a:t>La </a:t>
            </a:r>
            <a:r>
              <a:rPr lang="it-IT" sz="3600" i="1" dirty="0"/>
              <a:t>comunicazione della presa di responsabilità</a:t>
            </a:r>
            <a:r>
              <a:rPr lang="it-IT" sz="3600" dirty="0"/>
              <a:t/>
            </a:r>
            <a:br>
              <a:rPr lang="it-IT" sz="3600" dirty="0"/>
            </a:br>
            <a:r>
              <a:rPr lang="it-IT" sz="3600" i="1" dirty="0"/>
              <a:t>Definizione delle competenze primarie di alzata e allenamento specifico</a:t>
            </a:r>
            <a:r>
              <a:rPr lang="it-IT" sz="3600" dirty="0"/>
              <a:t/>
            </a:r>
            <a:br>
              <a:rPr lang="it-IT" sz="3600" dirty="0"/>
            </a:br>
            <a:r>
              <a:rPr lang="it-IT" sz="3600" dirty="0"/>
              <a:t/>
            </a:r>
            <a:br>
              <a:rPr lang="it-IT" sz="3600" dirty="0"/>
            </a:br>
            <a:r>
              <a:rPr lang="it-IT" sz="3600" dirty="0"/>
              <a:t>Identificazione e allenamento delle competenze primarie di </a:t>
            </a:r>
            <a:r>
              <a:rPr lang="it-IT" sz="3600" dirty="0" smtClean="0"/>
              <a:t>contrattacco</a:t>
            </a:r>
            <a:br>
              <a:rPr lang="it-IT" sz="3600" dirty="0" smtClean="0"/>
            </a:br>
            <a:r>
              <a:rPr lang="it-IT" sz="3600" i="1" dirty="0" smtClean="0"/>
              <a:t>Principio </a:t>
            </a:r>
            <a:r>
              <a:rPr lang="it-IT" sz="3600" i="1" dirty="0"/>
              <a:t>tattico della ricostruzione sull’attaccante più lontano</a:t>
            </a:r>
            <a:r>
              <a:rPr lang="it-IT" sz="3600" dirty="0"/>
              <a:t/>
            </a:r>
            <a:br>
              <a:rPr lang="it-IT" sz="3600" dirty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1382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ricostruzione dopo copertura</a:t>
            </a:r>
          </a:p>
        </p:txBody>
      </p:sp>
      <p:sp>
        <p:nvSpPr>
          <p:cNvPr id="4" name="Rettangolo 3"/>
          <p:cNvSpPr/>
          <p:nvPr/>
        </p:nvSpPr>
        <p:spPr>
          <a:xfrm>
            <a:off x="899592" y="1628800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L’importanza di avere una copertura efficace</a:t>
            </a:r>
            <a:r>
              <a:rPr lang="it-IT" dirty="0" smtClean="0"/>
              <a:t>:</a:t>
            </a:r>
          </a:p>
          <a:p>
            <a:endParaRPr lang="it-IT" dirty="0"/>
          </a:p>
          <a:p>
            <a:r>
              <a:rPr lang="it-IT" dirty="0"/>
              <a:t>Tenere il pallone più in alto </a:t>
            </a:r>
            <a:r>
              <a:rPr lang="it-IT" dirty="0" smtClean="0"/>
              <a:t>possibile</a:t>
            </a:r>
          </a:p>
          <a:p>
            <a:endParaRPr lang="it-IT" dirty="0"/>
          </a:p>
          <a:p>
            <a:r>
              <a:rPr lang="it-IT" dirty="0"/>
              <a:t>Facilitare l’intervento dei </a:t>
            </a:r>
            <a:r>
              <a:rPr lang="it-IT" dirty="0" smtClean="0"/>
              <a:t>compagni</a:t>
            </a:r>
          </a:p>
          <a:p>
            <a:endParaRPr lang="it-IT" dirty="0"/>
          </a:p>
          <a:p>
            <a:r>
              <a:rPr lang="it-IT" dirty="0"/>
              <a:t>Ma soprattutto prendere tutto ciò che è </a:t>
            </a:r>
            <a:r>
              <a:rPr lang="it-IT" dirty="0" smtClean="0"/>
              <a:t>possibile</a:t>
            </a:r>
          </a:p>
          <a:p>
            <a:endParaRPr lang="it-IT" dirty="0"/>
          </a:p>
          <a:p>
            <a:r>
              <a:rPr lang="it-IT" dirty="0"/>
              <a:t>Allenare tutti i giocatori ad alzare a cominciare dalla tecnica di palleggio allo stabilire i criteri generali per una buona alzata</a:t>
            </a:r>
          </a:p>
        </p:txBody>
      </p:sp>
    </p:spTree>
    <p:extLst>
      <p:ext uri="{BB962C8B-B14F-4D97-AF65-F5344CB8AC3E}">
        <p14:creationId xmlns:p14="http://schemas.microsoft.com/office/powerpoint/2010/main" val="3767188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Esercitazioni per la copertura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it-IT" dirty="0"/>
          </a:p>
          <a:p>
            <a:r>
              <a:rPr lang="it-IT" dirty="0"/>
              <a:t>La copertura è una “mentalità” che il giocatore di pallavolo deve avere</a:t>
            </a:r>
          </a:p>
          <a:p>
            <a:r>
              <a:rPr lang="it-IT" dirty="0"/>
              <a:t>In tutte le esercitazioni dove è previsto l’attacco, chi è dietro accenna alla copertura</a:t>
            </a:r>
          </a:p>
          <a:p>
            <a:r>
              <a:rPr lang="it-IT" dirty="0"/>
              <a:t>Es. specifica: attacco contro muro su panca e copertura dei compagni che sono dietro e del palleggiatore</a:t>
            </a:r>
          </a:p>
          <a:p>
            <a:r>
              <a:rPr lang="it-IT" dirty="0"/>
              <a:t>Quando facciamo attacchi liberi, “obbligare” il palleggiatore a coprire dopo </a:t>
            </a:r>
            <a:r>
              <a:rPr lang="it-IT" dirty="0" smtClean="0"/>
              <a:t>l’alzata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4054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 fontScale="90000"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/>
              <a:t>In alcune esercitazioni </a:t>
            </a:r>
            <a:r>
              <a:rPr lang="it-IT" dirty="0" smtClean="0"/>
              <a:t>specifiche per l’attacco possiamo allenare  </a:t>
            </a:r>
            <a:r>
              <a:rPr lang="it-IT" dirty="0"/>
              <a:t>chi attacca a tirare contro </a:t>
            </a:r>
            <a:r>
              <a:rPr lang="it-IT" dirty="0" smtClean="0"/>
              <a:t>un  muro piazzato  </a:t>
            </a:r>
            <a:r>
              <a:rPr lang="it-IT" dirty="0"/>
              <a:t>per allenare la </a:t>
            </a:r>
            <a:r>
              <a:rPr lang="it-IT" dirty="0" smtClean="0"/>
              <a:t>copertura o il mani fuori 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/>
              <a:t>Nelle esercitazioni globali </a:t>
            </a:r>
            <a:r>
              <a:rPr lang="it-IT" dirty="0" smtClean="0"/>
              <a:t>si può utilizzare  </a:t>
            </a:r>
            <a:r>
              <a:rPr lang="it-IT" dirty="0"/>
              <a:t>un punteggio più incentivante se si fa punto dopo </a:t>
            </a:r>
            <a:r>
              <a:rPr lang="it-IT" dirty="0" smtClean="0"/>
              <a:t>copertura o se si fa mani fuori 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9664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Esercitazioni per la copertura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it-IT" sz="1600" dirty="0">
              <a:solidFill>
                <a:srgbClr val="000000"/>
              </a:solidFill>
              <a:latin typeface="Trebuchet MS"/>
            </a:endParaRP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Non sempre è possibile dedicare del tempo alle esercitazioni per la copertura</a:t>
            </a: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Dare un concetto generale alla squadra sul sistema di copertura</a:t>
            </a: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Inculcare una mentalità nei giocatori riguardo la copertura</a:t>
            </a: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Essere esigenti e fate capire l’importanza di riuscire a prendere qualche pallone in più soprattutto nei set dove si va punto a punto</a:t>
            </a: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Chiedere sempre la copertura in tutte le esercitazioni relative anche ad altri fondamentali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00872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it-IT" sz="1200" dirty="0">
              <a:solidFill>
                <a:srgbClr val="000000"/>
              </a:solidFill>
              <a:latin typeface="Trebuchet MS"/>
            </a:endParaRP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Allenare a tutti gli atleti ad alzare efficacemente</a:t>
            </a: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Far capire che l’attacco dopo una </a:t>
            </a:r>
            <a:r>
              <a:rPr lang="it-IT" dirty="0" smtClean="0">
                <a:solidFill>
                  <a:srgbClr val="000000"/>
                </a:solidFill>
                <a:latin typeface="Trebuchet MS"/>
              </a:rPr>
              <a:t>copertura </a:t>
            </a:r>
            <a:r>
              <a:rPr lang="it-IT" dirty="0">
                <a:solidFill>
                  <a:srgbClr val="000000"/>
                </a:solidFill>
                <a:latin typeface="Trebuchet MS"/>
              </a:rPr>
              <a:t>o una gran difesa </a:t>
            </a:r>
            <a:r>
              <a:rPr lang="it-IT" dirty="0" smtClean="0">
                <a:solidFill>
                  <a:srgbClr val="000000"/>
                </a:solidFill>
                <a:latin typeface="Trebuchet MS"/>
              </a:rPr>
              <a:t>non deve essere necessariamente un punto ma un colpo utile a riconquistare il controllo dell’azione </a:t>
            </a:r>
          </a:p>
          <a:p>
            <a:r>
              <a:rPr lang="it-IT" dirty="0" smtClean="0">
                <a:solidFill>
                  <a:srgbClr val="000000"/>
                </a:solidFill>
                <a:latin typeface="Trebuchet MS"/>
              </a:rPr>
              <a:t>La copertura aumenta   </a:t>
            </a:r>
            <a:r>
              <a:rPr lang="it-IT" dirty="0">
                <a:solidFill>
                  <a:srgbClr val="000000"/>
                </a:solidFill>
                <a:latin typeface="Trebuchet MS"/>
              </a:rPr>
              <a:t>il morale della squadra</a:t>
            </a: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Insegnare quindi agli attaccanti ad </a:t>
            </a:r>
            <a:r>
              <a:rPr lang="it-IT" dirty="0" smtClean="0">
                <a:solidFill>
                  <a:srgbClr val="000000"/>
                </a:solidFill>
                <a:latin typeface="Trebuchet MS"/>
              </a:rPr>
              <a:t>attaccare tutti  i palloni</a:t>
            </a:r>
            <a:endParaRPr lang="it-IT" dirty="0">
              <a:solidFill>
                <a:srgbClr val="000000"/>
              </a:solidFill>
              <a:latin typeface="Trebuchet MS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25116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Durante l’attacco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it-IT" sz="4400" dirty="0">
              <a:solidFill>
                <a:srgbClr val="000000"/>
              </a:solidFill>
              <a:latin typeface="Trebuchet MS"/>
            </a:endParaRP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I compagni devono dare sostegno all’attaccante durante l’attacco</a:t>
            </a: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Far capire che i compagni assistono e sono pronti a riprendere una palla murata</a:t>
            </a: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Riuscire a prendere qualche pallone aiuta il morale e il punteggio</a:t>
            </a: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Il termometro della motivazione di una squadra è dato </a:t>
            </a:r>
            <a:r>
              <a:rPr lang="it-IT" dirty="0" smtClean="0">
                <a:solidFill>
                  <a:srgbClr val="000000"/>
                </a:solidFill>
                <a:latin typeface="Trebuchet MS"/>
              </a:rPr>
              <a:t>dall’aggressività </a:t>
            </a:r>
            <a:r>
              <a:rPr lang="it-IT" dirty="0">
                <a:solidFill>
                  <a:srgbClr val="000000"/>
                </a:solidFill>
                <a:latin typeface="Trebuchet MS"/>
              </a:rPr>
              <a:t>in difesa e in copertura, </a:t>
            </a:r>
          </a:p>
          <a:p>
            <a:pPr marL="0" indent="0">
              <a:buNone/>
            </a:pPr>
            <a:r>
              <a:rPr lang="it-IT" dirty="0" smtClean="0">
                <a:solidFill>
                  <a:srgbClr val="000000"/>
                </a:solidFill>
                <a:latin typeface="Trebuchet MS"/>
              </a:rPr>
              <a:t>quindi</a:t>
            </a:r>
            <a:r>
              <a:rPr lang="it-IT" dirty="0">
                <a:solidFill>
                  <a:srgbClr val="000000"/>
                </a:solidFill>
                <a:latin typeface="Trebuchet MS"/>
              </a:rPr>
              <a:t>: </a:t>
            </a:r>
          </a:p>
          <a:p>
            <a:endParaRPr lang="it-IT" dirty="0">
              <a:solidFill>
                <a:srgbClr val="000000"/>
              </a:solidFill>
              <a:latin typeface="Trebuchet MS"/>
            </a:endParaRPr>
          </a:p>
          <a:p>
            <a:r>
              <a:rPr lang="it-IT" dirty="0">
                <a:solidFill>
                  <a:srgbClr val="000000"/>
                </a:solidFill>
                <a:latin typeface="Trebuchet MS"/>
              </a:rPr>
              <a:t>Una squadra che difende poco o che è poco presente in copertura potrebbe avere una motivazione o un’autostima poco adeguata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99812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it-IT" dirty="0"/>
              <a:t>In conclusione… </a:t>
            </a:r>
            <a:r>
              <a:rPr lang="it-IT" dirty="0" smtClean="0"/>
              <a:t>tecnica </a:t>
            </a:r>
            <a:r>
              <a:rPr lang="it-IT" dirty="0"/>
              <a:t>e </a:t>
            </a:r>
            <a:r>
              <a:rPr lang="it-IT" dirty="0" smtClean="0"/>
              <a:t>mentalità sono le armi della difesa e della copertura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66527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55576" y="1484784"/>
            <a:ext cx="7920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“L’allenamento del sistema di copertura e contrattacco”</a:t>
            </a:r>
          </a:p>
        </p:txBody>
      </p:sp>
    </p:spTree>
    <p:extLst>
      <p:ext uri="{BB962C8B-B14F-4D97-AF65-F5344CB8AC3E}">
        <p14:creationId xmlns:p14="http://schemas.microsoft.com/office/powerpoint/2010/main" val="26176444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r>
              <a:rPr lang="it-IT" sz="2400" dirty="0">
                <a:solidFill>
                  <a:srgbClr val="000000"/>
                </a:solidFill>
                <a:latin typeface="Trebuchet MS"/>
              </a:rPr>
              <a:t/>
            </a:r>
            <a:br>
              <a:rPr lang="it-IT" sz="2400" dirty="0">
                <a:solidFill>
                  <a:srgbClr val="000000"/>
                </a:solidFill>
                <a:latin typeface="Trebuchet MS"/>
              </a:rPr>
            </a:br>
            <a:r>
              <a:rPr lang="it-IT" sz="3100" dirty="0">
                <a:solidFill>
                  <a:srgbClr val="000000"/>
                </a:solidFill>
                <a:latin typeface="Trebuchet MS"/>
              </a:rPr>
              <a:t>Lavorare sull’aspetto tecnico dei fondamentali con esercizi </a:t>
            </a:r>
            <a:r>
              <a:rPr lang="it-IT" sz="3100" dirty="0" smtClean="0">
                <a:solidFill>
                  <a:srgbClr val="000000"/>
                </a:solidFill>
                <a:latin typeface="Trebuchet MS"/>
              </a:rPr>
              <a:t>sintetici </a:t>
            </a:r>
            <a:br>
              <a:rPr lang="it-IT" sz="3100" dirty="0" smtClean="0">
                <a:solidFill>
                  <a:srgbClr val="000000"/>
                </a:solidFill>
                <a:latin typeface="Trebuchet MS"/>
              </a:rPr>
            </a:br>
            <a:r>
              <a:rPr lang="it-IT" sz="3100" dirty="0">
                <a:solidFill>
                  <a:srgbClr val="000000"/>
                </a:solidFill>
                <a:latin typeface="Trebuchet MS"/>
              </a:rPr>
              <a:t/>
            </a:r>
            <a:br>
              <a:rPr lang="it-IT" sz="3100" dirty="0">
                <a:solidFill>
                  <a:srgbClr val="000000"/>
                </a:solidFill>
                <a:latin typeface="Trebuchet MS"/>
              </a:rPr>
            </a:br>
            <a:r>
              <a:rPr lang="it-IT" sz="3100" dirty="0">
                <a:solidFill>
                  <a:srgbClr val="000000"/>
                </a:solidFill>
                <a:latin typeface="Trebuchet MS"/>
              </a:rPr>
              <a:t>Inserire esercitazioni </a:t>
            </a:r>
            <a:r>
              <a:rPr lang="it-IT" sz="3100" dirty="0" smtClean="0">
                <a:solidFill>
                  <a:srgbClr val="000000"/>
                </a:solidFill>
                <a:latin typeface="Trebuchet MS"/>
              </a:rPr>
              <a:t>di situazione  </a:t>
            </a:r>
            <a:r>
              <a:rPr lang="it-IT" sz="3100" dirty="0">
                <a:solidFill>
                  <a:srgbClr val="000000"/>
                </a:solidFill>
                <a:latin typeface="Trebuchet MS"/>
              </a:rPr>
              <a:t>quando si deve fissare un fondamentale o un particolare di un </a:t>
            </a:r>
            <a:r>
              <a:rPr lang="it-IT" sz="3100" dirty="0" smtClean="0">
                <a:solidFill>
                  <a:srgbClr val="000000"/>
                </a:solidFill>
                <a:latin typeface="Trebuchet MS"/>
              </a:rPr>
              <a:t>fondamentale</a:t>
            </a:r>
            <a:br>
              <a:rPr lang="it-IT" sz="3100" dirty="0" smtClean="0">
                <a:solidFill>
                  <a:srgbClr val="000000"/>
                </a:solidFill>
                <a:latin typeface="Trebuchet MS"/>
              </a:rPr>
            </a:br>
            <a:r>
              <a:rPr lang="it-IT" sz="3100" dirty="0">
                <a:solidFill>
                  <a:srgbClr val="000000"/>
                </a:solidFill>
                <a:latin typeface="Trebuchet MS"/>
              </a:rPr>
              <a:t/>
            </a:r>
            <a:br>
              <a:rPr lang="it-IT" sz="3100" dirty="0">
                <a:solidFill>
                  <a:srgbClr val="000000"/>
                </a:solidFill>
                <a:latin typeface="Trebuchet MS"/>
              </a:rPr>
            </a:br>
            <a:r>
              <a:rPr lang="it-IT" sz="3100" dirty="0">
                <a:solidFill>
                  <a:srgbClr val="000000"/>
                </a:solidFill>
                <a:latin typeface="Trebuchet MS"/>
              </a:rPr>
              <a:t>Inserire esercitazioni globali a punteggio, magari con penalità per chi perde, per aumentare l’interesse negli </a:t>
            </a:r>
            <a:r>
              <a:rPr lang="it-IT" sz="3100" dirty="0" smtClean="0">
                <a:solidFill>
                  <a:srgbClr val="000000"/>
                </a:solidFill>
                <a:latin typeface="Trebuchet MS"/>
              </a:rPr>
              <a:t>esercizi</a:t>
            </a:r>
            <a:br>
              <a:rPr lang="it-IT" sz="3100" dirty="0" smtClean="0">
                <a:solidFill>
                  <a:srgbClr val="000000"/>
                </a:solidFill>
                <a:latin typeface="Trebuchet MS"/>
              </a:rPr>
            </a:br>
            <a:r>
              <a:rPr lang="it-IT" sz="3100" dirty="0">
                <a:solidFill>
                  <a:srgbClr val="000000"/>
                </a:solidFill>
                <a:latin typeface="Trebuchet MS"/>
              </a:rPr>
              <a:t/>
            </a:r>
            <a:br>
              <a:rPr lang="it-IT" sz="3100" dirty="0">
                <a:solidFill>
                  <a:srgbClr val="000000"/>
                </a:solidFill>
                <a:latin typeface="Trebuchet MS"/>
              </a:rPr>
            </a:br>
            <a:r>
              <a:rPr lang="it-IT" sz="3100" dirty="0">
                <a:solidFill>
                  <a:srgbClr val="000000"/>
                </a:solidFill>
                <a:latin typeface="Trebuchet MS"/>
              </a:rPr>
              <a:t>Far assumere agli atleti una mentalità di squadra in tutti i fondamentali e situazioni di gioco</a:t>
            </a:r>
            <a:br>
              <a:rPr lang="it-IT" sz="3100" dirty="0">
                <a:solidFill>
                  <a:srgbClr val="000000"/>
                </a:solidFill>
                <a:latin typeface="Trebuchet MS"/>
              </a:rPr>
            </a:br>
            <a:r>
              <a:rPr lang="it-IT" sz="3100" dirty="0">
                <a:solidFill>
                  <a:srgbClr val="000000"/>
                </a:solidFill>
                <a:latin typeface="Trebuchet MS"/>
              </a:rPr>
              <a:t>Far acquisire una mentalità vincente alla squadra, ricordando che…</a:t>
            </a:r>
            <a:br>
              <a:rPr lang="it-IT" sz="3100" dirty="0">
                <a:solidFill>
                  <a:srgbClr val="000000"/>
                </a:solidFill>
                <a:latin typeface="Trebuchet MS"/>
              </a:rPr>
            </a:br>
            <a:endParaRPr lang="it-IT" sz="3100" dirty="0"/>
          </a:p>
        </p:txBody>
      </p:sp>
    </p:spTree>
    <p:extLst>
      <p:ext uri="{BB962C8B-B14F-4D97-AF65-F5344CB8AC3E}">
        <p14:creationId xmlns:p14="http://schemas.microsoft.com/office/powerpoint/2010/main" val="3591564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it-IT" dirty="0"/>
              <a:t>Avere una mentalità vincente, non significa </a:t>
            </a:r>
            <a:r>
              <a:rPr lang="it-IT" dirty="0" smtClean="0"/>
              <a:t>vincere </a:t>
            </a:r>
            <a:r>
              <a:rPr lang="it-IT" dirty="0"/>
              <a:t>sempre…</a:t>
            </a:r>
            <a:br>
              <a:rPr lang="it-IT" dirty="0"/>
            </a:br>
            <a:r>
              <a:rPr lang="it-IT" dirty="0"/>
              <a:t>significa </a:t>
            </a:r>
            <a:r>
              <a:rPr lang="it-IT" dirty="0" smtClean="0"/>
              <a:t>che, </a:t>
            </a:r>
            <a:br>
              <a:rPr lang="it-IT" dirty="0" smtClean="0"/>
            </a:br>
            <a:r>
              <a:rPr lang="it-IT" dirty="0" smtClean="0"/>
              <a:t>in </a:t>
            </a:r>
            <a:r>
              <a:rPr lang="it-IT" dirty="0"/>
              <a:t>ogni esercizio,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in </a:t>
            </a:r>
            <a:r>
              <a:rPr lang="it-IT" dirty="0"/>
              <a:t>ogni partita,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in </a:t>
            </a:r>
            <a:r>
              <a:rPr lang="it-IT" dirty="0"/>
              <a:t>ogni situazione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bisogna </a:t>
            </a:r>
            <a:r>
              <a:rPr lang="it-IT" dirty="0"/>
              <a:t>riuscire </a:t>
            </a:r>
            <a:r>
              <a:rPr lang="it-IT" dirty="0" smtClean="0"/>
              <a:t>ad applicare ciò che si è provato per imparare a  </a:t>
            </a:r>
            <a:r>
              <a:rPr lang="it-IT" dirty="0"/>
              <a:t>superare i propri limiti…</a:t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35147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164659" y="2967335"/>
            <a:ext cx="28146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Tecniche 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18659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 fontScale="90000"/>
          </a:bodyPr>
          <a:lstStyle/>
          <a:p>
            <a:pPr algn="just"/>
            <a:r>
              <a:rPr lang="it-IT" sz="2800" dirty="0"/>
              <a:t>Gli interventi in copertura sono effettuati con tecniche molto varie e decisamente non standardizzabili: considerando che si tratta del primo tocco di squadra, sono consentiti anche tutti i colpi “sporchi” a una o due mani e questa cosa deve essere ricordata agli atleti. Ecco solo alcuni esempi di tecniche utilizzabili</a:t>
            </a:r>
            <a:r>
              <a:rPr lang="it-IT" sz="2800" dirty="0" smtClean="0"/>
              <a:t>:</a:t>
            </a:r>
            <a:br>
              <a:rPr lang="it-IT" sz="2800" dirty="0" smtClean="0"/>
            </a:br>
            <a:r>
              <a:rPr lang="it-IT" sz="2800" dirty="0"/>
              <a:t/>
            </a:r>
            <a:br>
              <a:rPr lang="it-IT" sz="2800" dirty="0"/>
            </a:br>
            <a:r>
              <a:rPr lang="it-IT" sz="2800" dirty="0"/>
              <a:t>•	Interventi semplici in palleggio o bagher;</a:t>
            </a:r>
            <a:br>
              <a:rPr lang="it-IT" sz="2800" dirty="0"/>
            </a:br>
            <a:r>
              <a:rPr lang="it-IT" sz="2800" dirty="0"/>
              <a:t>•	Intervento ad una mano laterale (aperta o chiusa);</a:t>
            </a:r>
            <a:br>
              <a:rPr lang="it-IT" sz="2800" dirty="0"/>
            </a:br>
            <a:r>
              <a:rPr lang="it-IT" sz="2800" dirty="0"/>
              <a:t>•	Intervento di pugno in alto;</a:t>
            </a:r>
            <a:br>
              <a:rPr lang="it-IT" sz="2800" dirty="0"/>
            </a:br>
            <a:r>
              <a:rPr lang="it-IT" sz="2800" dirty="0"/>
              <a:t>•	Intervento in acrobatica laterale o frontale;</a:t>
            </a:r>
            <a:br>
              <a:rPr lang="it-IT" sz="2800" dirty="0"/>
            </a:b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469545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it-IT" sz="2400" dirty="0"/>
              <a:t>Dal punto di vista della postura, credo sia importante fare due distinzioni:</a:t>
            </a:r>
            <a:br>
              <a:rPr lang="it-IT" sz="2400" dirty="0"/>
            </a:br>
            <a:r>
              <a:rPr lang="it-IT" sz="2400" dirty="0"/>
              <a:t>•	I giocatori vicini all’attaccante (copertura stretta) devono assumere una postura attiva con baricentro basso(vista la distanza ridotta, si deve poter prendere la palla anche molto in basso) e busto abbastanza aperto (per evitare che molte murate scavalchino il giocatore in copertura). Le braccia devono sempre essere aperte e sciolte, pronte a qualsiasi tipo di intervento davanti o alto.</a:t>
            </a:r>
            <a:br>
              <a:rPr lang="it-IT" sz="2400" dirty="0"/>
            </a:br>
            <a:r>
              <a:rPr lang="it-IT" sz="2400" dirty="0"/>
              <a:t>•	I giocatori lontani dall’attaccante (copertura larga) devono invece assumere una postura più alta e dinamica, pronti a correre per i recuperi lunghi.</a:t>
            </a:r>
            <a:br>
              <a:rPr lang="it-IT" sz="2400" dirty="0"/>
            </a:b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8449234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>
            <a:normAutofit/>
          </a:bodyPr>
          <a:lstStyle/>
          <a:p>
            <a:r>
              <a:rPr lang="it-IT" dirty="0"/>
              <a:t>Molto importante, inoltre, è che lo sguardo sia bene indirizzato al piano di rimbalzo del muro, per poter anticipare la traiettoria di uscita dallo stesso</a:t>
            </a:r>
          </a:p>
        </p:txBody>
      </p:sp>
    </p:spTree>
    <p:extLst>
      <p:ext uri="{BB962C8B-B14F-4D97-AF65-F5344CB8AC3E}">
        <p14:creationId xmlns:p14="http://schemas.microsoft.com/office/powerpoint/2010/main" val="3313495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Allenamento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67544" y="1772816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Vista l’enorme variabilità di situazioni, la copertura non è così semplice da allenare, specie se non si dispone di qualità fisiche di un certo livello o di strumentazioni apposite. Tuttavia, è importante stimolarla sempre in ogni allenamento, anche escogitando alcuni semplici trucchi.</a:t>
            </a:r>
          </a:p>
        </p:txBody>
      </p:sp>
    </p:spTree>
    <p:extLst>
      <p:ext uri="{BB962C8B-B14F-4D97-AF65-F5344CB8AC3E}">
        <p14:creationId xmlns:p14="http://schemas.microsoft.com/office/powerpoint/2010/main" val="26001323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pPr algn="l"/>
            <a:r>
              <a:rPr lang="it-IT" sz="2700" dirty="0"/>
              <a:t>Già in fase di riscaldamento tecnico o tecnica analitica, è importante sollecitare nei giocatori il fatto che dopo ogni gesto tecnico ne deve seguire immediatamente un altro (in questo caso la copertura). Alcuni esercizi classici</a:t>
            </a:r>
            <a:r>
              <a:rPr lang="it-IT" sz="2700" dirty="0" smtClean="0"/>
              <a:t>:</a:t>
            </a:r>
            <a:br>
              <a:rPr lang="it-IT" sz="2700" dirty="0" smtClean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 smtClean="0"/>
              <a:t>•</a:t>
            </a:r>
            <a:r>
              <a:rPr lang="it-IT" sz="2700" dirty="0"/>
              <a:t>	Esercizi con alzata e simulazione di copertura (un giocatore fa riferimento per l’alzata ed effettua un “pallonetto” per lo stesso giocatore che ha alzato);</a:t>
            </a:r>
            <a:br>
              <a:rPr lang="it-IT" sz="2700" dirty="0"/>
            </a:br>
            <a:r>
              <a:rPr lang="it-IT" sz="2700" dirty="0"/>
              <a:t>•	Esercizi con appoggio e copertura, oppure con appoggio-alzata-copertura;</a:t>
            </a:r>
            <a:br>
              <a:rPr lang="it-IT" sz="2700" dirty="0"/>
            </a:br>
            <a:r>
              <a:rPr lang="it-IT" sz="2700" dirty="0"/>
              <a:t>•	Triangolazioni con difesa e copertura.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41021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Autofit/>
          </a:bodyPr>
          <a:lstStyle/>
          <a:p>
            <a:pPr algn="l"/>
            <a:r>
              <a:rPr lang="it-IT" sz="2800" dirty="0"/>
              <a:t>Alcuni esercizi analitici per la copertura possono essere inseriti anche con l’attacco</a:t>
            </a:r>
            <a:r>
              <a:rPr lang="it-IT" sz="2800" dirty="0" smtClean="0"/>
              <a:t>:</a:t>
            </a:r>
            <a:br>
              <a:rPr lang="it-IT" sz="2800" dirty="0" smtClean="0"/>
            </a:br>
            <a:r>
              <a:rPr lang="it-IT" sz="2800" dirty="0"/>
              <a:t/>
            </a:r>
            <a:br>
              <a:rPr lang="it-IT" sz="2800" dirty="0"/>
            </a:br>
            <a:r>
              <a:rPr lang="it-IT" sz="2800" dirty="0"/>
              <a:t>•	Attacco a rete con copertura: prima rincorsa a vuoto, durante il salto l’allenatore – che è di fronte all’attaccante subito oltre la rete – immette una palla facile nel campo dell’attaccante (simulazione di murata), il quale si copre da solo (o con compagno), per successiva alzata e attacco</a:t>
            </a:r>
            <a:r>
              <a:rPr lang="it-IT" sz="2800" dirty="0" smtClean="0"/>
              <a:t>.</a:t>
            </a:r>
            <a:br>
              <a:rPr lang="it-IT" sz="2800" dirty="0" smtClean="0"/>
            </a:br>
            <a:r>
              <a:rPr lang="it-IT" sz="2800" dirty="0"/>
              <a:t/>
            </a:r>
            <a:br>
              <a:rPr lang="it-IT" sz="2800" dirty="0"/>
            </a:br>
            <a:r>
              <a:rPr lang="it-IT" sz="2800" dirty="0"/>
              <a:t>•	Attacco di palla alta contro il muro (eventualmente muro senza salto in piedi ad un tavolone) e due giocatori (più l’alzatore) in copertura stretta, con l’obbligo per l’attaccante di tirare sul muro.</a:t>
            </a:r>
            <a:br>
              <a:rPr lang="it-IT" sz="2800" dirty="0"/>
            </a:b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6420550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Autofit/>
          </a:bodyPr>
          <a:lstStyle/>
          <a:p>
            <a:pPr algn="l"/>
            <a:r>
              <a:rPr lang="it-IT" sz="2400" dirty="0"/>
              <a:t>Se possibile, ci si può servire di uno strumento molto utile, ovvero il muro artificiale: al di là degli strumenti professionali, è anche possibile sopperire alla mancanza di questo oggetto con un semplice asse di legno, a cui saldare due maniglie. Un giocatore (o l’allenatore stesso) si posizionerà in piedi su un tavolo, tenendo bene alto questo muro artificiale. Grazie a questo strumento si possono proporre le più svariate esercitazioni</a:t>
            </a:r>
            <a:r>
              <a:rPr lang="it-IT" sz="2400" dirty="0" smtClean="0"/>
              <a:t>:</a:t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/>
              <a:t>•	Attacco contro muro artificiale, copertura e attacco fuori dal muro;</a:t>
            </a:r>
            <a:br>
              <a:rPr lang="it-IT" sz="2400" dirty="0"/>
            </a:br>
            <a:r>
              <a:rPr lang="it-IT" sz="2400" dirty="0"/>
              <a:t>•	Gioco da difesa, palla Super a schivare il muro artificiale e palla Alta a giocarci addosso per la copertura;</a:t>
            </a:r>
            <a:br>
              <a:rPr lang="it-IT" sz="2400" dirty="0"/>
            </a:br>
            <a:r>
              <a:rPr lang="it-IT" sz="2400" dirty="0"/>
              <a:t>•	Attacco contro muro artificiale, fino a che non si copre non si può schiacciare forte.</a:t>
            </a:r>
            <a:br>
              <a:rPr lang="it-IT" sz="2400" dirty="0"/>
            </a:b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610819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685800" y="44624"/>
            <a:ext cx="7772400" cy="6120680"/>
          </a:xfrm>
        </p:spPr>
        <p:txBody>
          <a:bodyPr>
            <a:normAutofit/>
          </a:bodyPr>
          <a:lstStyle/>
          <a:p>
            <a:r>
              <a:rPr lang="it-IT" sz="2800" dirty="0" smtClean="0"/>
              <a:t>Dal concetto generale di esercitazione di sintesi è possibile identificare, nella pallavolo, una serie di situazioni tecniche che si concatenano </a:t>
            </a:r>
            <a:r>
              <a:rPr lang="it-IT" sz="2800" smtClean="0"/>
              <a:t>in convenzionali metodi che a cui </a:t>
            </a:r>
            <a:r>
              <a:rPr lang="it-IT" sz="2800" dirty="0" smtClean="0"/>
              <a:t>corrispondono categorie di esercitazioni. L’esercizio di sintesi, che nel sistema di allenamento specifico trova la sua ottimale</a:t>
            </a:r>
            <a:br>
              <a:rPr lang="it-IT" sz="2800" dirty="0" smtClean="0"/>
            </a:br>
            <a:r>
              <a:rPr lang="it-IT" sz="2800" dirty="0" smtClean="0"/>
              <a:t>collocazione, può essere quindi codificato.</a:t>
            </a:r>
            <a:br>
              <a:rPr lang="it-IT" sz="2800" dirty="0" smtClean="0"/>
            </a:b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4324984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271754" y="2967335"/>
            <a:ext cx="46004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OSSERVAZIONI 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10939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467544" y="1556792"/>
            <a:ext cx="75608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La tipologia di copertura varia ovviamente dalla zona di campo da cui si esegue </a:t>
            </a:r>
          </a:p>
          <a:p>
            <a:r>
              <a:rPr lang="it-IT" sz="2400" dirty="0"/>
              <a:t>l’attacco ma la cosa che bisogna principalmente tenere in considerazione è la </a:t>
            </a:r>
          </a:p>
          <a:p>
            <a:r>
              <a:rPr lang="it-IT" sz="2400" b="1" dirty="0">
                <a:solidFill>
                  <a:srgbClr val="FF0000"/>
                </a:solidFill>
              </a:rPr>
              <a:t>posizione del palleggiatore</a:t>
            </a:r>
            <a:r>
              <a:rPr lang="it-IT" sz="2400" dirty="0"/>
              <a:t>. </a:t>
            </a:r>
            <a:endParaRPr lang="it-IT" sz="2400" dirty="0" smtClean="0"/>
          </a:p>
          <a:p>
            <a:r>
              <a:rPr lang="it-IT" sz="2400" dirty="0" smtClean="0"/>
              <a:t>L’alzatore </a:t>
            </a:r>
            <a:r>
              <a:rPr lang="it-IT" sz="2400" dirty="0"/>
              <a:t>è l’unico giocatore della squadra costretto </a:t>
            </a:r>
          </a:p>
          <a:p>
            <a:r>
              <a:rPr lang="it-IT" sz="2400" dirty="0"/>
              <a:t>spesso ad eseguire un palleggio di alzata da una posizione anomala per le sue </a:t>
            </a:r>
          </a:p>
          <a:p>
            <a:r>
              <a:rPr lang="it-IT" sz="2400" dirty="0"/>
              <a:t>competenze difensive , creando molto spesso confusione e sovrapposizioni in </a:t>
            </a:r>
            <a:r>
              <a:rPr lang="it-IT" sz="2400" dirty="0" smtClean="0"/>
              <a:t>campo</a:t>
            </a:r>
            <a:r>
              <a:rPr lang="it-I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90387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……non </a:t>
            </a:r>
            <a:r>
              <a:rPr lang="it-IT" dirty="0"/>
              <a:t>possiamo pretendere che un palleggiatore che è stato </a:t>
            </a:r>
            <a:br>
              <a:rPr lang="it-IT" dirty="0"/>
            </a:br>
            <a:r>
              <a:rPr lang="it-IT" dirty="0"/>
              <a:t>costretto da una brutta ricezione o da una difesa imprecisa, che lo ha portato a 3 o </a:t>
            </a:r>
            <a:br>
              <a:rPr lang="it-IT" dirty="0"/>
            </a:br>
            <a:r>
              <a:rPr lang="it-IT" dirty="0"/>
              <a:t>4 metri dalla sua zona di competenza, possa velocemente recuperare la sua </a:t>
            </a:r>
            <a:br>
              <a:rPr lang="it-IT" dirty="0"/>
            </a:br>
            <a:r>
              <a:rPr lang="it-IT" dirty="0" smtClean="0"/>
              <a:t>posizione…………..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972493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98778"/>
          </a:xfrm>
        </p:spPr>
        <p:txBody>
          <a:bodyPr>
            <a:normAutofit/>
          </a:bodyPr>
          <a:lstStyle/>
          <a:p>
            <a:r>
              <a:rPr lang="it-IT" sz="3200" dirty="0"/>
              <a:t>Durante un allenamento si allenano gli alzatori a eseguire alzate precise </a:t>
            </a:r>
            <a:br>
              <a:rPr lang="it-IT" sz="3200" dirty="0"/>
            </a:br>
            <a:r>
              <a:rPr lang="it-IT" sz="3200" dirty="0"/>
              <a:t>da ogni parte del campo, gli attaccanti a “tirare” tutti i palloni, ma dobbiamo </a:t>
            </a:r>
            <a:br>
              <a:rPr lang="it-IT" sz="3200" dirty="0"/>
            </a:br>
            <a:r>
              <a:rPr lang="it-IT" sz="3200" dirty="0"/>
              <a:t>imparare ad allenare anche tutte le varie casistiche di copertura : Una volta stabilite </a:t>
            </a:r>
            <a:br>
              <a:rPr lang="it-IT" sz="3200" dirty="0"/>
            </a:br>
            <a:r>
              <a:rPr lang="it-IT" sz="3200" dirty="0"/>
              <a:t>le competenze, bisogna far si che gli atleti in campo prestino molta attenzione alla </a:t>
            </a:r>
            <a:br>
              <a:rPr lang="it-IT" sz="3200" dirty="0"/>
            </a:br>
            <a:r>
              <a:rPr lang="it-IT" sz="3200" dirty="0"/>
              <a:t>posizione dell’alzatore e dovranno essere pronti ad uno scambio di competenze ; </a:t>
            </a:r>
            <a:br>
              <a:rPr lang="it-IT" sz="3200" dirty="0"/>
            </a:br>
            <a:r>
              <a:rPr lang="it-IT" sz="3200" dirty="0"/>
              <a:t>per </a:t>
            </a:r>
            <a:r>
              <a:rPr lang="it-IT" sz="3200" dirty="0" smtClean="0"/>
              <a:t>esempio………….,</a:t>
            </a:r>
            <a:r>
              <a:rPr lang="it-IT" sz="3200" dirty="0"/>
              <a:t/>
            </a:r>
            <a:br>
              <a:rPr lang="it-IT" sz="3200" dirty="0"/>
            </a:b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42147012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………se </a:t>
            </a:r>
            <a:r>
              <a:rPr lang="it-IT" dirty="0"/>
              <a:t>il regista è costretto ad avvicinarsi molto al posto 5 per eseguire il </a:t>
            </a:r>
            <a:br>
              <a:rPr lang="it-IT" dirty="0"/>
            </a:br>
            <a:r>
              <a:rPr lang="it-IT" dirty="0"/>
              <a:t>palleggio d’alzata , il difensore 5 dovrà essere pronto a prendere posizione nella </a:t>
            </a:r>
            <a:br>
              <a:rPr lang="it-IT" dirty="0"/>
            </a:br>
            <a:r>
              <a:rPr lang="it-IT" dirty="0"/>
              <a:t>zona di competenza lasciata libera e di conseguenza l’alzatore prenderà il suo </a:t>
            </a:r>
            <a:br>
              <a:rPr lang="it-IT" dirty="0"/>
            </a:br>
            <a:r>
              <a:rPr lang="it-IT" dirty="0"/>
              <a:t>posto.</a:t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684368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513" y="1223963"/>
            <a:ext cx="3481387" cy="441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Connettore 1 3"/>
          <p:cNvCxnSpPr/>
          <p:nvPr/>
        </p:nvCxnSpPr>
        <p:spPr>
          <a:xfrm>
            <a:off x="2830513" y="2564904"/>
            <a:ext cx="34813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nettore 4"/>
          <p:cNvSpPr/>
          <p:nvPr/>
        </p:nvSpPr>
        <p:spPr>
          <a:xfrm>
            <a:off x="3347864" y="2996952"/>
            <a:ext cx="216024" cy="216024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P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8" name="Connettore 7"/>
          <p:cNvSpPr/>
          <p:nvPr/>
        </p:nvSpPr>
        <p:spPr>
          <a:xfrm>
            <a:off x="6039271" y="1624468"/>
            <a:ext cx="222312" cy="22860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onnettore 8"/>
          <p:cNvSpPr/>
          <p:nvPr/>
        </p:nvSpPr>
        <p:spPr>
          <a:xfrm>
            <a:off x="3546764" y="3573016"/>
            <a:ext cx="377164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</a:t>
            </a:r>
            <a:endParaRPr lang="it-IT" dirty="0"/>
          </a:p>
        </p:txBody>
      </p:sp>
      <p:cxnSp>
        <p:nvCxnSpPr>
          <p:cNvPr id="11" name="Connettore 2 10"/>
          <p:cNvCxnSpPr/>
          <p:nvPr/>
        </p:nvCxnSpPr>
        <p:spPr>
          <a:xfrm flipV="1">
            <a:off x="3923928" y="2852936"/>
            <a:ext cx="151216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nettore 11"/>
          <p:cNvSpPr/>
          <p:nvPr/>
        </p:nvSpPr>
        <p:spPr>
          <a:xfrm>
            <a:off x="4355976" y="1624468"/>
            <a:ext cx="288032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</a:t>
            </a:r>
            <a:endParaRPr lang="it-IT" dirty="0"/>
          </a:p>
        </p:txBody>
      </p:sp>
      <p:sp>
        <p:nvSpPr>
          <p:cNvPr id="13" name="Connettore 12"/>
          <p:cNvSpPr/>
          <p:nvPr/>
        </p:nvSpPr>
        <p:spPr>
          <a:xfrm>
            <a:off x="3131840" y="1853068"/>
            <a:ext cx="324036" cy="2797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</a:t>
            </a:r>
            <a:endParaRPr lang="it-IT" dirty="0"/>
          </a:p>
        </p:txBody>
      </p:sp>
      <p:sp>
        <p:nvSpPr>
          <p:cNvPr id="14" name="Connettore 13"/>
          <p:cNvSpPr/>
          <p:nvPr/>
        </p:nvSpPr>
        <p:spPr>
          <a:xfrm>
            <a:off x="4499992" y="4365104"/>
            <a:ext cx="432048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S2</a:t>
            </a:r>
            <a:endParaRPr lang="it-IT" sz="1400" dirty="0"/>
          </a:p>
        </p:txBody>
      </p:sp>
      <p:cxnSp>
        <p:nvCxnSpPr>
          <p:cNvPr id="16" name="Connettore 2 15"/>
          <p:cNvCxnSpPr/>
          <p:nvPr/>
        </p:nvCxnSpPr>
        <p:spPr>
          <a:xfrm flipV="1">
            <a:off x="4932040" y="3933056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>
            <a:off x="4644008" y="1853068"/>
            <a:ext cx="684076" cy="495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igura a mano libera 19"/>
          <p:cNvSpPr/>
          <p:nvPr/>
        </p:nvSpPr>
        <p:spPr>
          <a:xfrm>
            <a:off x="3389745" y="1405862"/>
            <a:ext cx="2812786" cy="1577483"/>
          </a:xfrm>
          <a:custGeom>
            <a:avLst/>
            <a:gdLst>
              <a:gd name="connsiteX0" fmla="*/ 0 w 2812786"/>
              <a:gd name="connsiteY0" fmla="*/ 1577483 h 1577483"/>
              <a:gd name="connsiteX1" fmla="*/ 101600 w 2812786"/>
              <a:gd name="connsiteY1" fmla="*/ 1355811 h 1577483"/>
              <a:gd name="connsiteX2" fmla="*/ 129310 w 2812786"/>
              <a:gd name="connsiteY2" fmla="*/ 1263447 h 1577483"/>
              <a:gd name="connsiteX3" fmla="*/ 1357746 w 2812786"/>
              <a:gd name="connsiteY3" fmla="*/ 293629 h 1577483"/>
              <a:gd name="connsiteX4" fmla="*/ 2687782 w 2812786"/>
              <a:gd name="connsiteY4" fmla="*/ 25774 h 1577483"/>
              <a:gd name="connsiteX5" fmla="*/ 2678546 w 2812786"/>
              <a:gd name="connsiteY5" fmla="*/ 25774 h 1577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2786" h="1577483">
                <a:moveTo>
                  <a:pt x="0" y="1577483"/>
                </a:moveTo>
                <a:cubicBezTo>
                  <a:pt x="40024" y="1492816"/>
                  <a:pt x="80048" y="1408150"/>
                  <a:pt x="101600" y="1355811"/>
                </a:cubicBezTo>
                <a:cubicBezTo>
                  <a:pt x="123152" y="1303472"/>
                  <a:pt x="-80048" y="1440477"/>
                  <a:pt x="129310" y="1263447"/>
                </a:cubicBezTo>
                <a:cubicBezTo>
                  <a:pt x="338668" y="1086417"/>
                  <a:pt x="931334" y="499908"/>
                  <a:pt x="1357746" y="293629"/>
                </a:cubicBezTo>
                <a:cubicBezTo>
                  <a:pt x="1784158" y="87350"/>
                  <a:pt x="2467649" y="70416"/>
                  <a:pt x="2687782" y="25774"/>
                </a:cubicBezTo>
                <a:cubicBezTo>
                  <a:pt x="2907915" y="-18868"/>
                  <a:pt x="2793230" y="3453"/>
                  <a:pt x="2678546" y="2577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Connettore 2 23"/>
          <p:cNvCxnSpPr/>
          <p:nvPr/>
        </p:nvCxnSpPr>
        <p:spPr>
          <a:xfrm>
            <a:off x="3455876" y="2100974"/>
            <a:ext cx="324036" cy="93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2511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348750" y="2967335"/>
            <a:ext cx="2446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GRAZIE </a:t>
            </a:r>
            <a:endParaRPr lang="it-IT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6446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755576" y="1268760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Criteri di scelta del sistema di copertura</a:t>
            </a:r>
          </a:p>
          <a:p>
            <a:endParaRPr lang="it-IT" dirty="0" smtClean="0"/>
          </a:p>
          <a:p>
            <a:r>
              <a:rPr lang="it-IT" dirty="0" smtClean="0"/>
              <a:t>Definizione delle competenze del libero</a:t>
            </a:r>
          </a:p>
          <a:p>
            <a:endParaRPr lang="it-IT" dirty="0" smtClean="0"/>
          </a:p>
          <a:p>
            <a:r>
              <a:rPr lang="it-IT" dirty="0" smtClean="0"/>
              <a:t>Definizione della copertura corta da parte degli eventuali attaccanti di seconda linea</a:t>
            </a:r>
          </a:p>
          <a:p>
            <a:endParaRPr lang="it-IT" dirty="0" smtClean="0"/>
          </a:p>
          <a:p>
            <a:r>
              <a:rPr lang="it-IT" dirty="0" smtClean="0"/>
              <a:t>Definizione delle competenze dell’alzatore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05814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268760"/>
            <a:ext cx="69847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Copertura per attacco da 4</a:t>
            </a:r>
          </a:p>
          <a:p>
            <a:endParaRPr lang="it-IT" dirty="0" smtClean="0"/>
          </a:p>
          <a:p>
            <a:r>
              <a:rPr lang="it-IT" dirty="0" smtClean="0"/>
              <a:t>Copertura per attacco da 3 su attacco veloce e su tesa al centro</a:t>
            </a:r>
          </a:p>
          <a:p>
            <a:endParaRPr lang="it-IT" dirty="0" smtClean="0"/>
          </a:p>
          <a:p>
            <a:r>
              <a:rPr lang="it-IT" dirty="0" smtClean="0"/>
              <a:t>Copertura su attacco da 2</a:t>
            </a:r>
          </a:p>
          <a:p>
            <a:endParaRPr lang="it-IT" dirty="0" smtClean="0"/>
          </a:p>
          <a:p>
            <a:r>
              <a:rPr lang="it-IT" dirty="0" smtClean="0"/>
              <a:t>Copertura su fast</a:t>
            </a:r>
          </a:p>
          <a:p>
            <a:endParaRPr lang="it-IT" dirty="0" smtClean="0"/>
          </a:p>
          <a:p>
            <a:r>
              <a:rPr lang="it-IT" dirty="0" smtClean="0"/>
              <a:t>Con attacco a due</a:t>
            </a:r>
          </a:p>
          <a:p>
            <a:endParaRPr lang="it-IT" dirty="0" smtClean="0"/>
          </a:p>
          <a:p>
            <a:r>
              <a:rPr lang="it-IT" dirty="0" smtClean="0"/>
              <a:t>Con attacco a tre del centrale</a:t>
            </a:r>
          </a:p>
          <a:p>
            <a:endParaRPr lang="it-IT" dirty="0" smtClean="0"/>
          </a:p>
          <a:p>
            <a:r>
              <a:rPr lang="it-IT" dirty="0" smtClean="0"/>
              <a:t>Con attacco a tre dell’opposto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9633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115616" y="1052736"/>
            <a:ext cx="75608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Dare un’impostazione generale sulla copertura, non lasciamola al caso…</a:t>
            </a:r>
          </a:p>
          <a:p>
            <a:endParaRPr lang="it-IT" dirty="0" smtClean="0"/>
          </a:p>
          <a:p>
            <a:r>
              <a:rPr lang="it-IT" dirty="0" smtClean="0"/>
              <a:t>E’ importante riuscire a prendere almeno un pallone in più a set in fase di copertura</a:t>
            </a:r>
          </a:p>
          <a:p>
            <a:endParaRPr lang="it-IT" dirty="0" smtClean="0"/>
          </a:p>
          <a:p>
            <a:r>
              <a:rPr lang="it-IT" dirty="0" smtClean="0"/>
              <a:t>Tenere sempre due giocatrici lunghe e due vicine all’attaccante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18465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827584" y="1628800"/>
            <a:ext cx="7704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Casistica situazionale nell’azione del sistema di copertura</a:t>
            </a:r>
          </a:p>
          <a:p>
            <a:r>
              <a:rPr lang="it-IT" dirty="0" smtClean="0"/>
              <a:t>Priorità su attacco di primo tempo</a:t>
            </a:r>
          </a:p>
          <a:p>
            <a:r>
              <a:rPr lang="it-IT" dirty="0" smtClean="0"/>
              <a:t>Priorità su attacco laterale</a:t>
            </a:r>
          </a:p>
          <a:p>
            <a:r>
              <a:rPr lang="it-IT" dirty="0" smtClean="0"/>
              <a:t>Priorità su attacco da seconda linea</a:t>
            </a:r>
          </a:p>
          <a:p>
            <a:r>
              <a:rPr lang="it-IT" dirty="0" smtClean="0"/>
              <a:t>Dalla zona centrale della linea d’attacco</a:t>
            </a:r>
          </a:p>
          <a:p>
            <a:r>
              <a:rPr lang="it-IT" dirty="0" smtClean="0"/>
              <a:t>Dalle zone laterali della linea d’attacco</a:t>
            </a:r>
          </a:p>
          <a:p>
            <a:r>
              <a:rPr lang="it-IT" dirty="0" smtClean="0"/>
              <a:t>Priorità su attacco di palla alta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6507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Copertura su primo tempo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115616" y="1844824"/>
            <a:ext cx="2592288" cy="30963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4499992" y="1844824"/>
            <a:ext cx="2736304" cy="30963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" name="Connettore 1 6"/>
          <p:cNvCxnSpPr/>
          <p:nvPr/>
        </p:nvCxnSpPr>
        <p:spPr>
          <a:xfrm>
            <a:off x="1115616" y="2780928"/>
            <a:ext cx="25922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4499992" y="2780928"/>
            <a:ext cx="27363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nettore 9"/>
          <p:cNvSpPr/>
          <p:nvPr/>
        </p:nvSpPr>
        <p:spPr>
          <a:xfrm>
            <a:off x="2627784" y="2060848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onnettore 10"/>
          <p:cNvSpPr/>
          <p:nvPr/>
        </p:nvSpPr>
        <p:spPr>
          <a:xfrm>
            <a:off x="2195736" y="2564904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onnettore 11"/>
          <p:cNvSpPr/>
          <p:nvPr/>
        </p:nvSpPr>
        <p:spPr>
          <a:xfrm>
            <a:off x="971600" y="2636912"/>
            <a:ext cx="288032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onnettore 12"/>
          <p:cNvSpPr/>
          <p:nvPr/>
        </p:nvSpPr>
        <p:spPr>
          <a:xfrm>
            <a:off x="1619672" y="3212976"/>
            <a:ext cx="288032" cy="288032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onnettore 13"/>
          <p:cNvSpPr/>
          <p:nvPr/>
        </p:nvSpPr>
        <p:spPr>
          <a:xfrm>
            <a:off x="2483768" y="3933056"/>
            <a:ext cx="288032" cy="28803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onnettore 14"/>
          <p:cNvSpPr/>
          <p:nvPr/>
        </p:nvSpPr>
        <p:spPr>
          <a:xfrm>
            <a:off x="3059832" y="3356992"/>
            <a:ext cx="288032" cy="28803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7" name="Connettore 2 16"/>
          <p:cNvCxnSpPr/>
          <p:nvPr/>
        </p:nvCxnSpPr>
        <p:spPr>
          <a:xfrm flipV="1">
            <a:off x="2339752" y="2060848"/>
            <a:ext cx="7200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>
            <a:stCxn id="12" idx="0"/>
          </p:cNvCxnSpPr>
          <p:nvPr/>
        </p:nvCxnSpPr>
        <p:spPr>
          <a:xfrm flipV="1">
            <a:off x="1115616" y="2312876"/>
            <a:ext cx="144016" cy="324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V="1">
            <a:off x="1259632" y="2060848"/>
            <a:ext cx="504056" cy="252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047" y="2857843"/>
            <a:ext cx="317500" cy="355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644" y="2550327"/>
            <a:ext cx="317500" cy="307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94874"/>
            <a:ext cx="317500" cy="3180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849" y="2680276"/>
            <a:ext cx="361799" cy="355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Connettore 25"/>
          <p:cNvSpPr/>
          <p:nvPr/>
        </p:nvSpPr>
        <p:spPr>
          <a:xfrm>
            <a:off x="5148064" y="3035409"/>
            <a:ext cx="288032" cy="288032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894" y="3933056"/>
            <a:ext cx="317500" cy="288032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/>
        </p:spPr>
      </p:pic>
      <p:cxnSp>
        <p:nvCxnSpPr>
          <p:cNvPr id="23" name="Connettore 2 22"/>
          <p:cNvCxnSpPr/>
          <p:nvPr/>
        </p:nvCxnSpPr>
        <p:spPr>
          <a:xfrm flipV="1">
            <a:off x="5709394" y="1994874"/>
            <a:ext cx="158750" cy="5554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24"/>
          <p:cNvCxnSpPr/>
          <p:nvPr/>
        </p:nvCxnSpPr>
        <p:spPr>
          <a:xfrm flipV="1">
            <a:off x="4621797" y="2204864"/>
            <a:ext cx="15875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 flipV="1">
            <a:off x="4780547" y="2060848"/>
            <a:ext cx="511533" cy="1260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 flipH="1" flipV="1">
            <a:off x="7092280" y="2283939"/>
            <a:ext cx="230209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 flipH="1" flipV="1">
            <a:off x="6660232" y="2123855"/>
            <a:ext cx="432048" cy="148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/>
          <p:nvPr/>
        </p:nvCxnSpPr>
        <p:spPr>
          <a:xfrm flipH="1">
            <a:off x="6242918" y="2348880"/>
            <a:ext cx="101476" cy="2014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/>
          <p:cNvSpPr txBox="1"/>
          <p:nvPr/>
        </p:nvSpPr>
        <p:spPr>
          <a:xfrm>
            <a:off x="1187624" y="537321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Attacco a due</a:t>
            </a:r>
            <a:endParaRPr lang="it-IT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4621797" y="5445224"/>
            <a:ext cx="2676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Attacco a tre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3131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LA COPERTURA su attacco da 4 o da 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3481387" cy="441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nettore 1 6"/>
          <p:cNvCxnSpPr/>
          <p:nvPr/>
        </p:nvCxnSpPr>
        <p:spPr>
          <a:xfrm>
            <a:off x="827583" y="2996952"/>
            <a:ext cx="34813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932" y="1637259"/>
            <a:ext cx="3481387" cy="441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468" y="2996952"/>
            <a:ext cx="348773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238125" cy="2381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846495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949" y="2214554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768" y="2035894"/>
            <a:ext cx="238125" cy="2381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799" y="2753542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767" y="4458191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574" y="3434482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761" y="2078030"/>
            <a:ext cx="238125" cy="2381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155" y="2220039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856" y="2971665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217" y="4577253"/>
            <a:ext cx="238125" cy="24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838" y="3716362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Connettore 2 8"/>
          <p:cNvCxnSpPr/>
          <p:nvPr/>
        </p:nvCxnSpPr>
        <p:spPr>
          <a:xfrm flipH="1">
            <a:off x="2100893" y="1772816"/>
            <a:ext cx="526891" cy="2630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H="1">
            <a:off x="3203848" y="1846495"/>
            <a:ext cx="576064" cy="3505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V="1">
            <a:off x="1306686" y="3042671"/>
            <a:ext cx="119063" cy="11064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2100893" y="4577253"/>
            <a:ext cx="11029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6804248" y="1916832"/>
            <a:ext cx="511907" cy="297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5364088" y="1772816"/>
            <a:ext cx="432048" cy="4242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V="1">
            <a:off x="8127191" y="3328853"/>
            <a:ext cx="0" cy="820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>
            <a:off x="6660232" y="4696316"/>
            <a:ext cx="655923" cy="19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9154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969</Words>
  <Application>Microsoft Office PowerPoint</Application>
  <PresentationFormat>Presentazione su schermo (4:3)</PresentationFormat>
  <Paragraphs>110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37" baseType="lpstr">
      <vt:lpstr>Tema di Office</vt:lpstr>
      <vt:lpstr>CORSO PER ALLENATORI DI PRIMO GRADO</vt:lpstr>
      <vt:lpstr>Presentazione standard di PowerPoint</vt:lpstr>
      <vt:lpstr>Dal concetto generale di esercitazione di sintesi è possibile identificare, nella pallavolo, una serie di situazioni tecniche che si concatenano in convenzionali metodi che a cui corrispondono categorie di esercitazioni. L’esercizio di sintesi, che nel sistema di allenamento specifico trova la sua ottimale collocazione, può essere quindi codificato.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Copertura su primo tempo</vt:lpstr>
      <vt:lpstr>LA COPERTURA su attacco da 4 o da 2</vt:lpstr>
      <vt:lpstr>LA COPERTURA su attacco da 4 o da 2</vt:lpstr>
      <vt:lpstr>LA COPERTURA su attacco da 2^linea</vt:lpstr>
      <vt:lpstr> Identificazione e allenamento delle competenze di ricostruzione La comunicazione della presa di responsabilità Definizione delle competenze primarie di alzata e allenamento specifico  Identificazione e allenamento delle competenze primarie di contrattacco Principio tattico della ricostruzione sull’attaccante più lontano  </vt:lpstr>
      <vt:lpstr>La ricostruzione dopo copertura</vt:lpstr>
      <vt:lpstr>Esercitazioni per la copertura</vt:lpstr>
      <vt:lpstr> In alcune esercitazioni specifiche per l’attacco possiamo allenare  chi attacca a tirare contro un  muro piazzato  per allenare la copertura o il mani fuori   Nelle esercitazioni globali si può utilizzare  un punteggio più incentivante se si fa punto dopo copertura o se si fa mani fuori  </vt:lpstr>
      <vt:lpstr>Esercitazioni per la copertura</vt:lpstr>
      <vt:lpstr>Presentazione standard di PowerPoint</vt:lpstr>
      <vt:lpstr>Durante l’attacco</vt:lpstr>
      <vt:lpstr>In conclusione… tecnica e mentalità sono le armi della difesa e della copertura </vt:lpstr>
      <vt:lpstr> Lavorare sull’aspetto tecnico dei fondamentali con esercizi sintetici   Inserire esercitazioni di situazione  quando si deve fissare un fondamentale o un particolare di un fondamentale  Inserire esercitazioni globali a punteggio, magari con penalità per chi perde, per aumentare l’interesse negli esercizi  Far assumere agli atleti una mentalità di squadra in tutti i fondamentali e situazioni di gioco Far acquisire una mentalità vincente alla squadra, ricordando che… </vt:lpstr>
      <vt:lpstr>Avere una mentalità vincente, non significa vincere sempre… significa che,  in ogni esercizio,  in ogni partita,  in ogni situazione  bisogna riuscire ad applicare ciò che si è provato per imparare a  superare i propri limiti… </vt:lpstr>
      <vt:lpstr>Presentazione standard di PowerPoint</vt:lpstr>
      <vt:lpstr>Gli interventi in copertura sono effettuati con tecniche molto varie e decisamente non standardizzabili: considerando che si tratta del primo tocco di squadra, sono consentiti anche tutti i colpi “sporchi” a una o due mani e questa cosa deve essere ricordata agli atleti. Ecco solo alcuni esempi di tecniche utilizzabili:  • Interventi semplici in palleggio o bagher; • Intervento ad una mano laterale (aperta o chiusa); • Intervento di pugno in alto; • Intervento in acrobatica laterale o frontale; </vt:lpstr>
      <vt:lpstr>Dal punto di vista della postura, credo sia importante fare due distinzioni: • I giocatori vicini all’attaccante (copertura stretta) devono assumere una postura attiva con baricentro basso(vista la distanza ridotta, si deve poter prendere la palla anche molto in basso) e busto abbastanza aperto (per evitare che molte murate scavalchino il giocatore in copertura). Le braccia devono sempre essere aperte e sciolte, pronte a qualsiasi tipo di intervento davanti o alto. • I giocatori lontani dall’attaccante (copertura larga) devono invece assumere una postura più alta e dinamica, pronti a correre per i recuperi lunghi. </vt:lpstr>
      <vt:lpstr>Molto importante, inoltre, è che lo sguardo sia bene indirizzato al piano di rimbalzo del muro, per poter anticipare la traiettoria di uscita dallo stesso</vt:lpstr>
      <vt:lpstr>Allenamento</vt:lpstr>
      <vt:lpstr>Già in fase di riscaldamento tecnico o tecnica analitica, è importante sollecitare nei giocatori il fatto che dopo ogni gesto tecnico ne deve seguire immediatamente un altro (in questo caso la copertura). Alcuni esercizi classici:  • Esercizi con alzata e simulazione di copertura (un giocatore fa riferimento per l’alzata ed effettua un “pallonetto” per lo stesso giocatore che ha alzato); • Esercizi con appoggio e copertura, oppure con appoggio-alzata-copertura; • Triangolazioni con difesa e copertura. </vt:lpstr>
      <vt:lpstr>Alcuni esercizi analitici per la copertura possono essere inseriti anche con l’attacco:  • Attacco a rete con copertura: prima rincorsa a vuoto, durante il salto l’allenatore – che è di fronte all’attaccante subito oltre la rete – immette una palla facile nel campo dell’attaccante (simulazione di murata), il quale si copre da solo (o con compagno), per successiva alzata e attacco.  • Attacco di palla alta contro il muro (eventualmente muro senza salto in piedi ad un tavolone) e due giocatori (più l’alzatore) in copertura stretta, con l’obbligo per l’attaccante di tirare sul muro. </vt:lpstr>
      <vt:lpstr>Se possibile, ci si può servire di uno strumento molto utile, ovvero il muro artificiale: al di là degli strumenti professionali, è anche possibile sopperire alla mancanza di questo oggetto con un semplice asse di legno, a cui saldare due maniglie. Un giocatore (o l’allenatore stesso) si posizionerà in piedi su un tavolo, tenendo bene alto questo muro artificiale. Grazie a questo strumento si possono proporre le più svariate esercitazioni:  • Attacco contro muro artificiale, copertura e attacco fuori dal muro; • Gioco da difesa, palla Super a schivare il muro artificiale e palla Alta a giocarci addosso per la copertura; • Attacco contro muro artificiale, fino a che non si copre non si può schiacciare forte. </vt:lpstr>
      <vt:lpstr>Presentazione standard di PowerPoint</vt:lpstr>
      <vt:lpstr>Presentazione standard di PowerPoint</vt:lpstr>
      <vt:lpstr>……non possiamo pretendere che un palleggiatore che è stato  costretto da una brutta ricezione o da una difesa imprecisa, che lo ha portato a 3 o  4 metri dalla sua zona di competenza, possa velocemente recuperare la sua  posizione………….. </vt:lpstr>
      <vt:lpstr>Durante un allenamento si allenano gli alzatori a eseguire alzate precise  da ogni parte del campo, gli attaccanti a “tirare” tutti i palloni, ma dobbiamo  imparare ad allenare anche tutte le varie casistiche di copertura : Una volta stabilite  le competenze, bisogna far si che gli atleti in campo prestino molta attenzione alla  posizione dell’alzatore e dovranno essere pronti ad uno scambio di competenze ;  per esempio…………., </vt:lpstr>
      <vt:lpstr>………se il regista è costretto ad avvicinarsi molto al posto 5 per eseguire il  palleggio d’alzata , il difensore 5 dovrà essere pronto a prendere posizione nella  zona di competenza lasciata libera e di conseguenza l’alzatore prenderà il suo  posto. 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PER ALLENATORI DI PRIMO GRADO</dc:title>
  <dc:creator>Alberto</dc:creator>
  <cp:lastModifiedBy>Alberto</cp:lastModifiedBy>
  <cp:revision>17</cp:revision>
  <dcterms:created xsi:type="dcterms:W3CDTF">2014-01-23T18:04:52Z</dcterms:created>
  <dcterms:modified xsi:type="dcterms:W3CDTF">2014-03-21T16:58:26Z</dcterms:modified>
</cp:coreProperties>
</file>