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7" r:id="rId4"/>
    <p:sldId id="258" r:id="rId5"/>
    <p:sldId id="259" r:id="rId6"/>
    <p:sldId id="267" r:id="rId7"/>
    <p:sldId id="260" r:id="rId8"/>
    <p:sldId id="261" r:id="rId9"/>
    <p:sldId id="262" r:id="rId10"/>
    <p:sldId id="263" r:id="rId11"/>
    <p:sldId id="264" r:id="rId1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29DBA40F-592B-45FD-90F1-8EBBA772018B}" type="datetimeFigureOut">
              <a:rPr lang="it-IT" smtClean="0"/>
              <a:t>26/01/2014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1879939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9DBA40F-592B-45FD-90F1-8EBBA772018B}" type="datetimeFigureOut">
              <a:rPr lang="it-IT" smtClean="0"/>
              <a:t>26/01/2014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3414432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9DBA40F-592B-45FD-90F1-8EBBA772018B}" type="datetimeFigureOut">
              <a:rPr lang="it-IT" smtClean="0"/>
              <a:t>26/01/2014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3356037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9DBA40F-592B-45FD-90F1-8EBBA772018B}" type="datetimeFigureOut">
              <a:rPr lang="it-IT" smtClean="0"/>
              <a:t>26/01/2014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3410126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29DBA40F-592B-45FD-90F1-8EBBA772018B}" type="datetimeFigureOut">
              <a:rPr lang="it-IT" smtClean="0"/>
              <a:t>26/01/2014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87033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29DBA40F-592B-45FD-90F1-8EBBA772018B}" type="datetimeFigureOut">
              <a:rPr lang="it-IT" smtClean="0"/>
              <a:t>26/01/2014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1275727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29DBA40F-592B-45FD-90F1-8EBBA772018B}" type="datetimeFigureOut">
              <a:rPr lang="it-IT" smtClean="0"/>
              <a:t>26/01/2014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1523679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29DBA40F-592B-45FD-90F1-8EBBA772018B}" type="datetimeFigureOut">
              <a:rPr lang="it-IT" smtClean="0"/>
              <a:t>26/01/2014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3543806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9DBA40F-592B-45FD-90F1-8EBBA772018B}" type="datetimeFigureOut">
              <a:rPr lang="it-IT" smtClean="0"/>
              <a:t>26/01/2014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1467648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9DBA40F-592B-45FD-90F1-8EBBA772018B}" type="datetimeFigureOut">
              <a:rPr lang="it-IT" smtClean="0"/>
              <a:t>26/01/2014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2737437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9DBA40F-592B-45FD-90F1-8EBBA772018B}" type="datetimeFigureOut">
              <a:rPr lang="it-IT" smtClean="0"/>
              <a:t>26/01/2014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1698829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DBA40F-592B-45FD-90F1-8EBBA772018B}" type="datetimeFigureOut">
              <a:rPr lang="it-IT" smtClean="0"/>
              <a:t>26/01/2014</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6B3CF2-563B-42BE-9C63-89CEEB85A5C8}" type="slidenum">
              <a:rPr lang="it-IT" smtClean="0"/>
              <a:t>‹N›</a:t>
            </a:fld>
            <a:endParaRPr lang="it-IT"/>
          </a:p>
        </p:txBody>
      </p:sp>
    </p:spTree>
    <p:extLst>
      <p:ext uri="{BB962C8B-B14F-4D97-AF65-F5344CB8AC3E}">
        <p14:creationId xmlns:p14="http://schemas.microsoft.com/office/powerpoint/2010/main" val="14474953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png"/><Relationship Id="rId9"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4.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1268760"/>
            <a:ext cx="7772400" cy="2331691"/>
          </a:xfrm>
        </p:spPr>
        <p:txBody>
          <a:bodyPr>
            <a:normAutofit fontScale="90000"/>
          </a:bodyPr>
          <a:lstStyle/>
          <a:p>
            <a:r>
              <a:rPr lang="it-IT" dirty="0" smtClean="0"/>
              <a:t>MODULO 16</a:t>
            </a:r>
            <a:br>
              <a:rPr lang="it-IT" dirty="0" smtClean="0"/>
            </a:br>
            <a:r>
              <a:rPr lang="it-IT" dirty="0" smtClean="0"/>
              <a:t/>
            </a:r>
            <a:br>
              <a:rPr lang="it-IT" dirty="0" smtClean="0"/>
            </a:br>
            <a:r>
              <a:rPr lang="it-IT" dirty="0" smtClean="0"/>
              <a:t>“L’esercizio di difesa e contrattacco”</a:t>
            </a:r>
            <a:br>
              <a:rPr lang="it-IT" dirty="0" smtClean="0"/>
            </a:br>
            <a:endParaRPr lang="it-IT" dirty="0"/>
          </a:p>
        </p:txBody>
      </p:sp>
    </p:spTree>
    <p:extLst>
      <p:ext uri="{BB962C8B-B14F-4D97-AF65-F5344CB8AC3E}">
        <p14:creationId xmlns:p14="http://schemas.microsoft.com/office/powerpoint/2010/main" val="40542428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0513" y="1975668"/>
            <a:ext cx="3481387" cy="441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2843213" y="3305968"/>
            <a:ext cx="345598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3425" y="1581517"/>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8968" y="1975668"/>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14409" y="1975668"/>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908720"/>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5217" y="3808437"/>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9582" y="5157192"/>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6"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1623" y="3933055"/>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asellaDiTesto 3"/>
          <p:cNvSpPr txBox="1"/>
          <p:nvPr/>
        </p:nvSpPr>
        <p:spPr>
          <a:xfrm>
            <a:off x="6516216" y="1590005"/>
            <a:ext cx="936104" cy="369332"/>
          </a:xfrm>
          <a:prstGeom prst="rect">
            <a:avLst/>
          </a:prstGeom>
          <a:noFill/>
        </p:spPr>
        <p:txBody>
          <a:bodyPr wrap="square" rtlCol="0">
            <a:spAutoFit/>
          </a:bodyPr>
          <a:lstStyle/>
          <a:p>
            <a:r>
              <a:rPr lang="it-IT" dirty="0" smtClean="0"/>
              <a:t>A</a:t>
            </a:r>
            <a:endParaRPr lang="it-IT" dirty="0"/>
          </a:p>
        </p:txBody>
      </p:sp>
      <p:pic>
        <p:nvPicPr>
          <p:cNvPr id="4107"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96646" y="1590005"/>
            <a:ext cx="249237"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igura a mano libera 4"/>
          <p:cNvSpPr/>
          <p:nvPr/>
        </p:nvSpPr>
        <p:spPr>
          <a:xfrm>
            <a:off x="4104319" y="1533645"/>
            <a:ext cx="341746" cy="112720"/>
          </a:xfrm>
          <a:custGeom>
            <a:avLst/>
            <a:gdLst>
              <a:gd name="connsiteX0" fmla="*/ 0 w 341746"/>
              <a:gd name="connsiteY0" fmla="*/ 112720 h 112720"/>
              <a:gd name="connsiteX1" fmla="*/ 64655 w 341746"/>
              <a:gd name="connsiteY1" fmla="*/ 75775 h 112720"/>
              <a:gd name="connsiteX2" fmla="*/ 203200 w 341746"/>
              <a:gd name="connsiteY2" fmla="*/ 1884 h 112720"/>
              <a:gd name="connsiteX3" fmla="*/ 341746 w 341746"/>
              <a:gd name="connsiteY3" fmla="*/ 20357 h 112720"/>
              <a:gd name="connsiteX4" fmla="*/ 341746 w 341746"/>
              <a:gd name="connsiteY4" fmla="*/ 20357 h 112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746" h="112720">
                <a:moveTo>
                  <a:pt x="0" y="112720"/>
                </a:moveTo>
                <a:cubicBezTo>
                  <a:pt x="15394" y="103484"/>
                  <a:pt x="30788" y="94248"/>
                  <a:pt x="64655" y="75775"/>
                </a:cubicBezTo>
                <a:cubicBezTo>
                  <a:pt x="98522" y="57302"/>
                  <a:pt x="157018" y="11120"/>
                  <a:pt x="203200" y="1884"/>
                </a:cubicBezTo>
                <a:cubicBezTo>
                  <a:pt x="249382" y="-7352"/>
                  <a:pt x="341746" y="20357"/>
                  <a:pt x="341746" y="20357"/>
                </a:cubicBezTo>
                <a:lnTo>
                  <a:pt x="341746" y="2035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7" name="Connettore 1 6"/>
          <p:cNvCxnSpPr/>
          <p:nvPr/>
        </p:nvCxnSpPr>
        <p:spPr>
          <a:xfrm flipV="1">
            <a:off x="2830513" y="731911"/>
            <a:ext cx="0" cy="1107331"/>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flipV="1">
            <a:off x="6280727" y="791295"/>
            <a:ext cx="0" cy="1107331"/>
          </a:xfrm>
          <a:prstGeom prst="line">
            <a:avLst/>
          </a:prstGeom>
        </p:spPr>
        <p:style>
          <a:lnRef idx="1">
            <a:schemeClr val="accent1"/>
          </a:lnRef>
          <a:fillRef idx="0">
            <a:schemeClr val="accent1"/>
          </a:fillRef>
          <a:effectRef idx="0">
            <a:schemeClr val="accent1"/>
          </a:effectRef>
          <a:fontRef idx="minor">
            <a:schemeClr val="tx1"/>
          </a:fontRef>
        </p:style>
      </p:cxnSp>
      <p:pic>
        <p:nvPicPr>
          <p:cNvPr id="4108"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05287" y="1998831"/>
            <a:ext cx="249237"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Figura a mano libera 11"/>
          <p:cNvSpPr/>
          <p:nvPr/>
        </p:nvSpPr>
        <p:spPr>
          <a:xfrm>
            <a:off x="4036291" y="1255239"/>
            <a:ext cx="2133600" cy="444252"/>
          </a:xfrm>
          <a:custGeom>
            <a:avLst/>
            <a:gdLst>
              <a:gd name="connsiteX0" fmla="*/ 0 w 2133600"/>
              <a:gd name="connsiteY0" fmla="*/ 351888 h 444252"/>
              <a:gd name="connsiteX1" fmla="*/ 544945 w 2133600"/>
              <a:gd name="connsiteY1" fmla="*/ 906 h 444252"/>
              <a:gd name="connsiteX2" fmla="*/ 2133600 w 2133600"/>
              <a:gd name="connsiteY2" fmla="*/ 444252 h 444252"/>
              <a:gd name="connsiteX3" fmla="*/ 2133600 w 2133600"/>
              <a:gd name="connsiteY3" fmla="*/ 444252 h 444252"/>
              <a:gd name="connsiteX4" fmla="*/ 2133600 w 2133600"/>
              <a:gd name="connsiteY4" fmla="*/ 444252 h 444252"/>
              <a:gd name="connsiteX5" fmla="*/ 2133600 w 2133600"/>
              <a:gd name="connsiteY5" fmla="*/ 444252 h 444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33600" h="444252">
                <a:moveTo>
                  <a:pt x="0" y="351888"/>
                </a:moveTo>
                <a:cubicBezTo>
                  <a:pt x="94672" y="168700"/>
                  <a:pt x="189345" y="-14488"/>
                  <a:pt x="544945" y="906"/>
                </a:cubicBezTo>
                <a:cubicBezTo>
                  <a:pt x="900545" y="16300"/>
                  <a:pt x="2133600" y="444252"/>
                  <a:pt x="2133600" y="444252"/>
                </a:cubicBezTo>
                <a:lnTo>
                  <a:pt x="2133600" y="444252"/>
                </a:lnTo>
                <a:lnTo>
                  <a:pt x="2133600" y="444252"/>
                </a:lnTo>
                <a:lnTo>
                  <a:pt x="2133600" y="444252"/>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4" name="Connettore 2 13"/>
          <p:cNvCxnSpPr/>
          <p:nvPr/>
        </p:nvCxnSpPr>
        <p:spPr>
          <a:xfrm>
            <a:off x="4693443" y="2123449"/>
            <a:ext cx="82598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Figura a mano libera 14"/>
          <p:cNvSpPr/>
          <p:nvPr/>
        </p:nvSpPr>
        <p:spPr>
          <a:xfrm>
            <a:off x="4082473" y="2244436"/>
            <a:ext cx="738909" cy="877455"/>
          </a:xfrm>
          <a:custGeom>
            <a:avLst/>
            <a:gdLst>
              <a:gd name="connsiteX0" fmla="*/ 0 w 738909"/>
              <a:gd name="connsiteY0" fmla="*/ 0 h 877455"/>
              <a:gd name="connsiteX1" fmla="*/ 64654 w 738909"/>
              <a:gd name="connsiteY1" fmla="*/ 277091 h 877455"/>
              <a:gd name="connsiteX2" fmla="*/ 110836 w 738909"/>
              <a:gd name="connsiteY2" fmla="*/ 443346 h 877455"/>
              <a:gd name="connsiteX3" fmla="*/ 581891 w 738909"/>
              <a:gd name="connsiteY3" fmla="*/ 794328 h 877455"/>
              <a:gd name="connsiteX4" fmla="*/ 738909 w 738909"/>
              <a:gd name="connsiteY4" fmla="*/ 877455 h 877455"/>
              <a:gd name="connsiteX5" fmla="*/ 738909 w 738909"/>
              <a:gd name="connsiteY5" fmla="*/ 877455 h 877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8909" h="877455">
                <a:moveTo>
                  <a:pt x="0" y="0"/>
                </a:moveTo>
                <a:cubicBezTo>
                  <a:pt x="23090" y="101600"/>
                  <a:pt x="46181" y="203200"/>
                  <a:pt x="64654" y="277091"/>
                </a:cubicBezTo>
                <a:cubicBezTo>
                  <a:pt x="83127" y="350982"/>
                  <a:pt x="24630" y="357140"/>
                  <a:pt x="110836" y="443346"/>
                </a:cubicBezTo>
                <a:cubicBezTo>
                  <a:pt x="197042" y="529552"/>
                  <a:pt x="477212" y="721977"/>
                  <a:pt x="581891" y="794328"/>
                </a:cubicBezTo>
                <a:cubicBezTo>
                  <a:pt x="686570" y="866679"/>
                  <a:pt x="738909" y="877455"/>
                  <a:pt x="738909" y="877455"/>
                </a:cubicBezTo>
                <a:lnTo>
                  <a:pt x="738909" y="877455"/>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7" name="Connettore 2 16"/>
          <p:cNvCxnSpPr/>
          <p:nvPr/>
        </p:nvCxnSpPr>
        <p:spPr>
          <a:xfrm>
            <a:off x="3537454" y="4057674"/>
            <a:ext cx="359192" cy="379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Connettore 2 18"/>
          <p:cNvCxnSpPr/>
          <p:nvPr/>
        </p:nvCxnSpPr>
        <p:spPr>
          <a:xfrm flipH="1" flipV="1">
            <a:off x="3779912" y="4941168"/>
            <a:ext cx="429670" cy="3406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Connettore 2 20"/>
          <p:cNvCxnSpPr/>
          <p:nvPr/>
        </p:nvCxnSpPr>
        <p:spPr>
          <a:xfrm>
            <a:off x="5441623" y="4182293"/>
            <a:ext cx="363664" cy="6868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3464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3575958" y="2967335"/>
            <a:ext cx="1992084" cy="923330"/>
          </a:xfrm>
          <a:prstGeom prst="rect">
            <a:avLst/>
          </a:prstGeom>
          <a:noFill/>
        </p:spPr>
        <p:txBody>
          <a:bodyPr wrap="none" lIns="91440" tIns="45720" rIns="91440" bIns="45720">
            <a:spAutoFit/>
          </a:bodyPr>
          <a:lstStyle/>
          <a:p>
            <a:pPr algn="ctr"/>
            <a:r>
              <a:rPr lang="it-IT"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G</a:t>
            </a:r>
            <a:r>
              <a:rPr lang="it-IT"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razie</a:t>
            </a:r>
            <a:endParaRPr lang="it-IT"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extLst>
      <p:ext uri="{BB962C8B-B14F-4D97-AF65-F5344CB8AC3E}">
        <p14:creationId xmlns:p14="http://schemas.microsoft.com/office/powerpoint/2010/main" val="1949419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ctrTitle"/>
          </p:nvPr>
        </p:nvSpPr>
        <p:spPr>
          <a:xfrm>
            <a:off x="685800" y="476672"/>
            <a:ext cx="7772400" cy="5184575"/>
          </a:xfrm>
        </p:spPr>
        <p:txBody>
          <a:bodyPr>
            <a:normAutofit fontScale="90000"/>
          </a:bodyPr>
          <a:lstStyle/>
          <a:p>
            <a:r>
              <a:rPr lang="it-IT" sz="3600" dirty="0" smtClean="0"/>
              <a:t>Dal concetto generale di esercitazione di sintesi è possibile identificare, nella pallavolo, una serie di situazioni tecniche che si concatenano in convenzionali metodiche a cui corrispondono categorie di esercitazioni. L’esercizio di sintesi, che nel sistema di allenamento specifico trova la sua ottimale collocazione, può essere quindi codificato</a:t>
            </a:r>
            <a:r>
              <a:rPr lang="it-IT" dirty="0" smtClean="0"/>
              <a:t>.</a:t>
            </a:r>
            <a:br>
              <a:rPr lang="it-IT" dirty="0" smtClean="0"/>
            </a:br>
            <a:endParaRPr lang="it-IT" dirty="0"/>
          </a:p>
        </p:txBody>
      </p:sp>
    </p:spTree>
    <p:extLst>
      <p:ext uri="{BB962C8B-B14F-4D97-AF65-F5344CB8AC3E}">
        <p14:creationId xmlns:p14="http://schemas.microsoft.com/office/powerpoint/2010/main" val="2786325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57200" y="274638"/>
            <a:ext cx="8229600" cy="5818658"/>
          </a:xfrm>
        </p:spPr>
        <p:txBody>
          <a:bodyPr/>
          <a:lstStyle/>
          <a:p>
            <a:pPr marL="342900" lvl="0" indent="-342900" fontAlgn="base">
              <a:lnSpc>
                <a:spcPct val="90000"/>
              </a:lnSpc>
              <a:spcBef>
                <a:spcPct val="20000"/>
              </a:spcBef>
              <a:spcAft>
                <a:spcPct val="0"/>
              </a:spcAft>
            </a:pPr>
            <a:r>
              <a:rPr kumimoji="0" lang="it-IT" altLang="it-IT" sz="2800" b="0" i="0" u="none" strike="noStrike" kern="0" cap="none" spc="0" normalizeH="0" baseline="0" noProof="0" dirty="0" smtClean="0">
                <a:ln>
                  <a:noFill/>
                </a:ln>
                <a:solidFill>
                  <a:srgbClr val="000000"/>
                </a:solidFill>
                <a:effectLst/>
                <a:uLnTx/>
                <a:uFillTx/>
                <a:latin typeface="Trebuchet MS"/>
              </a:rPr>
              <a:t>Problematiche che impediscono la ricostruzione del contrattacco</a:t>
            </a:r>
            <a:br>
              <a:rPr kumimoji="0" lang="it-IT" altLang="it-IT" sz="2800" b="0" i="0" u="none" strike="noStrike" kern="0" cap="none" spc="0" normalizeH="0" baseline="0" noProof="0" dirty="0" smtClean="0">
                <a:ln>
                  <a:noFill/>
                </a:ln>
                <a:solidFill>
                  <a:srgbClr val="000000"/>
                </a:solidFill>
                <a:effectLst/>
                <a:uLnTx/>
                <a:uFillTx/>
                <a:latin typeface="Trebuchet MS"/>
              </a:rPr>
            </a:br>
            <a:r>
              <a:rPr kumimoji="0" lang="it-IT" altLang="it-IT" sz="2800" b="0" i="0" u="none" strike="noStrike" kern="0" cap="none" spc="0" normalizeH="0" baseline="0" noProof="0" dirty="0" smtClean="0">
                <a:ln>
                  <a:noFill/>
                </a:ln>
                <a:solidFill>
                  <a:srgbClr val="000000"/>
                </a:solidFill>
                <a:effectLst/>
                <a:uLnTx/>
                <a:uFillTx/>
                <a:latin typeface="Trebuchet MS"/>
              </a:rPr>
              <a:t/>
            </a:r>
            <a:br>
              <a:rPr kumimoji="0" lang="it-IT" altLang="it-IT" sz="2800" b="0" i="0" u="none" strike="noStrike" kern="0" cap="none" spc="0" normalizeH="0" baseline="0" noProof="0" dirty="0" smtClean="0">
                <a:ln>
                  <a:noFill/>
                </a:ln>
                <a:solidFill>
                  <a:srgbClr val="000000"/>
                </a:solidFill>
                <a:effectLst/>
                <a:uLnTx/>
                <a:uFillTx/>
                <a:latin typeface="Trebuchet MS"/>
              </a:rPr>
            </a:br>
            <a:r>
              <a:rPr kumimoji="0" lang="it-IT" altLang="it-IT" sz="2400" b="0" i="1" u="none" strike="noStrike" kern="0" cap="none" spc="0" normalizeH="0" baseline="0" noProof="0" dirty="0" smtClean="0">
                <a:ln>
                  <a:noFill/>
                </a:ln>
                <a:solidFill>
                  <a:srgbClr val="000000"/>
                </a:solidFill>
                <a:effectLst/>
                <a:uLnTx/>
                <a:uFillTx/>
                <a:latin typeface="Trebuchet MS"/>
              </a:rPr>
              <a:t>Controllo della difesa in funzione del secondo tocco</a:t>
            </a:r>
            <a:br>
              <a:rPr kumimoji="0" lang="it-IT" altLang="it-IT" sz="2400" b="0" i="1" u="none" strike="noStrike" kern="0" cap="none" spc="0" normalizeH="0" baseline="0" noProof="0" dirty="0" smtClean="0">
                <a:ln>
                  <a:noFill/>
                </a:ln>
                <a:solidFill>
                  <a:srgbClr val="000000"/>
                </a:solidFill>
                <a:effectLst/>
                <a:uLnTx/>
                <a:uFillTx/>
                <a:latin typeface="Trebuchet MS"/>
              </a:rPr>
            </a:br>
            <a:r>
              <a:rPr kumimoji="0" lang="it-IT" altLang="it-IT" sz="2000" b="0" i="0" u="none" strike="noStrike" kern="0" cap="none" spc="0" normalizeH="0" baseline="0" noProof="0" dirty="0" smtClean="0">
                <a:ln>
                  <a:noFill/>
                </a:ln>
                <a:solidFill>
                  <a:srgbClr val="000000"/>
                </a:solidFill>
                <a:effectLst/>
                <a:uLnTx/>
                <a:uFillTx/>
                <a:latin typeface="Trebuchet MS"/>
              </a:rPr>
              <a:t>Impossibilità ad eseguire un secondo tocco</a:t>
            </a:r>
            <a:br>
              <a:rPr kumimoji="0" lang="it-IT" altLang="it-IT" sz="2000" b="0" i="0" u="none" strike="noStrike" kern="0" cap="none" spc="0" normalizeH="0" baseline="0" noProof="0" dirty="0" smtClean="0">
                <a:ln>
                  <a:noFill/>
                </a:ln>
                <a:solidFill>
                  <a:srgbClr val="000000"/>
                </a:solidFill>
                <a:effectLst/>
                <a:uLnTx/>
                <a:uFillTx/>
                <a:latin typeface="Trebuchet MS"/>
              </a:rPr>
            </a:br>
            <a:r>
              <a:rPr kumimoji="0" lang="it-IT" altLang="it-IT" sz="2000" b="0" i="0" u="none" strike="noStrike" kern="0" cap="none" spc="0" normalizeH="0" baseline="0" noProof="0" dirty="0" smtClean="0">
                <a:ln>
                  <a:noFill/>
                </a:ln>
                <a:solidFill>
                  <a:srgbClr val="000000"/>
                </a:solidFill>
                <a:effectLst/>
                <a:uLnTx/>
                <a:uFillTx/>
                <a:latin typeface="Trebuchet MS"/>
              </a:rPr>
              <a:t/>
            </a:r>
            <a:br>
              <a:rPr kumimoji="0" lang="it-IT" altLang="it-IT" sz="2000" b="0" i="0" u="none" strike="noStrike" kern="0" cap="none" spc="0" normalizeH="0" baseline="0" noProof="0" dirty="0" smtClean="0">
                <a:ln>
                  <a:noFill/>
                </a:ln>
                <a:solidFill>
                  <a:srgbClr val="000000"/>
                </a:solidFill>
                <a:effectLst/>
                <a:uLnTx/>
                <a:uFillTx/>
                <a:latin typeface="Trebuchet MS"/>
              </a:rPr>
            </a:br>
            <a:r>
              <a:rPr kumimoji="0" lang="it-IT" altLang="it-IT" sz="2400" b="0" i="1" u="none" strike="noStrike" kern="0" cap="none" spc="0" normalizeH="0" baseline="0" noProof="0" dirty="0" smtClean="0">
                <a:ln>
                  <a:noFill/>
                </a:ln>
                <a:solidFill>
                  <a:srgbClr val="000000"/>
                </a:solidFill>
                <a:effectLst/>
                <a:uLnTx/>
                <a:uFillTx/>
                <a:latin typeface="Trebuchet MS"/>
              </a:rPr>
              <a:t>Problematiche relative all’alzata soprattutto dei non alzatori</a:t>
            </a:r>
            <a:br>
              <a:rPr kumimoji="0" lang="it-IT" altLang="it-IT" sz="2400" b="0" i="1" u="none" strike="noStrike" kern="0" cap="none" spc="0" normalizeH="0" baseline="0" noProof="0" dirty="0" smtClean="0">
                <a:ln>
                  <a:noFill/>
                </a:ln>
                <a:solidFill>
                  <a:srgbClr val="000000"/>
                </a:solidFill>
                <a:effectLst/>
                <a:uLnTx/>
                <a:uFillTx/>
                <a:latin typeface="Trebuchet MS"/>
              </a:rPr>
            </a:br>
            <a:r>
              <a:rPr kumimoji="0" lang="it-IT" altLang="it-IT" sz="2400" b="0" i="1" u="none" strike="noStrike" kern="0" cap="none" spc="0" normalizeH="0" baseline="0" noProof="0" dirty="0" smtClean="0">
                <a:ln>
                  <a:noFill/>
                </a:ln>
                <a:solidFill>
                  <a:srgbClr val="000000"/>
                </a:solidFill>
                <a:effectLst/>
                <a:uLnTx/>
                <a:uFillTx/>
                <a:latin typeface="Trebuchet MS"/>
              </a:rPr>
              <a:t/>
            </a:r>
            <a:br>
              <a:rPr kumimoji="0" lang="it-IT" altLang="it-IT" sz="2400" b="0" i="1" u="none" strike="noStrike" kern="0" cap="none" spc="0" normalizeH="0" baseline="0" noProof="0" dirty="0" smtClean="0">
                <a:ln>
                  <a:noFill/>
                </a:ln>
                <a:solidFill>
                  <a:srgbClr val="000000"/>
                </a:solidFill>
                <a:effectLst/>
                <a:uLnTx/>
                <a:uFillTx/>
                <a:latin typeface="Trebuchet MS"/>
              </a:rPr>
            </a:br>
            <a:r>
              <a:rPr kumimoji="0" lang="it-IT" altLang="it-IT" sz="2000" b="0" i="0" u="none" strike="noStrike" kern="0" cap="none" spc="0" normalizeH="0" baseline="0" noProof="0" dirty="0" smtClean="0">
                <a:ln>
                  <a:noFill/>
                </a:ln>
                <a:solidFill>
                  <a:srgbClr val="000000"/>
                </a:solidFill>
                <a:effectLst/>
                <a:uLnTx/>
                <a:uFillTx/>
                <a:latin typeface="Trebuchet MS"/>
              </a:rPr>
              <a:t>Mancanza di controllo esecutivo del palleggio / bagher</a:t>
            </a:r>
            <a:br>
              <a:rPr kumimoji="0" lang="it-IT" altLang="it-IT" sz="2000" b="0" i="0" u="none" strike="noStrike" kern="0" cap="none" spc="0" normalizeH="0" baseline="0" noProof="0" dirty="0" smtClean="0">
                <a:ln>
                  <a:noFill/>
                </a:ln>
                <a:solidFill>
                  <a:srgbClr val="000000"/>
                </a:solidFill>
                <a:effectLst/>
                <a:uLnTx/>
                <a:uFillTx/>
                <a:latin typeface="Trebuchet MS"/>
              </a:rPr>
            </a:br>
            <a:r>
              <a:rPr kumimoji="0" lang="it-IT" altLang="it-IT" sz="2000" b="0" i="0" u="none" strike="noStrike" kern="0" cap="none" spc="0" normalizeH="0" baseline="0" noProof="0" dirty="0" smtClean="0">
                <a:ln>
                  <a:noFill/>
                </a:ln>
                <a:solidFill>
                  <a:srgbClr val="000000"/>
                </a:solidFill>
                <a:effectLst/>
                <a:uLnTx/>
                <a:uFillTx/>
                <a:latin typeface="Trebuchet MS"/>
              </a:rPr>
              <a:t>Mancanza dei riferimenti per la precisione</a:t>
            </a:r>
            <a:br>
              <a:rPr kumimoji="0" lang="it-IT" altLang="it-IT" sz="2000" b="0" i="0" u="none" strike="noStrike" kern="0" cap="none" spc="0" normalizeH="0" baseline="0" noProof="0" dirty="0" smtClean="0">
                <a:ln>
                  <a:noFill/>
                </a:ln>
                <a:solidFill>
                  <a:srgbClr val="000000"/>
                </a:solidFill>
                <a:effectLst/>
                <a:uLnTx/>
                <a:uFillTx/>
                <a:latin typeface="Trebuchet MS"/>
              </a:rPr>
            </a:br>
            <a:r>
              <a:rPr kumimoji="0" lang="it-IT" altLang="it-IT" sz="2000" b="0" i="0" u="none" strike="noStrike" kern="0" cap="none" spc="0" normalizeH="0" baseline="0" noProof="0" dirty="0" smtClean="0">
                <a:ln>
                  <a:noFill/>
                </a:ln>
                <a:solidFill>
                  <a:srgbClr val="000000"/>
                </a:solidFill>
                <a:effectLst/>
                <a:uLnTx/>
                <a:uFillTx/>
                <a:latin typeface="Trebuchet MS"/>
              </a:rPr>
              <a:t/>
            </a:r>
            <a:br>
              <a:rPr kumimoji="0" lang="it-IT" altLang="it-IT" sz="2000" b="0" i="0" u="none" strike="noStrike" kern="0" cap="none" spc="0" normalizeH="0" baseline="0" noProof="0" dirty="0" smtClean="0">
                <a:ln>
                  <a:noFill/>
                </a:ln>
                <a:solidFill>
                  <a:srgbClr val="000000"/>
                </a:solidFill>
                <a:effectLst/>
                <a:uLnTx/>
                <a:uFillTx/>
                <a:latin typeface="Trebuchet MS"/>
              </a:rPr>
            </a:br>
            <a:r>
              <a:rPr kumimoji="0" lang="it-IT" altLang="it-IT" sz="2400" b="0" i="1" u="none" strike="noStrike" kern="0" cap="none" spc="0" normalizeH="0" baseline="0" noProof="0" dirty="0" smtClean="0">
                <a:ln>
                  <a:noFill/>
                </a:ln>
                <a:solidFill>
                  <a:srgbClr val="000000"/>
                </a:solidFill>
                <a:effectLst/>
                <a:uLnTx/>
                <a:uFillTx/>
                <a:latin typeface="Trebuchet MS"/>
              </a:rPr>
              <a:t>Preparazione tardiva delle rincorse per il contrattacco</a:t>
            </a:r>
            <a:br>
              <a:rPr kumimoji="0" lang="it-IT" altLang="it-IT" sz="2400" b="0" i="1" u="none" strike="noStrike" kern="0" cap="none" spc="0" normalizeH="0" baseline="0" noProof="0" dirty="0" smtClean="0">
                <a:ln>
                  <a:noFill/>
                </a:ln>
                <a:solidFill>
                  <a:srgbClr val="000000"/>
                </a:solidFill>
                <a:effectLst/>
                <a:uLnTx/>
                <a:uFillTx/>
                <a:latin typeface="Trebuchet MS"/>
              </a:rPr>
            </a:br>
            <a:r>
              <a:rPr kumimoji="0" lang="it-IT" altLang="it-IT" sz="2000" b="0" i="0" u="none" strike="noStrike" kern="0" cap="none" spc="0" normalizeH="0" baseline="0" noProof="0" dirty="0" smtClean="0">
                <a:ln>
                  <a:noFill/>
                </a:ln>
                <a:solidFill>
                  <a:srgbClr val="000000"/>
                </a:solidFill>
                <a:effectLst/>
                <a:uLnTx/>
                <a:uFillTx/>
                <a:latin typeface="Trebuchet MS"/>
              </a:rPr>
              <a:t>Determinante dell’uso prevalente di attacchi piazzati</a:t>
            </a:r>
            <a:br>
              <a:rPr kumimoji="0" lang="it-IT" altLang="it-IT" sz="2000" b="0" i="0" u="none" strike="noStrike" kern="0" cap="none" spc="0" normalizeH="0" baseline="0" noProof="0" dirty="0" smtClean="0">
                <a:ln>
                  <a:noFill/>
                </a:ln>
                <a:solidFill>
                  <a:srgbClr val="000000"/>
                </a:solidFill>
                <a:effectLst/>
                <a:uLnTx/>
                <a:uFillTx/>
                <a:latin typeface="Trebuchet MS"/>
              </a:rPr>
            </a:br>
            <a:endParaRPr lang="it-IT" dirty="0"/>
          </a:p>
        </p:txBody>
      </p:sp>
    </p:spTree>
    <p:extLst>
      <p:ext uri="{BB962C8B-B14F-4D97-AF65-F5344CB8AC3E}">
        <p14:creationId xmlns:p14="http://schemas.microsoft.com/office/powerpoint/2010/main" val="2526442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57200" y="274638"/>
            <a:ext cx="8229600" cy="5746650"/>
          </a:xfrm>
        </p:spPr>
        <p:txBody>
          <a:bodyPr>
            <a:normAutofit fontScale="90000"/>
          </a:bodyPr>
          <a:lstStyle/>
          <a:p>
            <a:pPr marL="342900" lvl="0" indent="-342900" fontAlgn="base">
              <a:lnSpc>
                <a:spcPct val="90000"/>
              </a:lnSpc>
              <a:spcBef>
                <a:spcPct val="20000"/>
              </a:spcBef>
              <a:spcAft>
                <a:spcPct val="0"/>
              </a:spcAft>
            </a:pPr>
            <a:r>
              <a:rPr kumimoji="0" lang="it-IT" altLang="it-IT" sz="2800" b="0" i="0" u="none" strike="noStrike" kern="0" cap="none" spc="0" normalizeH="0" baseline="0" noProof="0" dirty="0" smtClean="0">
                <a:ln>
                  <a:noFill/>
                </a:ln>
                <a:solidFill>
                  <a:srgbClr val="000000"/>
                </a:solidFill>
                <a:effectLst/>
                <a:uLnTx/>
                <a:uFillTx/>
                <a:latin typeface="Trebuchet MS"/>
              </a:rPr>
              <a:t>La difesa per la ricostruzione del contrattacco</a:t>
            </a:r>
            <a:br>
              <a:rPr kumimoji="0" lang="it-IT" altLang="it-IT" sz="2800" b="0" i="0" u="none" strike="noStrike" kern="0" cap="none" spc="0" normalizeH="0" baseline="0" noProof="0" dirty="0" smtClean="0">
                <a:ln>
                  <a:noFill/>
                </a:ln>
                <a:solidFill>
                  <a:srgbClr val="000000"/>
                </a:solidFill>
                <a:effectLst/>
                <a:uLnTx/>
                <a:uFillTx/>
                <a:latin typeface="Trebuchet MS"/>
              </a:rPr>
            </a:br>
            <a:r>
              <a:rPr kumimoji="0" lang="it-IT" altLang="it-IT" sz="2800" b="0" i="0" u="none" strike="noStrike" kern="0" cap="none" spc="0" normalizeH="0" baseline="0" noProof="0" dirty="0" smtClean="0">
                <a:ln>
                  <a:noFill/>
                </a:ln>
                <a:solidFill>
                  <a:srgbClr val="000000"/>
                </a:solidFill>
                <a:effectLst/>
                <a:uLnTx/>
                <a:uFillTx/>
                <a:latin typeface="Trebuchet MS"/>
              </a:rPr>
              <a:t/>
            </a:r>
            <a:br>
              <a:rPr kumimoji="0" lang="it-IT" altLang="it-IT" sz="2800" b="0" i="0" u="none" strike="noStrike" kern="0" cap="none" spc="0" normalizeH="0" baseline="0" noProof="0" dirty="0" smtClean="0">
                <a:ln>
                  <a:noFill/>
                </a:ln>
                <a:solidFill>
                  <a:srgbClr val="000000"/>
                </a:solidFill>
                <a:effectLst/>
                <a:uLnTx/>
                <a:uFillTx/>
                <a:latin typeface="Trebuchet MS"/>
              </a:rPr>
            </a:br>
            <a:r>
              <a:rPr kumimoji="0" lang="it-IT" altLang="it-IT" sz="2000" b="0" i="1" u="none" strike="noStrike" kern="0" cap="none" spc="0" normalizeH="0" baseline="0" noProof="0" dirty="0" smtClean="0">
                <a:ln>
                  <a:noFill/>
                </a:ln>
                <a:solidFill>
                  <a:srgbClr val="000000"/>
                </a:solidFill>
                <a:effectLst/>
                <a:uLnTx/>
                <a:uFillTx/>
                <a:latin typeface="Trebuchet MS"/>
              </a:rPr>
              <a:t>La relazione tra obiettivo e velocità della palla che arriva dall’attacco</a:t>
            </a:r>
            <a:br>
              <a:rPr kumimoji="0" lang="it-IT" altLang="it-IT" sz="2000" b="0" i="1" u="none" strike="noStrike" kern="0" cap="none" spc="0" normalizeH="0" baseline="0" noProof="0" dirty="0" smtClean="0">
                <a:ln>
                  <a:noFill/>
                </a:ln>
                <a:solidFill>
                  <a:srgbClr val="000000"/>
                </a:solidFill>
                <a:effectLst/>
                <a:uLnTx/>
                <a:uFillTx/>
                <a:latin typeface="Trebuchet MS"/>
              </a:rPr>
            </a:br>
            <a:r>
              <a:rPr kumimoji="0" lang="it-IT" altLang="it-IT" sz="2000" b="0" i="1" u="none" strike="noStrike" kern="0" cap="none" spc="0" normalizeH="0" baseline="0" noProof="0" dirty="0" smtClean="0">
                <a:ln>
                  <a:noFill/>
                </a:ln>
                <a:solidFill>
                  <a:srgbClr val="000000"/>
                </a:solidFill>
                <a:effectLst/>
                <a:uLnTx/>
                <a:uFillTx/>
                <a:latin typeface="Trebuchet MS"/>
              </a:rPr>
              <a:t/>
            </a:r>
            <a:br>
              <a:rPr kumimoji="0" lang="it-IT" altLang="it-IT" sz="2000" b="0" i="1" u="none" strike="noStrike" kern="0" cap="none" spc="0" normalizeH="0" baseline="0" noProof="0" dirty="0" smtClean="0">
                <a:ln>
                  <a:noFill/>
                </a:ln>
                <a:solidFill>
                  <a:srgbClr val="000000"/>
                </a:solidFill>
                <a:effectLst/>
                <a:uLnTx/>
                <a:uFillTx/>
                <a:latin typeface="Trebuchet MS"/>
              </a:rPr>
            </a:br>
            <a:r>
              <a:rPr kumimoji="0" lang="it-IT" altLang="it-IT" sz="1800" b="0" i="0" u="none" strike="noStrike" kern="0" cap="none" spc="0" normalizeH="0" baseline="0" noProof="0" dirty="0" smtClean="0">
                <a:ln>
                  <a:noFill/>
                </a:ln>
                <a:solidFill>
                  <a:srgbClr val="000000"/>
                </a:solidFill>
                <a:effectLst/>
                <a:uLnTx/>
                <a:uFillTx/>
                <a:latin typeface="Trebuchet MS"/>
              </a:rPr>
              <a:t>La palla alta verso il centro del campo contro l’attacco potente</a:t>
            </a:r>
            <a:br>
              <a:rPr kumimoji="0" lang="it-IT" altLang="it-IT" sz="1800" b="0" i="0" u="none" strike="noStrike" kern="0" cap="none" spc="0" normalizeH="0" baseline="0" noProof="0" dirty="0" smtClean="0">
                <a:ln>
                  <a:noFill/>
                </a:ln>
                <a:solidFill>
                  <a:srgbClr val="000000"/>
                </a:solidFill>
                <a:effectLst/>
                <a:uLnTx/>
                <a:uFillTx/>
                <a:latin typeface="Trebuchet MS"/>
              </a:rPr>
            </a:br>
            <a:r>
              <a:rPr kumimoji="0" lang="it-IT" altLang="it-IT" sz="1800" b="0" i="0" u="none" strike="noStrike" kern="0" cap="none" spc="0" normalizeH="0" baseline="0" noProof="0" dirty="0" smtClean="0">
                <a:ln>
                  <a:noFill/>
                </a:ln>
                <a:solidFill>
                  <a:srgbClr val="000000"/>
                </a:solidFill>
                <a:effectLst/>
                <a:uLnTx/>
                <a:uFillTx/>
                <a:latin typeface="Trebuchet MS"/>
              </a:rPr>
              <a:t>La palla adeguata al timing di entrata dell’alzatore contro gli attacchi piazzati</a:t>
            </a:r>
            <a:br>
              <a:rPr kumimoji="0" lang="it-IT" altLang="it-IT" sz="1800" b="0" i="0" u="none" strike="noStrike" kern="0" cap="none" spc="0" normalizeH="0" baseline="0" noProof="0" dirty="0" smtClean="0">
                <a:ln>
                  <a:noFill/>
                </a:ln>
                <a:solidFill>
                  <a:srgbClr val="000000"/>
                </a:solidFill>
                <a:effectLst/>
                <a:uLnTx/>
                <a:uFillTx/>
                <a:latin typeface="Trebuchet MS"/>
              </a:rPr>
            </a:br>
            <a:r>
              <a:rPr kumimoji="0" lang="it-IT" altLang="it-IT" sz="1800" b="0" i="0" u="none" strike="noStrike" kern="0" cap="none" spc="0" normalizeH="0" baseline="0" noProof="0" dirty="0" smtClean="0">
                <a:ln>
                  <a:noFill/>
                </a:ln>
                <a:solidFill>
                  <a:srgbClr val="000000"/>
                </a:solidFill>
                <a:effectLst/>
                <a:uLnTx/>
                <a:uFillTx/>
                <a:latin typeface="Trebuchet MS"/>
              </a:rPr>
              <a:t>La palla precisa nel punto rete contro le </a:t>
            </a:r>
            <a:r>
              <a:rPr kumimoji="0" lang="it-IT" altLang="it-IT" sz="1800" b="0" i="0" u="none" strike="noStrike" kern="0" cap="none" spc="0" normalizeH="0" baseline="0" noProof="0" dirty="0" err="1" smtClean="0">
                <a:ln>
                  <a:noFill/>
                </a:ln>
                <a:solidFill>
                  <a:srgbClr val="000000"/>
                </a:solidFill>
                <a:effectLst/>
                <a:uLnTx/>
                <a:uFillTx/>
                <a:latin typeface="Trebuchet MS"/>
              </a:rPr>
              <a:t>freeball</a:t>
            </a:r>
            <a:r>
              <a:rPr kumimoji="0" lang="it-IT" altLang="it-IT" sz="1800" b="0" i="0" u="none" strike="noStrike" kern="0" cap="none" spc="0" normalizeH="0" baseline="0" noProof="0" dirty="0" smtClean="0">
                <a:ln>
                  <a:noFill/>
                </a:ln>
                <a:solidFill>
                  <a:srgbClr val="000000"/>
                </a:solidFill>
                <a:effectLst/>
                <a:uLnTx/>
                <a:uFillTx/>
                <a:latin typeface="Trebuchet MS"/>
              </a:rPr>
              <a:t/>
            </a:r>
            <a:br>
              <a:rPr kumimoji="0" lang="it-IT" altLang="it-IT" sz="1800" b="0" i="0" u="none" strike="noStrike" kern="0" cap="none" spc="0" normalizeH="0" baseline="0" noProof="0" dirty="0" smtClean="0">
                <a:ln>
                  <a:noFill/>
                </a:ln>
                <a:solidFill>
                  <a:srgbClr val="000000"/>
                </a:solidFill>
                <a:effectLst/>
                <a:uLnTx/>
                <a:uFillTx/>
                <a:latin typeface="Trebuchet MS"/>
              </a:rPr>
            </a:br>
            <a:r>
              <a:rPr kumimoji="0" lang="it-IT" altLang="it-IT" sz="1800" b="0" i="0" u="none" strike="noStrike" kern="0" cap="none" spc="0" normalizeH="0" baseline="0" noProof="0" dirty="0" smtClean="0">
                <a:ln>
                  <a:noFill/>
                </a:ln>
                <a:solidFill>
                  <a:srgbClr val="000000"/>
                </a:solidFill>
                <a:effectLst/>
                <a:uLnTx/>
                <a:uFillTx/>
                <a:latin typeface="Trebuchet MS"/>
              </a:rPr>
              <a:t/>
            </a:r>
            <a:br>
              <a:rPr kumimoji="0" lang="it-IT" altLang="it-IT" sz="1800" b="0" i="0" u="none" strike="noStrike" kern="0" cap="none" spc="0" normalizeH="0" baseline="0" noProof="0" dirty="0" smtClean="0">
                <a:ln>
                  <a:noFill/>
                </a:ln>
                <a:solidFill>
                  <a:srgbClr val="000000"/>
                </a:solidFill>
                <a:effectLst/>
                <a:uLnTx/>
                <a:uFillTx/>
                <a:latin typeface="Trebuchet MS"/>
              </a:rPr>
            </a:br>
            <a:r>
              <a:rPr kumimoji="0" lang="it-IT" altLang="it-IT" sz="2800" b="0" i="0" u="none" strike="noStrike" kern="0" cap="none" spc="0" normalizeH="0" baseline="0" noProof="0" dirty="0" smtClean="0">
                <a:ln>
                  <a:noFill/>
                </a:ln>
                <a:solidFill>
                  <a:srgbClr val="000000"/>
                </a:solidFill>
                <a:effectLst/>
                <a:uLnTx/>
                <a:uFillTx/>
                <a:latin typeface="Trebuchet MS"/>
              </a:rPr>
              <a:t>Lo sviluppo del collegamento tra difensori</a:t>
            </a:r>
            <a:br>
              <a:rPr kumimoji="0" lang="it-IT" altLang="it-IT" sz="2800" b="0" i="0" u="none" strike="noStrike" kern="0" cap="none" spc="0" normalizeH="0" baseline="0" noProof="0" dirty="0" smtClean="0">
                <a:ln>
                  <a:noFill/>
                </a:ln>
                <a:solidFill>
                  <a:srgbClr val="000000"/>
                </a:solidFill>
                <a:effectLst/>
                <a:uLnTx/>
                <a:uFillTx/>
                <a:latin typeface="Trebuchet MS"/>
              </a:rPr>
            </a:br>
            <a:r>
              <a:rPr kumimoji="0" lang="it-IT" altLang="it-IT" sz="2800" b="0" i="0" u="none" strike="noStrike" kern="0" cap="none" spc="0" normalizeH="0" baseline="0" noProof="0" dirty="0" smtClean="0">
                <a:ln>
                  <a:noFill/>
                </a:ln>
                <a:solidFill>
                  <a:srgbClr val="000000"/>
                </a:solidFill>
                <a:effectLst/>
                <a:uLnTx/>
                <a:uFillTx/>
                <a:latin typeface="Trebuchet MS"/>
              </a:rPr>
              <a:t/>
            </a:r>
            <a:br>
              <a:rPr kumimoji="0" lang="it-IT" altLang="it-IT" sz="2800" b="0" i="0" u="none" strike="noStrike" kern="0" cap="none" spc="0" normalizeH="0" baseline="0" noProof="0" dirty="0" smtClean="0">
                <a:ln>
                  <a:noFill/>
                </a:ln>
                <a:solidFill>
                  <a:srgbClr val="000000"/>
                </a:solidFill>
                <a:effectLst/>
                <a:uLnTx/>
                <a:uFillTx/>
                <a:latin typeface="Trebuchet MS"/>
              </a:rPr>
            </a:br>
            <a:r>
              <a:rPr kumimoji="0" lang="it-IT" altLang="it-IT" sz="2000" b="0" i="1" u="none" strike="noStrike" kern="0" cap="none" spc="0" normalizeH="0" baseline="0" noProof="0" dirty="0" smtClean="0">
                <a:ln>
                  <a:noFill/>
                </a:ln>
                <a:solidFill>
                  <a:srgbClr val="000000"/>
                </a:solidFill>
                <a:effectLst/>
                <a:uLnTx/>
                <a:uFillTx/>
                <a:latin typeface="Trebuchet MS"/>
              </a:rPr>
              <a:t>Le linee di difesa</a:t>
            </a:r>
            <a:br>
              <a:rPr kumimoji="0" lang="it-IT" altLang="it-IT" sz="2000" b="0" i="1" u="none" strike="noStrike" kern="0" cap="none" spc="0" normalizeH="0" baseline="0" noProof="0" dirty="0" smtClean="0">
                <a:ln>
                  <a:noFill/>
                </a:ln>
                <a:solidFill>
                  <a:srgbClr val="000000"/>
                </a:solidFill>
                <a:effectLst/>
                <a:uLnTx/>
                <a:uFillTx/>
                <a:latin typeface="Trebuchet MS"/>
              </a:rPr>
            </a:br>
            <a:r>
              <a:rPr kumimoji="0" lang="it-IT" altLang="it-IT" sz="2000" b="0" i="1" u="none" strike="noStrike" kern="0" cap="none" spc="0" normalizeH="0" baseline="0" noProof="0" dirty="0" smtClean="0">
                <a:ln>
                  <a:noFill/>
                </a:ln>
                <a:solidFill>
                  <a:srgbClr val="000000"/>
                </a:solidFill>
                <a:effectLst/>
                <a:uLnTx/>
                <a:uFillTx/>
                <a:latin typeface="Trebuchet MS"/>
              </a:rPr>
              <a:t/>
            </a:r>
            <a:br>
              <a:rPr kumimoji="0" lang="it-IT" altLang="it-IT" sz="2000" b="0" i="1" u="none" strike="noStrike" kern="0" cap="none" spc="0" normalizeH="0" baseline="0" noProof="0" dirty="0" smtClean="0">
                <a:ln>
                  <a:noFill/>
                </a:ln>
                <a:solidFill>
                  <a:srgbClr val="000000"/>
                </a:solidFill>
                <a:effectLst/>
                <a:uLnTx/>
                <a:uFillTx/>
                <a:latin typeface="Trebuchet MS"/>
              </a:rPr>
            </a:br>
            <a:r>
              <a:rPr kumimoji="0" lang="it-IT" altLang="it-IT" sz="1800" b="0" i="0" u="none" strike="noStrike" kern="0" cap="none" spc="0" normalizeH="0" baseline="0" noProof="0" dirty="0" smtClean="0">
                <a:ln>
                  <a:noFill/>
                </a:ln>
                <a:solidFill>
                  <a:srgbClr val="000000"/>
                </a:solidFill>
                <a:effectLst/>
                <a:uLnTx/>
                <a:uFillTx/>
                <a:latin typeface="Trebuchet MS"/>
              </a:rPr>
              <a:t>Identificano la distanza di ciascun difensore dall’attaccante</a:t>
            </a:r>
            <a:br>
              <a:rPr kumimoji="0" lang="it-IT" altLang="it-IT" sz="1800" b="0" i="0" u="none" strike="noStrike" kern="0" cap="none" spc="0" normalizeH="0" baseline="0" noProof="0" dirty="0" smtClean="0">
                <a:ln>
                  <a:noFill/>
                </a:ln>
                <a:solidFill>
                  <a:srgbClr val="000000"/>
                </a:solidFill>
                <a:effectLst/>
                <a:uLnTx/>
                <a:uFillTx/>
                <a:latin typeface="Trebuchet MS"/>
              </a:rPr>
            </a:br>
            <a:r>
              <a:rPr kumimoji="0" lang="it-IT" altLang="it-IT" sz="1800" b="0" i="0" u="none" strike="noStrike" kern="0" cap="none" spc="0" normalizeH="0" baseline="0" noProof="0" dirty="0" smtClean="0">
                <a:ln>
                  <a:noFill/>
                </a:ln>
                <a:solidFill>
                  <a:srgbClr val="000000"/>
                </a:solidFill>
                <a:effectLst/>
                <a:uLnTx/>
                <a:uFillTx/>
                <a:latin typeface="Trebuchet MS"/>
              </a:rPr>
              <a:t/>
            </a:r>
            <a:br>
              <a:rPr kumimoji="0" lang="it-IT" altLang="it-IT" sz="1800" b="0" i="0" u="none" strike="noStrike" kern="0" cap="none" spc="0" normalizeH="0" baseline="0" noProof="0" dirty="0" smtClean="0">
                <a:ln>
                  <a:noFill/>
                </a:ln>
                <a:solidFill>
                  <a:srgbClr val="000000"/>
                </a:solidFill>
                <a:effectLst/>
                <a:uLnTx/>
                <a:uFillTx/>
                <a:latin typeface="Trebuchet MS"/>
              </a:rPr>
            </a:br>
            <a:r>
              <a:rPr kumimoji="0" lang="it-IT" altLang="it-IT" sz="2000" b="0" i="1" u="none" strike="noStrike" kern="0" cap="none" spc="0" normalizeH="0" baseline="0" noProof="0" dirty="0" smtClean="0">
                <a:ln>
                  <a:noFill/>
                </a:ln>
                <a:solidFill>
                  <a:srgbClr val="000000"/>
                </a:solidFill>
                <a:effectLst/>
                <a:uLnTx/>
                <a:uFillTx/>
                <a:latin typeface="Trebuchet MS"/>
              </a:rPr>
              <a:t>La sovrapposizione delle competenze</a:t>
            </a:r>
            <a:br>
              <a:rPr kumimoji="0" lang="it-IT" altLang="it-IT" sz="2000" b="0" i="1" u="none" strike="noStrike" kern="0" cap="none" spc="0" normalizeH="0" baseline="0" noProof="0" dirty="0" smtClean="0">
                <a:ln>
                  <a:noFill/>
                </a:ln>
                <a:solidFill>
                  <a:srgbClr val="000000"/>
                </a:solidFill>
                <a:effectLst/>
                <a:uLnTx/>
                <a:uFillTx/>
                <a:latin typeface="Trebuchet MS"/>
              </a:rPr>
            </a:br>
            <a:r>
              <a:rPr kumimoji="0" lang="it-IT" altLang="it-IT" sz="1800" b="0" i="0" u="none" strike="noStrike" kern="0" cap="none" spc="0" normalizeH="0" baseline="0" noProof="0" dirty="0" smtClean="0">
                <a:ln>
                  <a:noFill/>
                </a:ln>
                <a:solidFill>
                  <a:srgbClr val="000000"/>
                </a:solidFill>
                <a:effectLst/>
                <a:uLnTx/>
                <a:uFillTx/>
                <a:latin typeface="Trebuchet MS"/>
              </a:rPr>
              <a:t>Solo per le aree di competenza al limite delle possibilità di intervento</a:t>
            </a:r>
            <a:br>
              <a:rPr kumimoji="0" lang="it-IT" altLang="it-IT" sz="1800" b="0" i="0" u="none" strike="noStrike" kern="0" cap="none" spc="0" normalizeH="0" baseline="0" noProof="0" dirty="0" smtClean="0">
                <a:ln>
                  <a:noFill/>
                </a:ln>
                <a:solidFill>
                  <a:srgbClr val="000000"/>
                </a:solidFill>
                <a:effectLst/>
                <a:uLnTx/>
                <a:uFillTx/>
                <a:latin typeface="Trebuchet MS"/>
              </a:rPr>
            </a:br>
            <a:endParaRPr lang="it-IT" dirty="0"/>
          </a:p>
        </p:txBody>
      </p:sp>
    </p:spTree>
    <p:extLst>
      <p:ext uri="{BB962C8B-B14F-4D97-AF65-F5344CB8AC3E}">
        <p14:creationId xmlns:p14="http://schemas.microsoft.com/office/powerpoint/2010/main" val="2231242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57200" y="274638"/>
            <a:ext cx="8229600" cy="5818658"/>
          </a:xfrm>
        </p:spPr>
        <p:txBody>
          <a:bodyPr>
            <a:normAutofit fontScale="90000"/>
          </a:bodyPr>
          <a:lstStyle/>
          <a:p>
            <a:pPr marL="342900" lvl="0" indent="-342900" fontAlgn="base">
              <a:lnSpc>
                <a:spcPct val="90000"/>
              </a:lnSpc>
              <a:spcBef>
                <a:spcPct val="20000"/>
              </a:spcBef>
              <a:spcAft>
                <a:spcPct val="0"/>
              </a:spcAft>
            </a:pPr>
            <a:r>
              <a:rPr kumimoji="0" lang="it-IT" altLang="it-IT" sz="3200" b="0" i="0" u="none" strike="noStrike" kern="0" cap="none" spc="0" normalizeH="0" baseline="0" noProof="0" dirty="0" smtClean="0">
                <a:ln>
                  <a:noFill/>
                </a:ln>
                <a:solidFill>
                  <a:srgbClr val="000000"/>
                </a:solidFill>
                <a:effectLst/>
                <a:uLnTx/>
                <a:uFillTx/>
                <a:latin typeface="Trebuchet MS"/>
              </a:rPr>
              <a:t>Lo sviluppo del collegamento tra difesa e ricostruzione</a:t>
            </a:r>
            <a:br>
              <a:rPr kumimoji="0" lang="it-IT" altLang="it-IT" sz="3200" b="0" i="0" u="none" strike="noStrike" kern="0" cap="none" spc="0" normalizeH="0" baseline="0" noProof="0" dirty="0" smtClean="0">
                <a:ln>
                  <a:noFill/>
                </a:ln>
                <a:solidFill>
                  <a:srgbClr val="000000"/>
                </a:solidFill>
                <a:effectLst/>
                <a:uLnTx/>
                <a:uFillTx/>
                <a:latin typeface="Trebuchet MS"/>
              </a:rPr>
            </a:br>
            <a:r>
              <a:rPr kumimoji="0" lang="it-IT" altLang="it-IT" sz="3200" b="0" i="0" u="none" strike="noStrike" kern="0" cap="none" spc="0" normalizeH="0" baseline="0" noProof="0" dirty="0" smtClean="0">
                <a:ln>
                  <a:noFill/>
                </a:ln>
                <a:solidFill>
                  <a:srgbClr val="000000"/>
                </a:solidFill>
                <a:effectLst/>
                <a:uLnTx/>
                <a:uFillTx/>
                <a:latin typeface="Trebuchet MS"/>
              </a:rPr>
              <a:t/>
            </a:r>
            <a:br>
              <a:rPr kumimoji="0" lang="it-IT" altLang="it-IT" sz="3200" b="0" i="0" u="none" strike="noStrike" kern="0" cap="none" spc="0" normalizeH="0" baseline="0" noProof="0" dirty="0" smtClean="0">
                <a:ln>
                  <a:noFill/>
                </a:ln>
                <a:solidFill>
                  <a:srgbClr val="000000"/>
                </a:solidFill>
                <a:effectLst/>
                <a:uLnTx/>
                <a:uFillTx/>
                <a:latin typeface="Trebuchet MS"/>
              </a:rPr>
            </a:br>
            <a:r>
              <a:rPr kumimoji="0" lang="it-IT" altLang="it-IT" sz="2800" b="0" i="1" u="none" strike="noStrike" kern="0" cap="none" spc="0" normalizeH="0" baseline="0" noProof="0" dirty="0" smtClean="0">
                <a:ln>
                  <a:noFill/>
                </a:ln>
                <a:solidFill>
                  <a:srgbClr val="000000"/>
                </a:solidFill>
                <a:effectLst/>
                <a:uLnTx/>
                <a:uFillTx/>
                <a:latin typeface="Trebuchet MS"/>
              </a:rPr>
              <a:t>L’alzata dei non alzatori</a:t>
            </a:r>
            <a:br>
              <a:rPr kumimoji="0" lang="it-IT" altLang="it-IT" sz="2800" b="0" i="1" u="none" strike="noStrike" kern="0" cap="none" spc="0" normalizeH="0" baseline="0" noProof="0" dirty="0" smtClean="0">
                <a:ln>
                  <a:noFill/>
                </a:ln>
                <a:solidFill>
                  <a:srgbClr val="000000"/>
                </a:solidFill>
                <a:effectLst/>
                <a:uLnTx/>
                <a:uFillTx/>
                <a:latin typeface="Trebuchet MS"/>
              </a:rPr>
            </a:br>
            <a:r>
              <a:rPr kumimoji="0" lang="it-IT" altLang="it-IT" sz="2800" b="0" i="1" u="none" strike="noStrike" kern="0" cap="none" spc="0" normalizeH="0" baseline="0" noProof="0" dirty="0" smtClean="0">
                <a:ln>
                  <a:noFill/>
                </a:ln>
                <a:solidFill>
                  <a:srgbClr val="000000"/>
                </a:solidFill>
                <a:effectLst/>
                <a:uLnTx/>
                <a:uFillTx/>
                <a:latin typeface="Trebuchet MS"/>
              </a:rPr>
              <a:t/>
            </a:r>
            <a:br>
              <a:rPr kumimoji="0" lang="it-IT" altLang="it-IT" sz="2800" b="0" i="1" u="none" strike="noStrike" kern="0" cap="none" spc="0" normalizeH="0" baseline="0" noProof="0" dirty="0" smtClean="0">
                <a:ln>
                  <a:noFill/>
                </a:ln>
                <a:solidFill>
                  <a:srgbClr val="000000"/>
                </a:solidFill>
                <a:effectLst/>
                <a:uLnTx/>
                <a:uFillTx/>
                <a:latin typeface="Trebuchet MS"/>
              </a:rPr>
            </a:br>
            <a:r>
              <a:rPr kumimoji="0" lang="it-IT" altLang="it-IT" sz="2400" b="0" i="0" u="none" strike="noStrike" kern="0" cap="none" spc="0" normalizeH="0" baseline="0" noProof="0" dirty="0" smtClean="0">
                <a:ln>
                  <a:noFill/>
                </a:ln>
                <a:solidFill>
                  <a:srgbClr val="000000"/>
                </a:solidFill>
                <a:effectLst/>
                <a:uLnTx/>
                <a:uFillTx/>
                <a:latin typeface="Trebuchet MS"/>
              </a:rPr>
              <a:t>La scelta tecnica per l’esecuzione dell’alzata</a:t>
            </a:r>
            <a:br>
              <a:rPr kumimoji="0" lang="it-IT" altLang="it-IT" sz="2400" b="0" i="0" u="none" strike="noStrike" kern="0" cap="none" spc="0" normalizeH="0" baseline="0" noProof="0" dirty="0" smtClean="0">
                <a:ln>
                  <a:noFill/>
                </a:ln>
                <a:solidFill>
                  <a:srgbClr val="000000"/>
                </a:solidFill>
                <a:effectLst/>
                <a:uLnTx/>
                <a:uFillTx/>
                <a:latin typeface="Trebuchet MS"/>
              </a:rPr>
            </a:br>
            <a:r>
              <a:rPr kumimoji="0" lang="it-IT" altLang="it-IT" sz="2400" b="0" i="0" u="none" strike="noStrike" kern="0" cap="none" spc="0" normalizeH="0" baseline="0" noProof="0" dirty="0" smtClean="0">
                <a:ln>
                  <a:noFill/>
                </a:ln>
                <a:solidFill>
                  <a:srgbClr val="000000"/>
                </a:solidFill>
                <a:effectLst/>
                <a:uLnTx/>
                <a:uFillTx/>
                <a:latin typeface="Trebuchet MS"/>
              </a:rPr>
              <a:t>Criteri per definire la precisione </a:t>
            </a:r>
            <a:r>
              <a:rPr kumimoji="0" lang="it-IT" altLang="it-IT" sz="2400" b="0" i="0" u="none" strike="noStrike" kern="0" cap="none" spc="0" normalizeH="0" baseline="0" noProof="0" dirty="0" err="1" smtClean="0">
                <a:ln>
                  <a:noFill/>
                </a:ln>
                <a:solidFill>
                  <a:srgbClr val="000000"/>
                </a:solidFill>
                <a:effectLst/>
                <a:uLnTx/>
                <a:uFillTx/>
                <a:latin typeface="Trebuchet MS"/>
              </a:rPr>
              <a:t>sul’alzata</a:t>
            </a:r>
            <a:r>
              <a:rPr kumimoji="0" lang="it-IT" altLang="it-IT" sz="2400" b="0" i="0" u="none" strike="noStrike" kern="0" cap="none" spc="0" normalizeH="0" baseline="0" noProof="0" dirty="0" smtClean="0">
                <a:ln>
                  <a:noFill/>
                </a:ln>
                <a:solidFill>
                  <a:srgbClr val="000000"/>
                </a:solidFill>
                <a:effectLst/>
                <a:uLnTx/>
                <a:uFillTx/>
                <a:latin typeface="Trebuchet MS"/>
              </a:rPr>
              <a:t> di contrattacco</a:t>
            </a:r>
            <a:br>
              <a:rPr kumimoji="0" lang="it-IT" altLang="it-IT" sz="2400" b="0" i="0" u="none" strike="noStrike" kern="0" cap="none" spc="0" normalizeH="0" baseline="0" noProof="0" dirty="0" smtClean="0">
                <a:ln>
                  <a:noFill/>
                </a:ln>
                <a:solidFill>
                  <a:srgbClr val="000000"/>
                </a:solidFill>
                <a:effectLst/>
                <a:uLnTx/>
                <a:uFillTx/>
                <a:latin typeface="Trebuchet MS"/>
              </a:rPr>
            </a:br>
            <a:r>
              <a:rPr kumimoji="0" lang="it-IT" altLang="it-IT" sz="2400" b="0" i="0" u="none" strike="noStrike" kern="0" cap="none" spc="0" normalizeH="0" baseline="0" noProof="0" dirty="0" smtClean="0">
                <a:ln>
                  <a:noFill/>
                </a:ln>
                <a:solidFill>
                  <a:srgbClr val="000000"/>
                </a:solidFill>
                <a:effectLst/>
                <a:uLnTx/>
                <a:uFillTx/>
                <a:latin typeface="Trebuchet MS"/>
              </a:rPr>
              <a:t/>
            </a:r>
            <a:br>
              <a:rPr kumimoji="0" lang="it-IT" altLang="it-IT" sz="2400" b="0" i="0" u="none" strike="noStrike" kern="0" cap="none" spc="0" normalizeH="0" baseline="0" noProof="0" dirty="0" smtClean="0">
                <a:ln>
                  <a:noFill/>
                </a:ln>
                <a:solidFill>
                  <a:srgbClr val="000000"/>
                </a:solidFill>
                <a:effectLst/>
                <a:uLnTx/>
                <a:uFillTx/>
                <a:latin typeface="Trebuchet MS"/>
              </a:rPr>
            </a:br>
            <a:r>
              <a:rPr kumimoji="0" lang="it-IT" altLang="it-IT" sz="2400" b="0" i="0" u="none" strike="noStrike" kern="0" cap="none" spc="0" normalizeH="0" baseline="0" noProof="0" dirty="0" smtClean="0">
                <a:ln>
                  <a:noFill/>
                </a:ln>
                <a:solidFill>
                  <a:srgbClr val="000000"/>
                </a:solidFill>
                <a:effectLst/>
                <a:uLnTx/>
                <a:uFillTx/>
                <a:latin typeface="Trebuchet MS"/>
              </a:rPr>
              <a:t>L’allenamento situazionale</a:t>
            </a:r>
            <a:br>
              <a:rPr kumimoji="0" lang="it-IT" altLang="it-IT" sz="2400" b="0" i="0" u="none" strike="noStrike" kern="0" cap="none" spc="0" normalizeH="0" baseline="0" noProof="0" dirty="0" smtClean="0">
                <a:ln>
                  <a:noFill/>
                </a:ln>
                <a:solidFill>
                  <a:srgbClr val="000000"/>
                </a:solidFill>
                <a:effectLst/>
                <a:uLnTx/>
                <a:uFillTx/>
                <a:latin typeface="Trebuchet MS"/>
              </a:rPr>
            </a:br>
            <a:r>
              <a:rPr kumimoji="0" lang="it-IT" altLang="it-IT" sz="2400" b="0" i="0" u="none" strike="noStrike" kern="0" cap="none" spc="0" normalizeH="0" baseline="0" noProof="0" dirty="0" smtClean="0">
                <a:ln>
                  <a:noFill/>
                </a:ln>
                <a:solidFill>
                  <a:srgbClr val="000000"/>
                </a:solidFill>
                <a:effectLst/>
                <a:uLnTx/>
                <a:uFillTx/>
                <a:latin typeface="Trebuchet MS"/>
              </a:rPr>
              <a:t/>
            </a:r>
            <a:br>
              <a:rPr kumimoji="0" lang="it-IT" altLang="it-IT" sz="2400" b="0" i="0" u="none" strike="noStrike" kern="0" cap="none" spc="0" normalizeH="0" baseline="0" noProof="0" dirty="0" smtClean="0">
                <a:ln>
                  <a:noFill/>
                </a:ln>
                <a:solidFill>
                  <a:srgbClr val="000000"/>
                </a:solidFill>
                <a:effectLst/>
                <a:uLnTx/>
                <a:uFillTx/>
                <a:latin typeface="Trebuchet MS"/>
              </a:rPr>
            </a:br>
            <a:r>
              <a:rPr kumimoji="0" lang="it-IT" altLang="it-IT" sz="2800" b="0" i="1" u="none" strike="noStrike" kern="0" cap="none" spc="0" normalizeH="0" baseline="0" noProof="0" dirty="0" smtClean="0">
                <a:ln>
                  <a:noFill/>
                </a:ln>
                <a:solidFill>
                  <a:srgbClr val="000000"/>
                </a:solidFill>
                <a:effectLst/>
                <a:uLnTx/>
                <a:uFillTx/>
                <a:latin typeface="Trebuchet MS"/>
              </a:rPr>
              <a:t>La preparazione delle rincorse per il contrattacco</a:t>
            </a:r>
            <a:br>
              <a:rPr kumimoji="0" lang="it-IT" altLang="it-IT" sz="2800" b="0" i="1" u="none" strike="noStrike" kern="0" cap="none" spc="0" normalizeH="0" baseline="0" noProof="0" dirty="0" smtClean="0">
                <a:ln>
                  <a:noFill/>
                </a:ln>
                <a:solidFill>
                  <a:srgbClr val="000000"/>
                </a:solidFill>
                <a:effectLst/>
                <a:uLnTx/>
                <a:uFillTx/>
                <a:latin typeface="Trebuchet MS"/>
              </a:rPr>
            </a:br>
            <a:r>
              <a:rPr kumimoji="0" lang="it-IT" altLang="it-IT" sz="2800" b="0" i="1" u="none" strike="noStrike" kern="0" cap="none" spc="0" normalizeH="0" baseline="0" noProof="0" dirty="0" smtClean="0">
                <a:ln>
                  <a:noFill/>
                </a:ln>
                <a:solidFill>
                  <a:srgbClr val="000000"/>
                </a:solidFill>
                <a:effectLst/>
                <a:uLnTx/>
                <a:uFillTx/>
                <a:latin typeface="Trebuchet MS"/>
              </a:rPr>
              <a:t/>
            </a:r>
            <a:br>
              <a:rPr kumimoji="0" lang="it-IT" altLang="it-IT" sz="2800" b="0" i="1" u="none" strike="noStrike" kern="0" cap="none" spc="0" normalizeH="0" baseline="0" noProof="0" dirty="0" smtClean="0">
                <a:ln>
                  <a:noFill/>
                </a:ln>
                <a:solidFill>
                  <a:srgbClr val="000000"/>
                </a:solidFill>
                <a:effectLst/>
                <a:uLnTx/>
                <a:uFillTx/>
                <a:latin typeface="Trebuchet MS"/>
              </a:rPr>
            </a:br>
            <a:r>
              <a:rPr kumimoji="0" lang="it-IT" altLang="it-IT" sz="2400" b="0" i="0" u="none" strike="noStrike" kern="0" cap="none" spc="0" normalizeH="0" baseline="0" noProof="0" dirty="0" smtClean="0">
                <a:ln>
                  <a:noFill/>
                </a:ln>
                <a:solidFill>
                  <a:srgbClr val="000000"/>
                </a:solidFill>
                <a:effectLst/>
                <a:uLnTx/>
                <a:uFillTx/>
                <a:latin typeface="Trebuchet MS"/>
              </a:rPr>
              <a:t>La ricerca della distanza da rete</a:t>
            </a:r>
            <a:br>
              <a:rPr kumimoji="0" lang="it-IT" altLang="it-IT" sz="2400" b="0" i="0" u="none" strike="noStrike" kern="0" cap="none" spc="0" normalizeH="0" baseline="0" noProof="0" dirty="0" smtClean="0">
                <a:ln>
                  <a:noFill/>
                </a:ln>
                <a:solidFill>
                  <a:srgbClr val="000000"/>
                </a:solidFill>
                <a:effectLst/>
                <a:uLnTx/>
                <a:uFillTx/>
                <a:latin typeface="Trebuchet MS"/>
              </a:rPr>
            </a:br>
            <a:r>
              <a:rPr kumimoji="0" lang="it-IT" altLang="it-IT" sz="2400" b="0" i="0" u="none" strike="noStrike" kern="0" cap="none" spc="0" normalizeH="0" baseline="0" noProof="0" dirty="0" smtClean="0">
                <a:ln>
                  <a:noFill/>
                </a:ln>
                <a:solidFill>
                  <a:srgbClr val="000000"/>
                </a:solidFill>
                <a:effectLst/>
                <a:uLnTx/>
                <a:uFillTx/>
                <a:latin typeface="Trebuchet MS"/>
              </a:rPr>
              <a:t>L’uscita dal campo laterale per la visuale dell’alzata</a:t>
            </a:r>
            <a:br>
              <a:rPr kumimoji="0" lang="it-IT" altLang="it-IT" sz="2400" b="0" i="0" u="none" strike="noStrike" kern="0" cap="none" spc="0" normalizeH="0" baseline="0" noProof="0" dirty="0" smtClean="0">
                <a:ln>
                  <a:noFill/>
                </a:ln>
                <a:solidFill>
                  <a:srgbClr val="000000"/>
                </a:solidFill>
                <a:effectLst/>
                <a:uLnTx/>
                <a:uFillTx/>
                <a:latin typeface="Trebuchet MS"/>
              </a:rPr>
            </a:br>
            <a:endParaRPr lang="it-IT" dirty="0"/>
          </a:p>
        </p:txBody>
      </p:sp>
    </p:spTree>
    <p:extLst>
      <p:ext uri="{BB962C8B-B14F-4D97-AF65-F5344CB8AC3E}">
        <p14:creationId xmlns:p14="http://schemas.microsoft.com/office/powerpoint/2010/main" val="356265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130677" y="2967335"/>
            <a:ext cx="6882654" cy="923330"/>
          </a:xfrm>
          <a:prstGeom prst="rect">
            <a:avLst/>
          </a:prstGeom>
          <a:noFill/>
        </p:spPr>
        <p:txBody>
          <a:bodyPr wrap="none" lIns="91440" tIns="45720" rIns="91440" bIns="45720">
            <a:spAutoFit/>
          </a:bodyPr>
          <a:lstStyle/>
          <a:p>
            <a:pPr algn="ctr"/>
            <a:r>
              <a:rPr lang="it-IT"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PROVIAMO INSIEME </a:t>
            </a:r>
            <a:endParaRPr lang="it-IT"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41185292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699792" y="1412776"/>
            <a:ext cx="3456384" cy="43924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 name="Connettore 1 5"/>
          <p:cNvCxnSpPr/>
          <p:nvPr/>
        </p:nvCxnSpPr>
        <p:spPr>
          <a:xfrm>
            <a:off x="2699792" y="2780928"/>
            <a:ext cx="3456384"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Connettore 7"/>
          <p:cNvSpPr/>
          <p:nvPr/>
        </p:nvSpPr>
        <p:spPr>
          <a:xfrm>
            <a:off x="3131840" y="1844824"/>
            <a:ext cx="216024" cy="21602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4077072"/>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8921" y="4071732"/>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Connettore 2 9"/>
          <p:cNvCxnSpPr/>
          <p:nvPr/>
        </p:nvCxnSpPr>
        <p:spPr>
          <a:xfrm>
            <a:off x="3347864" y="2060848"/>
            <a:ext cx="1800200" cy="1800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Connettore 2 11"/>
          <p:cNvCxnSpPr>
            <a:stCxn id="8" idx="5"/>
          </p:cNvCxnSpPr>
          <p:nvPr/>
        </p:nvCxnSpPr>
        <p:spPr>
          <a:xfrm>
            <a:off x="3316228" y="2029212"/>
            <a:ext cx="992693" cy="18318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6166" y="6093296"/>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Connettore 13"/>
          <p:cNvSpPr/>
          <p:nvPr/>
        </p:nvSpPr>
        <p:spPr>
          <a:xfrm>
            <a:off x="5699174" y="6093296"/>
            <a:ext cx="240978" cy="23812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6437" y="5445224"/>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1" y="5445224"/>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46725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0513" y="1223963"/>
            <a:ext cx="3481387" cy="441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2843213" y="2636912"/>
            <a:ext cx="345598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764704"/>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21089" y="1484784"/>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5529" y="4306083"/>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Connettore 1 7"/>
          <p:cNvCxnSpPr/>
          <p:nvPr/>
        </p:nvCxnSpPr>
        <p:spPr>
          <a:xfrm>
            <a:off x="3957379" y="4353988"/>
            <a:ext cx="382141" cy="360040"/>
          </a:xfrm>
          <a:prstGeom prst="line">
            <a:avLst/>
          </a:prstGeom>
          <a:ln w="57150"/>
        </p:spPr>
        <p:style>
          <a:lnRef idx="1">
            <a:schemeClr val="accent1"/>
          </a:lnRef>
          <a:fillRef idx="0">
            <a:schemeClr val="accent1"/>
          </a:fillRef>
          <a:effectRef idx="0">
            <a:schemeClr val="accent1"/>
          </a:effectRef>
          <a:fontRef idx="minor">
            <a:schemeClr val="tx1"/>
          </a:fontRef>
        </p:style>
      </p:cxnSp>
      <p:pic>
        <p:nvPicPr>
          <p:cNvPr id="205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3737" y="3423263"/>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44825" y="3460570"/>
            <a:ext cx="427037" cy="40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Connettore 2 9"/>
          <p:cNvCxnSpPr/>
          <p:nvPr/>
        </p:nvCxnSpPr>
        <p:spPr>
          <a:xfrm flipH="1">
            <a:off x="3923928" y="1002829"/>
            <a:ext cx="2016223" cy="242775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059"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44726" y="4256990"/>
            <a:ext cx="585787" cy="554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0"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82201" y="4295883"/>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1"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943" y="5949280"/>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2"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24280" y="4711509"/>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3"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58707" y="5637213"/>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4"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91680" y="5013176"/>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5" name="Picture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40310" y="371493"/>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6" name="Picture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40152" y="0"/>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CasellaDiTesto 10"/>
          <p:cNvSpPr txBox="1"/>
          <p:nvPr/>
        </p:nvSpPr>
        <p:spPr>
          <a:xfrm>
            <a:off x="6444208" y="1603846"/>
            <a:ext cx="720080" cy="369332"/>
          </a:xfrm>
          <a:prstGeom prst="rect">
            <a:avLst/>
          </a:prstGeom>
          <a:noFill/>
        </p:spPr>
        <p:txBody>
          <a:bodyPr wrap="square" rtlCol="0">
            <a:spAutoFit/>
          </a:bodyPr>
          <a:lstStyle/>
          <a:p>
            <a:r>
              <a:rPr lang="it-IT" dirty="0" smtClean="0"/>
              <a:t>A</a:t>
            </a:r>
            <a:endParaRPr lang="it-IT" dirty="0"/>
          </a:p>
        </p:txBody>
      </p:sp>
      <p:sp>
        <p:nvSpPr>
          <p:cNvPr id="12" name="CasellaDiTesto 11"/>
          <p:cNvSpPr txBox="1"/>
          <p:nvPr/>
        </p:nvSpPr>
        <p:spPr>
          <a:xfrm>
            <a:off x="3781725" y="725844"/>
            <a:ext cx="553963" cy="369332"/>
          </a:xfrm>
          <a:prstGeom prst="rect">
            <a:avLst/>
          </a:prstGeom>
          <a:noFill/>
        </p:spPr>
        <p:txBody>
          <a:bodyPr wrap="square" rtlCol="0">
            <a:spAutoFit/>
          </a:bodyPr>
          <a:lstStyle/>
          <a:p>
            <a:r>
              <a:rPr lang="it-IT" dirty="0" smtClean="0"/>
              <a:t>A</a:t>
            </a:r>
            <a:endParaRPr lang="it-IT" dirty="0"/>
          </a:p>
        </p:txBody>
      </p:sp>
      <p:pic>
        <p:nvPicPr>
          <p:cNvPr id="2067" name="Picture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25763" y="1365721"/>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Connettore 2 13"/>
          <p:cNvCxnSpPr/>
          <p:nvPr/>
        </p:nvCxnSpPr>
        <p:spPr>
          <a:xfrm>
            <a:off x="3444825" y="1722909"/>
            <a:ext cx="446648" cy="69797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a:off x="3871862" y="3661388"/>
            <a:ext cx="273667" cy="2716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a:off x="4383654" y="4544208"/>
            <a:ext cx="404370" cy="2863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068" name="Picture 2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63888" y="2517849"/>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9" name="Picture 2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74976" y="2555155"/>
            <a:ext cx="427037" cy="40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4" name="Connettore 2 23"/>
          <p:cNvCxnSpPr/>
          <p:nvPr/>
        </p:nvCxnSpPr>
        <p:spPr>
          <a:xfrm>
            <a:off x="3871862" y="2755974"/>
            <a:ext cx="305907" cy="2008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Connettore 2 25"/>
          <p:cNvCxnSpPr/>
          <p:nvPr/>
        </p:nvCxnSpPr>
        <p:spPr>
          <a:xfrm flipV="1">
            <a:off x="3802013" y="1973178"/>
            <a:ext cx="769193" cy="5819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070" name="Picture 2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52143" y="1365720"/>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8" name="Connettore 2 27"/>
          <p:cNvCxnSpPr/>
          <p:nvPr/>
        </p:nvCxnSpPr>
        <p:spPr>
          <a:xfrm>
            <a:off x="4788024" y="1603845"/>
            <a:ext cx="648072"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Connettore 2 29"/>
          <p:cNvCxnSpPr>
            <a:stCxn id="2069" idx="2"/>
          </p:cNvCxnSpPr>
          <p:nvPr/>
        </p:nvCxnSpPr>
        <p:spPr>
          <a:xfrm flipH="1">
            <a:off x="2537619" y="2956792"/>
            <a:ext cx="10508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flipV="1">
            <a:off x="2537619" y="1484784"/>
            <a:ext cx="525438" cy="13715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77104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0513" y="1223963"/>
            <a:ext cx="3481387" cy="441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213" y="2591194"/>
            <a:ext cx="345598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1412776"/>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104" y="1416672"/>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76265" y="2392646"/>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872" y="3425248"/>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5798" y="4280995"/>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1"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95328" y="4267212"/>
            <a:ext cx="427037" cy="40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2"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0960" y="3425248"/>
            <a:ext cx="427037" cy="40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3"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6986" y="2429952"/>
            <a:ext cx="427037" cy="40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4"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57523" y="764704"/>
            <a:ext cx="2381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asellaDiTesto 3"/>
          <p:cNvSpPr txBox="1"/>
          <p:nvPr/>
        </p:nvSpPr>
        <p:spPr>
          <a:xfrm>
            <a:off x="6444208" y="1416672"/>
            <a:ext cx="504056" cy="369332"/>
          </a:xfrm>
          <a:prstGeom prst="rect">
            <a:avLst/>
          </a:prstGeom>
          <a:noFill/>
        </p:spPr>
        <p:txBody>
          <a:bodyPr wrap="square" rtlCol="0">
            <a:spAutoFit/>
          </a:bodyPr>
          <a:lstStyle/>
          <a:p>
            <a:r>
              <a:rPr lang="it-IT" dirty="0" smtClean="0"/>
              <a:t>A</a:t>
            </a:r>
            <a:endParaRPr lang="it-IT" dirty="0"/>
          </a:p>
        </p:txBody>
      </p:sp>
      <p:cxnSp>
        <p:nvCxnSpPr>
          <p:cNvPr id="6" name="Connettore 2 5"/>
          <p:cNvCxnSpPr/>
          <p:nvPr/>
        </p:nvCxnSpPr>
        <p:spPr>
          <a:xfrm flipH="1">
            <a:off x="3762279" y="1009179"/>
            <a:ext cx="1995244" cy="22758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Connettore 2 7"/>
          <p:cNvCxnSpPr>
            <a:stCxn id="3084" idx="2"/>
          </p:cNvCxnSpPr>
          <p:nvPr/>
        </p:nvCxnSpPr>
        <p:spPr>
          <a:xfrm flipH="1">
            <a:off x="4427984" y="1009179"/>
            <a:ext cx="1448602" cy="34588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flipH="1">
            <a:off x="4476386" y="912777"/>
            <a:ext cx="1257531" cy="12459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085"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85624" y="885498"/>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Figura a mano libera 12"/>
          <p:cNvSpPr/>
          <p:nvPr/>
        </p:nvSpPr>
        <p:spPr>
          <a:xfrm>
            <a:off x="4267200" y="766186"/>
            <a:ext cx="1450109" cy="92796"/>
          </a:xfrm>
          <a:custGeom>
            <a:avLst/>
            <a:gdLst>
              <a:gd name="connsiteX0" fmla="*/ 0 w 1450109"/>
              <a:gd name="connsiteY0" fmla="*/ 92796 h 92796"/>
              <a:gd name="connsiteX1" fmla="*/ 461818 w 1450109"/>
              <a:gd name="connsiteY1" fmla="*/ 432 h 92796"/>
              <a:gd name="connsiteX2" fmla="*/ 1450109 w 1450109"/>
              <a:gd name="connsiteY2" fmla="*/ 55850 h 92796"/>
              <a:gd name="connsiteX3" fmla="*/ 1450109 w 1450109"/>
              <a:gd name="connsiteY3" fmla="*/ 55850 h 92796"/>
            </a:gdLst>
            <a:ahLst/>
            <a:cxnLst>
              <a:cxn ang="0">
                <a:pos x="connsiteX0" y="connsiteY0"/>
              </a:cxn>
              <a:cxn ang="0">
                <a:pos x="connsiteX1" y="connsiteY1"/>
              </a:cxn>
              <a:cxn ang="0">
                <a:pos x="connsiteX2" y="connsiteY2"/>
              </a:cxn>
              <a:cxn ang="0">
                <a:pos x="connsiteX3" y="connsiteY3"/>
              </a:cxn>
            </a:cxnLst>
            <a:rect l="l" t="t" r="r" b="b"/>
            <a:pathLst>
              <a:path w="1450109" h="92796">
                <a:moveTo>
                  <a:pt x="0" y="92796"/>
                </a:moveTo>
                <a:cubicBezTo>
                  <a:pt x="110066" y="49693"/>
                  <a:pt x="220133" y="6590"/>
                  <a:pt x="461818" y="432"/>
                </a:cubicBezTo>
                <a:cubicBezTo>
                  <a:pt x="703503" y="-5726"/>
                  <a:pt x="1450109" y="55850"/>
                  <a:pt x="1450109" y="55850"/>
                </a:cubicBezTo>
                <a:lnTo>
                  <a:pt x="1450109" y="5585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086"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19871" y="1416672"/>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 name="Connettore 2 14"/>
          <p:cNvCxnSpPr/>
          <p:nvPr/>
        </p:nvCxnSpPr>
        <p:spPr>
          <a:xfrm>
            <a:off x="3496986" y="1654797"/>
            <a:ext cx="213518" cy="5038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670034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TotalTime>
  <Words>84</Words>
  <Application>Microsoft Office PowerPoint</Application>
  <PresentationFormat>Presentazione su schermo (4:3)</PresentationFormat>
  <Paragraphs>11</Paragraphs>
  <Slides>11</Slides>
  <Notes>0</Notes>
  <HiddenSlides>0</HiddenSlides>
  <MMClips>0</MMClips>
  <ScaleCrop>false</ScaleCrop>
  <HeadingPairs>
    <vt:vector size="4" baseType="variant">
      <vt:variant>
        <vt:lpstr>Tema</vt:lpstr>
      </vt:variant>
      <vt:variant>
        <vt:i4>1</vt:i4>
      </vt:variant>
      <vt:variant>
        <vt:lpstr>Titoli diapositive</vt:lpstr>
      </vt:variant>
      <vt:variant>
        <vt:i4>11</vt:i4>
      </vt:variant>
    </vt:vector>
  </HeadingPairs>
  <TitlesOfParts>
    <vt:vector size="12" baseType="lpstr">
      <vt:lpstr>Tema di Office</vt:lpstr>
      <vt:lpstr>MODULO 16  “L’esercizio di difesa e contrattacco” </vt:lpstr>
      <vt:lpstr>Dal concetto generale di esercitazione di sintesi è possibile identificare, nella pallavolo, una serie di situazioni tecniche che si concatenano in convenzionali metodiche a cui corrispondono categorie di esercitazioni. L’esercizio di sintesi, che nel sistema di allenamento specifico trova la sua ottimale collocazione, può essere quindi codificato. </vt:lpstr>
      <vt:lpstr>Problematiche che impediscono la ricostruzione del contrattacco  Controllo della difesa in funzione del secondo tocco Impossibilità ad eseguire un secondo tocco  Problematiche relative all’alzata soprattutto dei non alzatori  Mancanza di controllo esecutivo del palleggio / bagher Mancanza dei riferimenti per la precisione  Preparazione tardiva delle rincorse per il contrattacco Determinante dell’uso prevalente di attacchi piazzati </vt:lpstr>
      <vt:lpstr>La difesa per la ricostruzione del contrattacco  La relazione tra obiettivo e velocità della palla che arriva dall’attacco  La palla alta verso il centro del campo contro l’attacco potente La palla adeguata al timing di entrata dell’alzatore contro gli attacchi piazzati La palla precisa nel punto rete contro le freeball  Lo sviluppo del collegamento tra difensori  Le linee di difesa  Identificano la distanza di ciascun difensore dall’attaccante  La sovrapposizione delle competenze Solo per le aree di competenza al limite delle possibilità di intervento </vt:lpstr>
      <vt:lpstr>Lo sviluppo del collegamento tra difesa e ricostruzione  L’alzata dei non alzatori  La scelta tecnica per l’esecuzione dell’alzata Criteri per definire la precisione sul’alzata di contrattacco  L’allenamento situazionale  La preparazione delle rincorse per il contrattacco  La ricerca della distanza da rete L’uscita dal campo laterale per la visuale dell’alzata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MODULO 16  “L’esercizio di difesa e contrattacco” </dc:title>
  <dc:creator>Alberto</dc:creator>
  <cp:lastModifiedBy>Alberto</cp:lastModifiedBy>
  <cp:revision>7</cp:revision>
  <dcterms:created xsi:type="dcterms:W3CDTF">2014-01-26T15:46:41Z</dcterms:created>
  <dcterms:modified xsi:type="dcterms:W3CDTF">2014-01-26T18:33:45Z</dcterms:modified>
</cp:coreProperties>
</file>