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6" r:id="rId25"/>
    <p:sldId id="279" r:id="rId26"/>
    <p:sldId id="280" r:id="rId27"/>
    <p:sldId id="281" r:id="rId28"/>
    <p:sldId id="282" r:id="rId29"/>
    <p:sldId id="283" r:id="rId30"/>
    <p:sldId id="284" r:id="rId31"/>
    <p:sldId id="285" r:id="rId32"/>
    <p:sldId id="287" r:id="rId33"/>
    <p:sldId id="288" r:id="rId34"/>
    <p:sldId id="289" r:id="rId35"/>
    <p:sldId id="293" r:id="rId36"/>
    <p:sldId id="290" r:id="rId37"/>
    <p:sldId id="291" r:id="rId38"/>
    <p:sldId id="292"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2" r:id="rId67"/>
    <p:sldId id="321" r:id="rId6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5EEDE-C2AF-461D-8832-A11A74811545}" type="datetimeFigureOut">
              <a:rPr lang="it-IT" smtClean="0"/>
              <a:t>23/01/2014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D416A-7122-48C6-8FC5-4B03518FB3DC}" type="slidenum">
              <a:rPr lang="it-IT" smtClean="0"/>
              <a:t>‹N›</a:t>
            </a:fld>
            <a:endParaRPr lang="it-IT"/>
          </a:p>
        </p:txBody>
      </p:sp>
    </p:spTree>
    <p:extLst>
      <p:ext uri="{BB962C8B-B14F-4D97-AF65-F5344CB8AC3E}">
        <p14:creationId xmlns:p14="http://schemas.microsoft.com/office/powerpoint/2010/main" val="229794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4CD416A-7122-48C6-8FC5-4B03518FB3DC}" type="slidenum">
              <a:rPr lang="it-IT" smtClean="0"/>
              <a:t>54</a:t>
            </a:fld>
            <a:endParaRPr lang="it-IT"/>
          </a:p>
        </p:txBody>
      </p:sp>
    </p:spTree>
    <p:extLst>
      <p:ext uri="{BB962C8B-B14F-4D97-AF65-F5344CB8AC3E}">
        <p14:creationId xmlns:p14="http://schemas.microsoft.com/office/powerpoint/2010/main" val="3357999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4D35464-05B7-4F1D-8B81-754DEC4A18D7}" type="datetime1">
              <a:rPr lang="it-IT" smtClean="0"/>
              <a:t>23/01/2014</a:t>
            </a:fld>
            <a:endParaRPr lang="it-IT"/>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numero diapositiva 5"/>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71036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6E675E9-45C3-4678-90DC-81E85E5FCEDA}" type="datetime1">
              <a:rPr lang="it-IT" smtClean="0"/>
              <a:t>23/01/2014</a:t>
            </a:fld>
            <a:endParaRPr lang="it-IT"/>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numero diapositiva 5"/>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93327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D056CDD-0A07-4304-BDB2-D36D24AFCD41}" type="datetime1">
              <a:rPr lang="it-IT" smtClean="0"/>
              <a:t>23/01/2014</a:t>
            </a:fld>
            <a:endParaRPr lang="it-IT"/>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numero diapositiva 5"/>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3226138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BFA220B-F49E-43F2-983D-4FE1D229978D}" type="datetime1">
              <a:rPr lang="it-IT" smtClean="0"/>
              <a:t>23/01/2014</a:t>
            </a:fld>
            <a:endParaRPr lang="it-IT"/>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numero diapositiva 5"/>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179883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08BD4A2-28FF-4789-AC6B-8C587D23450D}" type="datetime1">
              <a:rPr lang="it-IT" smtClean="0"/>
              <a:t>23/01/2014</a:t>
            </a:fld>
            <a:endParaRPr lang="it-IT"/>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numero diapositiva 5"/>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19973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D37DBE1-32D1-403D-A820-F7EE43B3A2BC}" type="datetime1">
              <a:rPr lang="it-IT" smtClean="0"/>
              <a:t>23/01/2014</a:t>
            </a:fld>
            <a:endParaRPr lang="it-IT"/>
          </a:p>
        </p:txBody>
      </p:sp>
      <p:sp>
        <p:nvSpPr>
          <p:cNvPr id="6" name="Segnaposto piè di pagina 5"/>
          <p:cNvSpPr>
            <a:spLocks noGrp="1"/>
          </p:cNvSpPr>
          <p:nvPr>
            <p:ph type="ftr" sz="quarter" idx="11"/>
          </p:nvPr>
        </p:nvSpPr>
        <p:spPr/>
        <p:txBody>
          <a:bodyPr/>
          <a:lstStyle/>
          <a:p>
            <a:r>
              <a:rPr lang="it-IT" smtClean="0"/>
              <a:t>Alberto Di Mattia </a:t>
            </a:r>
            <a:endParaRPr lang="it-IT"/>
          </a:p>
        </p:txBody>
      </p:sp>
      <p:sp>
        <p:nvSpPr>
          <p:cNvPr id="7" name="Segnaposto numero diapositiva 6"/>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299921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D3E3777-9118-4C17-951D-48E6A22726EE}" type="datetime1">
              <a:rPr lang="it-IT" smtClean="0"/>
              <a:t>23/01/2014</a:t>
            </a:fld>
            <a:endParaRPr lang="it-IT"/>
          </a:p>
        </p:txBody>
      </p:sp>
      <p:sp>
        <p:nvSpPr>
          <p:cNvPr id="8" name="Segnaposto piè di pagina 7"/>
          <p:cNvSpPr>
            <a:spLocks noGrp="1"/>
          </p:cNvSpPr>
          <p:nvPr>
            <p:ph type="ftr" sz="quarter" idx="11"/>
          </p:nvPr>
        </p:nvSpPr>
        <p:spPr/>
        <p:txBody>
          <a:bodyPr/>
          <a:lstStyle/>
          <a:p>
            <a:r>
              <a:rPr lang="it-IT" smtClean="0"/>
              <a:t>Alberto Di Mattia </a:t>
            </a:r>
            <a:endParaRPr lang="it-IT"/>
          </a:p>
        </p:txBody>
      </p:sp>
      <p:sp>
        <p:nvSpPr>
          <p:cNvPr id="9" name="Segnaposto numero diapositiva 8"/>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146804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4754CCD-C95B-42AA-A08D-17ADB0F25636}" type="datetime1">
              <a:rPr lang="it-IT" smtClean="0"/>
              <a:t>23/01/2014</a:t>
            </a:fld>
            <a:endParaRPr lang="it-IT"/>
          </a:p>
        </p:txBody>
      </p:sp>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5" name="Segnaposto numero diapositiva 4"/>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428491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9EF085D-81B4-4369-81BA-659789E14293}" type="datetime1">
              <a:rPr lang="it-IT" smtClean="0"/>
              <a:t>23/01/2014</a:t>
            </a:fld>
            <a:endParaRPr lang="it-IT"/>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numero diapositiva 3"/>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236281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1E55723-1650-4945-A6E5-CFE5A36E0274}" type="datetime1">
              <a:rPr lang="it-IT" smtClean="0"/>
              <a:t>23/01/2014</a:t>
            </a:fld>
            <a:endParaRPr lang="it-IT"/>
          </a:p>
        </p:txBody>
      </p:sp>
      <p:sp>
        <p:nvSpPr>
          <p:cNvPr id="6" name="Segnaposto piè di pagina 5"/>
          <p:cNvSpPr>
            <a:spLocks noGrp="1"/>
          </p:cNvSpPr>
          <p:nvPr>
            <p:ph type="ftr" sz="quarter" idx="11"/>
          </p:nvPr>
        </p:nvSpPr>
        <p:spPr/>
        <p:txBody>
          <a:bodyPr/>
          <a:lstStyle/>
          <a:p>
            <a:r>
              <a:rPr lang="it-IT" smtClean="0"/>
              <a:t>Alberto Di Mattia </a:t>
            </a:r>
            <a:endParaRPr lang="it-IT"/>
          </a:p>
        </p:txBody>
      </p:sp>
      <p:sp>
        <p:nvSpPr>
          <p:cNvPr id="7" name="Segnaposto numero diapositiva 6"/>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416860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3935978-5198-42D3-87A5-101D572C045C}" type="datetime1">
              <a:rPr lang="it-IT" smtClean="0"/>
              <a:t>23/01/2014</a:t>
            </a:fld>
            <a:endParaRPr lang="it-IT"/>
          </a:p>
        </p:txBody>
      </p:sp>
      <p:sp>
        <p:nvSpPr>
          <p:cNvPr id="6" name="Segnaposto piè di pagina 5"/>
          <p:cNvSpPr>
            <a:spLocks noGrp="1"/>
          </p:cNvSpPr>
          <p:nvPr>
            <p:ph type="ftr" sz="quarter" idx="11"/>
          </p:nvPr>
        </p:nvSpPr>
        <p:spPr/>
        <p:txBody>
          <a:bodyPr/>
          <a:lstStyle/>
          <a:p>
            <a:r>
              <a:rPr lang="it-IT" smtClean="0"/>
              <a:t>Alberto Di Mattia </a:t>
            </a:r>
            <a:endParaRPr lang="it-IT"/>
          </a:p>
        </p:txBody>
      </p:sp>
      <p:sp>
        <p:nvSpPr>
          <p:cNvPr id="7" name="Segnaposto numero diapositiva 6"/>
          <p:cNvSpPr>
            <a:spLocks noGrp="1"/>
          </p:cNvSpPr>
          <p:nvPr>
            <p:ph type="sldNum" sz="quarter" idx="12"/>
          </p:nvPr>
        </p:nvSpPr>
        <p:spPr/>
        <p:txBody>
          <a:bodyPr/>
          <a:lstStyle/>
          <a:p>
            <a:fld id="{F75AF78D-99AD-4EBB-8610-A130D8B80E79}" type="slidenum">
              <a:rPr lang="it-IT" smtClean="0"/>
              <a:t>‹N›</a:t>
            </a:fld>
            <a:endParaRPr lang="it-IT"/>
          </a:p>
        </p:txBody>
      </p:sp>
    </p:spTree>
    <p:extLst>
      <p:ext uri="{BB962C8B-B14F-4D97-AF65-F5344CB8AC3E}">
        <p14:creationId xmlns:p14="http://schemas.microsoft.com/office/powerpoint/2010/main" val="3857178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E5F7F-FB6B-49E5-9B4A-232A54BD659C}" type="datetime1">
              <a:rPr lang="it-IT" smtClean="0"/>
              <a:t>23/01/2014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Alberto Di Mattia </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AF78D-99AD-4EBB-8610-A130D8B80E79}" type="slidenum">
              <a:rPr lang="it-IT" smtClean="0"/>
              <a:t>‹N›</a:t>
            </a:fld>
            <a:endParaRPr lang="it-IT"/>
          </a:p>
        </p:txBody>
      </p:sp>
    </p:spTree>
    <p:extLst>
      <p:ext uri="{BB962C8B-B14F-4D97-AF65-F5344CB8AC3E}">
        <p14:creationId xmlns:p14="http://schemas.microsoft.com/office/powerpoint/2010/main" val="3849548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5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5.emf"/></Relationships>
</file>

<file path=ppt/slides/_rels/slide5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677" y="1967958"/>
            <a:ext cx="8199779" cy="2724692"/>
          </a:xfrm>
          <a:prstGeom prst="rect">
            <a:avLst/>
          </a:prstGeom>
          <a:solidFill>
            <a:schemeClr val="accent1"/>
          </a:solidFill>
          <a:ln>
            <a:noFill/>
          </a:ln>
          <a:effectLst/>
        </p:spPr>
      </p:pic>
      <p:sp>
        <p:nvSpPr>
          <p:cNvPr id="2" name="Segnaposto piè di pagina 1"/>
          <p:cNvSpPr>
            <a:spLocks noGrp="1"/>
          </p:cNvSpPr>
          <p:nvPr>
            <p:ph type="ftr" sz="quarter" idx="11"/>
          </p:nvPr>
        </p:nvSpPr>
        <p:spPr/>
        <p:txBody>
          <a:bodyPr/>
          <a:lstStyle/>
          <a:p>
            <a:r>
              <a:rPr lang="it-IT" smtClean="0"/>
              <a:t>Alberto Di Mattia </a:t>
            </a:r>
            <a:endParaRPr lang="it-IT"/>
          </a:p>
        </p:txBody>
      </p:sp>
      <p:sp>
        <p:nvSpPr>
          <p:cNvPr id="3" name="Segnaposto data 2"/>
          <p:cNvSpPr>
            <a:spLocks noGrp="1"/>
          </p:cNvSpPr>
          <p:nvPr>
            <p:ph type="dt" sz="half" idx="10"/>
          </p:nvPr>
        </p:nvSpPr>
        <p:spPr/>
        <p:txBody>
          <a:bodyPr/>
          <a:lstStyle/>
          <a:p>
            <a:fld id="{3A2A532D-23CF-453A-AAB5-36E9816C8CAC}" type="datetime1">
              <a:rPr lang="it-IT" smtClean="0"/>
              <a:t>23/01/2014</a:t>
            </a:fld>
            <a:endParaRPr lang="it-IT"/>
          </a:p>
        </p:txBody>
      </p:sp>
    </p:spTree>
    <p:extLst>
      <p:ext uri="{BB962C8B-B14F-4D97-AF65-F5344CB8AC3E}">
        <p14:creationId xmlns:p14="http://schemas.microsoft.com/office/powerpoint/2010/main" val="683072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3277151"/>
            <a:ext cx="9524527" cy="584775"/>
          </a:xfrm>
          <a:prstGeom prst="rect">
            <a:avLst/>
          </a:prstGeom>
        </p:spPr>
        <p:txBody>
          <a:bodyPr wrap="square">
            <a:spAutoFit/>
          </a:bodyPr>
          <a:lstStyle/>
          <a:p>
            <a:pPr algn="ctr"/>
            <a:r>
              <a:rPr lang="it-IT" sz="3200" dirty="0" smtClean="0"/>
              <a:t>Sport ed espressione della Potenza muscolare</a:t>
            </a:r>
            <a:endParaRPr lang="it-IT" sz="3200"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F8BA7F58-B9F5-4599-8DFA-7A22A1EB87B7}" type="datetime1">
              <a:rPr lang="it-IT" smtClean="0"/>
              <a:t>23/01/2014</a:t>
            </a:fld>
            <a:endParaRPr lang="it-IT"/>
          </a:p>
        </p:txBody>
      </p:sp>
    </p:spTree>
    <p:extLst>
      <p:ext uri="{BB962C8B-B14F-4D97-AF65-F5344CB8AC3E}">
        <p14:creationId xmlns:p14="http://schemas.microsoft.com/office/powerpoint/2010/main" val="1797661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75656" y="980728"/>
            <a:ext cx="6552728" cy="2585323"/>
          </a:xfrm>
          <a:prstGeom prst="rect">
            <a:avLst/>
          </a:prstGeom>
        </p:spPr>
        <p:txBody>
          <a:bodyPr wrap="square">
            <a:spAutoFit/>
          </a:bodyPr>
          <a:lstStyle/>
          <a:p>
            <a:pPr algn="just"/>
            <a:r>
              <a:rPr lang="it-IT" dirty="0" smtClean="0"/>
              <a:t>Le varie discipline sportive sono in genere caratterizzate, più che da espressioni di forza pura, da movimenti estremamente dinamici sia del solo corpo in relazione all'ambiente, che del corpo contro una resistenza esterna, ovvero la POTENZA MUSCOLARE (Forza x Velocità di spostamento del carico).</a:t>
            </a:r>
          </a:p>
          <a:p>
            <a:pPr algn="just"/>
            <a:r>
              <a:rPr lang="it-IT" dirty="0" smtClean="0"/>
              <a:t>A questo punto entrano in gioco anche le capacità di RAPIDITÀ E VELOCITÀ in quanto, specialmente la seconda, collegata all'espressione della Potenza e, ambedue, caratteristiche prevalenti di molte discipline sportive.</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5C9C1FAC-B8B5-4A24-A47F-CDC430798489}" type="datetime1">
              <a:rPr lang="it-IT" smtClean="0"/>
              <a:t>23/01/2014</a:t>
            </a:fld>
            <a:endParaRPr lang="it-IT"/>
          </a:p>
        </p:txBody>
      </p:sp>
    </p:spTree>
    <p:extLst>
      <p:ext uri="{BB962C8B-B14F-4D97-AF65-F5344CB8AC3E}">
        <p14:creationId xmlns:p14="http://schemas.microsoft.com/office/powerpoint/2010/main" val="558570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335846"/>
            <a:ext cx="7416824" cy="4524315"/>
          </a:xfrm>
          <a:prstGeom prst="rect">
            <a:avLst/>
          </a:prstGeom>
        </p:spPr>
        <p:txBody>
          <a:bodyPr wrap="square">
            <a:spAutoFit/>
          </a:bodyPr>
          <a:lstStyle/>
          <a:p>
            <a:r>
              <a:rPr lang="it-IT" dirty="0" smtClean="0"/>
              <a:t>RAPIDITÀ  VELOCITÀ</a:t>
            </a:r>
          </a:p>
          <a:p>
            <a:r>
              <a:rPr lang="it-IT" dirty="0" smtClean="0"/>
              <a:t>Definisce la pura esecuzione del gesto da parte di un singolo segmento corporeo.</a:t>
            </a:r>
          </a:p>
          <a:p>
            <a:r>
              <a:rPr lang="it-IT" dirty="0" smtClean="0"/>
              <a:t>È una proprietà generale prettamente legata al sistema nervoso.</a:t>
            </a:r>
          </a:p>
          <a:p>
            <a:r>
              <a:rPr lang="it-IT" dirty="0" smtClean="0"/>
              <a:t>Es.: lancio di un attrezzo leggero, pugno o calcio, attacco , battuta  ecc.</a:t>
            </a:r>
          </a:p>
          <a:p>
            <a:r>
              <a:rPr lang="it-IT" dirty="0" smtClean="0"/>
              <a:t>Indica lo spostamento dell'intero corpo rispetto all'ambiente esterno in cui si svolge l'azione.</a:t>
            </a:r>
          </a:p>
          <a:p>
            <a:r>
              <a:rPr lang="it-IT" dirty="0" smtClean="0"/>
              <a:t>È una funzione della:</a:t>
            </a:r>
          </a:p>
          <a:p>
            <a:r>
              <a:rPr lang="it-IT" dirty="0" smtClean="0"/>
              <a:t>- Rapidità;</a:t>
            </a:r>
          </a:p>
          <a:p>
            <a:r>
              <a:rPr lang="it-IT" dirty="0" smtClean="0"/>
              <a:t>- Forza rapida (*);</a:t>
            </a:r>
          </a:p>
          <a:p>
            <a:r>
              <a:rPr lang="it-IT" dirty="0" smtClean="0"/>
              <a:t>- Resistenza;</a:t>
            </a:r>
          </a:p>
          <a:p>
            <a:r>
              <a:rPr lang="it-IT" dirty="0" smtClean="0"/>
              <a:t>- Coordinazione ottimale dei movimenti.</a:t>
            </a:r>
          </a:p>
          <a:p>
            <a:r>
              <a:rPr lang="it-IT" dirty="0" smtClean="0"/>
              <a:t>Es.: corsa veloce, attacco spostamento.</a:t>
            </a:r>
          </a:p>
          <a:p>
            <a:r>
              <a:rPr lang="it-IT" dirty="0" smtClean="0"/>
              <a:t>(*) La capacità di forza, più precisamente di Forza Rapida, viene richiesta solo nei movimenti dove si evidenzia anche la velocità mentre la forza in genere non ha alcun nesso con la rapidità.</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1B013AFE-866B-49C9-8196-0FC313DAA8CF}" type="datetime1">
              <a:rPr lang="it-IT" smtClean="0"/>
              <a:t>23/01/2014</a:t>
            </a:fld>
            <a:endParaRPr lang="it-IT"/>
          </a:p>
        </p:txBody>
      </p:sp>
    </p:spTree>
    <p:extLst>
      <p:ext uri="{BB962C8B-B14F-4D97-AF65-F5344CB8AC3E}">
        <p14:creationId xmlns:p14="http://schemas.microsoft.com/office/powerpoint/2010/main" val="893100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15616" y="476672"/>
            <a:ext cx="7272808" cy="1754326"/>
          </a:xfrm>
          <a:prstGeom prst="rect">
            <a:avLst/>
          </a:prstGeom>
        </p:spPr>
        <p:txBody>
          <a:bodyPr wrap="square">
            <a:spAutoFit/>
          </a:bodyPr>
          <a:lstStyle/>
          <a:p>
            <a:pPr algn="just"/>
            <a:r>
              <a:rPr lang="it-IT" dirty="0" smtClean="0"/>
              <a:t>Se è vero che la MASSIMA POTENZA MUSCOLARE è il risultato dell'interazione ottimale tra forza e velocità, è anche vero che per aumentarla si può agire in 3 modi (Figura):</a:t>
            </a:r>
          </a:p>
          <a:p>
            <a:pPr algn="just"/>
            <a:r>
              <a:rPr lang="it-IT" dirty="0" smtClean="0"/>
              <a:t>1) aumentando solo la Forza massima;</a:t>
            </a:r>
          </a:p>
          <a:p>
            <a:pPr algn="just"/>
            <a:r>
              <a:rPr lang="it-IT" dirty="0" smtClean="0"/>
              <a:t>2) aumentando solo la Velocità;</a:t>
            </a:r>
          </a:p>
          <a:p>
            <a:pPr algn="just"/>
            <a:r>
              <a:rPr lang="it-IT" dirty="0" smtClean="0"/>
              <a:t>3) aumentando sia la Forza massima che la Velocità.</a:t>
            </a:r>
            <a:endParaRPr lang="it-IT"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780928"/>
            <a:ext cx="14954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653136"/>
            <a:ext cx="14001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0801" y="4724573"/>
            <a:ext cx="8001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a:xfrm>
            <a:off x="-108520" y="6356350"/>
            <a:ext cx="1368152" cy="365125"/>
          </a:xfrm>
        </p:spPr>
        <p:txBody>
          <a:bodyPr/>
          <a:lstStyle/>
          <a:p>
            <a:fld id="{D4439857-5400-4916-8152-651994DCAC14}" type="datetime1">
              <a:rPr lang="it-IT" smtClean="0"/>
              <a:t>23/01/2014</a:t>
            </a:fld>
            <a:endParaRPr lang="it-IT" dirty="0"/>
          </a:p>
        </p:txBody>
      </p:sp>
    </p:spTree>
    <p:extLst>
      <p:ext uri="{BB962C8B-B14F-4D97-AF65-F5344CB8AC3E}">
        <p14:creationId xmlns:p14="http://schemas.microsoft.com/office/powerpoint/2010/main" val="2306157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239735"/>
            <a:ext cx="6544341" cy="442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115616" y="476673"/>
            <a:ext cx="5742384" cy="646331"/>
          </a:xfrm>
          <a:prstGeom prst="rect">
            <a:avLst/>
          </a:prstGeom>
        </p:spPr>
        <p:txBody>
          <a:bodyPr wrap="square">
            <a:spAutoFit/>
          </a:bodyPr>
          <a:lstStyle/>
          <a:p>
            <a:r>
              <a:rPr lang="it-IT" dirty="0" smtClean="0"/>
              <a:t>Grafico della correlazione tra forza e velocità e valore della potenza espressa (*)</a:t>
            </a:r>
            <a:endParaRPr lang="it-IT" dirty="0"/>
          </a:p>
        </p:txBody>
      </p:sp>
      <p:sp>
        <p:nvSpPr>
          <p:cNvPr id="3" name="CasellaDiTesto 2"/>
          <p:cNvSpPr txBox="1"/>
          <p:nvPr/>
        </p:nvSpPr>
        <p:spPr>
          <a:xfrm>
            <a:off x="827584" y="5805264"/>
            <a:ext cx="7272808" cy="1200329"/>
          </a:xfrm>
          <a:prstGeom prst="rect">
            <a:avLst/>
          </a:prstGeom>
          <a:noFill/>
        </p:spPr>
        <p:txBody>
          <a:bodyPr wrap="square" rtlCol="0">
            <a:spAutoFit/>
          </a:bodyPr>
          <a:lstStyle/>
          <a:p>
            <a:r>
              <a:rPr lang="it-IT" dirty="0" smtClean="0"/>
              <a:t>(*) La MASSIMA POTENZA che si esprimere si ottiene con:</a:t>
            </a:r>
          </a:p>
          <a:p>
            <a:r>
              <a:rPr lang="it-IT" dirty="0" smtClean="0"/>
              <a:t>     - un carico del 35-40% del massimale spostato alla massima velocità;</a:t>
            </a:r>
          </a:p>
          <a:p>
            <a:r>
              <a:rPr lang="it-IT" dirty="0" smtClean="0"/>
              <a:t>     - una velocità del 35-45% di quella massima.</a:t>
            </a:r>
          </a:p>
          <a:p>
            <a:r>
              <a:rPr lang="it-IT" dirty="0" smtClean="0"/>
              <a:t> </a:t>
            </a:r>
            <a:endParaRPr lang="it-IT" dirty="0"/>
          </a:p>
        </p:txBody>
      </p:sp>
      <p:sp>
        <p:nvSpPr>
          <p:cNvPr id="4" name="Segnaposto piè di pagina 3"/>
          <p:cNvSpPr>
            <a:spLocks noGrp="1"/>
          </p:cNvSpPr>
          <p:nvPr>
            <p:ph type="ftr" sz="quarter" idx="11"/>
          </p:nvPr>
        </p:nvSpPr>
        <p:spPr>
          <a:xfrm>
            <a:off x="5220072" y="6356350"/>
            <a:ext cx="2520280" cy="365125"/>
          </a:xfrm>
        </p:spPr>
        <p:txBody>
          <a:bodyPr/>
          <a:lstStyle/>
          <a:p>
            <a:r>
              <a:rPr lang="it-IT" dirty="0" smtClean="0"/>
              <a:t>Alberto Di Mattia </a:t>
            </a:r>
            <a:endParaRPr lang="it-IT" dirty="0"/>
          </a:p>
        </p:txBody>
      </p:sp>
      <p:sp>
        <p:nvSpPr>
          <p:cNvPr id="5" name="Segnaposto data 4"/>
          <p:cNvSpPr>
            <a:spLocks noGrp="1"/>
          </p:cNvSpPr>
          <p:nvPr>
            <p:ph type="dt" sz="half" idx="10"/>
          </p:nvPr>
        </p:nvSpPr>
        <p:spPr>
          <a:xfrm>
            <a:off x="107504" y="6356350"/>
            <a:ext cx="1224136" cy="365125"/>
          </a:xfrm>
        </p:spPr>
        <p:txBody>
          <a:bodyPr/>
          <a:lstStyle/>
          <a:p>
            <a:fld id="{8A1F2C24-FF7D-4F1D-8B10-C74CAB8F1D52}" type="datetime1">
              <a:rPr lang="it-IT" smtClean="0"/>
              <a:t>23/01/2014</a:t>
            </a:fld>
            <a:endParaRPr lang="it-IT" dirty="0"/>
          </a:p>
        </p:txBody>
      </p:sp>
    </p:spTree>
    <p:extLst>
      <p:ext uri="{BB962C8B-B14F-4D97-AF65-F5344CB8AC3E}">
        <p14:creationId xmlns:p14="http://schemas.microsoft.com/office/powerpoint/2010/main" val="1568392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411" y="980729"/>
            <a:ext cx="6726378" cy="4272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187624" y="188640"/>
            <a:ext cx="6912768" cy="646331"/>
          </a:xfrm>
          <a:prstGeom prst="rect">
            <a:avLst/>
          </a:prstGeom>
          <a:noFill/>
        </p:spPr>
        <p:txBody>
          <a:bodyPr wrap="square" rtlCol="0">
            <a:spAutoFit/>
          </a:bodyPr>
          <a:lstStyle/>
          <a:p>
            <a:r>
              <a:rPr lang="it-IT" dirty="0" smtClean="0"/>
              <a:t>Entità della contrazione muscolare e tipo di fibre attivate in sequenza</a:t>
            </a:r>
          </a:p>
          <a:p>
            <a:r>
              <a:rPr lang="it-IT" dirty="0" smtClean="0"/>
              <a:t>(</a:t>
            </a:r>
            <a:r>
              <a:rPr lang="it-IT" dirty="0" err="1" smtClean="0"/>
              <a:t>Costill</a:t>
            </a:r>
            <a:r>
              <a:rPr lang="it-IT" dirty="0" smtClean="0"/>
              <a:t> 1980)</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FB3A5423-187D-4DD1-98E5-B98A88B92907}" type="datetime1">
              <a:rPr lang="it-IT" smtClean="0"/>
              <a:t>23/01/2014</a:t>
            </a:fld>
            <a:endParaRPr lang="it-IT"/>
          </a:p>
        </p:txBody>
      </p:sp>
    </p:spTree>
    <p:extLst>
      <p:ext uri="{BB962C8B-B14F-4D97-AF65-F5344CB8AC3E}">
        <p14:creationId xmlns:p14="http://schemas.microsoft.com/office/powerpoint/2010/main" val="29660045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052736"/>
            <a:ext cx="7848872" cy="369332"/>
          </a:xfrm>
          <a:prstGeom prst="rect">
            <a:avLst/>
          </a:prstGeom>
        </p:spPr>
        <p:txBody>
          <a:bodyPr wrap="square">
            <a:spAutoFit/>
          </a:bodyPr>
          <a:lstStyle/>
          <a:p>
            <a:pPr algn="ctr"/>
            <a:r>
              <a:rPr lang="it-IT" dirty="0" smtClean="0"/>
              <a:t>Ruolo ed entità della forza muscolare nello sport agonistico di alto livello</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C10D3A51-C0B5-4E17-9430-327565DD08AE}" type="datetime1">
              <a:rPr lang="it-IT" smtClean="0"/>
              <a:t>23/01/2014</a:t>
            </a:fld>
            <a:endParaRPr lang="it-IT"/>
          </a:p>
        </p:txBody>
      </p:sp>
    </p:spTree>
    <p:extLst>
      <p:ext uri="{BB962C8B-B14F-4D97-AF65-F5344CB8AC3E}">
        <p14:creationId xmlns:p14="http://schemas.microsoft.com/office/powerpoint/2010/main" val="3658806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116632"/>
            <a:ext cx="8208912" cy="6552728"/>
          </a:xfrm>
          <a:prstGeom prst="rect">
            <a:avLst/>
          </a:prstGeom>
        </p:spPr>
        <p:txBody>
          <a:bodyPr wrap="square">
            <a:spAutoFit/>
          </a:bodyPr>
          <a:lstStyle/>
          <a:p>
            <a:r>
              <a:rPr lang="it-IT" dirty="0" smtClean="0"/>
              <a:t>1° ESEMPIO - SPRINTER</a:t>
            </a:r>
          </a:p>
          <a:p>
            <a:r>
              <a:rPr lang="it-IT" dirty="0" smtClean="0"/>
              <a:t>(VITTORI C.: L’allenamento del giovane corridore dai 12 ai 19 anni - Centro Studi e Ricerche </a:t>
            </a:r>
            <a:r>
              <a:rPr lang="it-IT" dirty="0" err="1" smtClean="0"/>
              <a:t>Fidal</a:t>
            </a:r>
            <a:r>
              <a:rPr lang="it-IT" dirty="0" smtClean="0"/>
              <a:t> 1997)</a:t>
            </a:r>
          </a:p>
          <a:p>
            <a:r>
              <a:rPr lang="it-IT" dirty="0" smtClean="0"/>
              <a:t>Il complesso delle capacità che influisce sulla velocità di corsa, è costituito:</a:t>
            </a:r>
          </a:p>
          <a:p>
            <a:r>
              <a:rPr lang="it-IT" dirty="0" smtClean="0"/>
              <a:t>a) le diverse manifestazioni della forza:</a:t>
            </a:r>
          </a:p>
          <a:p>
            <a:r>
              <a:rPr lang="it-IT" dirty="0" smtClean="0"/>
              <a:t>    - Forza massima dinamica;</a:t>
            </a:r>
          </a:p>
          <a:p>
            <a:r>
              <a:rPr lang="it-IT" dirty="0" smtClean="0"/>
              <a:t>    - Forza esplosiva;</a:t>
            </a:r>
          </a:p>
          <a:p>
            <a:r>
              <a:rPr lang="it-IT" dirty="0" smtClean="0"/>
              <a:t>    - Forza esplosivo-elastica;</a:t>
            </a:r>
          </a:p>
          <a:p>
            <a:r>
              <a:rPr lang="it-IT" dirty="0" smtClean="0"/>
              <a:t>    - Forza esplosivo-elastico-riflessa;</a:t>
            </a:r>
          </a:p>
          <a:p>
            <a:r>
              <a:rPr lang="it-IT" dirty="0" smtClean="0"/>
              <a:t>b) la capacità di compiere rapidi passi di corsa;</a:t>
            </a:r>
          </a:p>
          <a:p>
            <a:r>
              <a:rPr lang="it-IT" dirty="0" smtClean="0"/>
              <a:t>c) la capacità di compiere ampi passi di corsa;</a:t>
            </a:r>
          </a:p>
          <a:p>
            <a:r>
              <a:rPr lang="it-IT" dirty="0" smtClean="0"/>
              <a:t>d) la capacità di interpretare il miglior compromesso nello sviluppo dei due suddetti parametri, per realizzare la massima velocità possibile dell'atleta;</a:t>
            </a:r>
          </a:p>
          <a:p>
            <a:r>
              <a:rPr lang="it-IT" dirty="0" smtClean="0"/>
              <a:t>e) la capacità di realizzare la più efficace e redditizia tecnica di corsa veloce;</a:t>
            </a:r>
          </a:p>
          <a:p>
            <a:r>
              <a:rPr lang="it-IT" dirty="0" smtClean="0"/>
              <a:t>f) la capacità di decontrazione, nello sviluppo di alte velocità, cioè facilità e scioltezza dei movimenti;</a:t>
            </a:r>
          </a:p>
          <a:p>
            <a:r>
              <a:rPr lang="it-IT" dirty="0" smtClean="0"/>
              <a:t>g) un basso grado di viscosità muscolare che il lavoro di forza rischierebbe di compromettere se non si sposasse con una massiccia esercitazione di "rodaggio o di sladinatura" tendente a riportare la muscolatura a scorrere agevolmente e rapidamente.</a:t>
            </a:r>
          </a:p>
          <a:p>
            <a:r>
              <a:rPr lang="it-IT" dirty="0" smtClean="0"/>
              <a:t>Un valore della Forza Massima da ritenere sufficiente per questi giovani (18-19 anni, N.d.R.) è quello che permette di sollevare, nell'esercizio di </a:t>
            </a:r>
            <a:r>
              <a:rPr lang="it-IT" dirty="0" err="1" smtClean="0"/>
              <a:t>squat</a:t>
            </a:r>
            <a:r>
              <a:rPr lang="it-IT" dirty="0" smtClean="0"/>
              <a:t>, una sola volta un carico pari al doppio del peso corporeo.</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1F2E6893-CE2A-4E42-8177-005CD6BD780C}" type="datetime1">
              <a:rPr lang="it-IT" smtClean="0"/>
              <a:t>23/01/2014</a:t>
            </a:fld>
            <a:endParaRPr lang="it-IT"/>
          </a:p>
        </p:txBody>
      </p:sp>
    </p:spTree>
    <p:extLst>
      <p:ext uri="{BB962C8B-B14F-4D97-AF65-F5344CB8AC3E}">
        <p14:creationId xmlns:p14="http://schemas.microsoft.com/office/powerpoint/2010/main" val="227790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7504" y="692696"/>
            <a:ext cx="8712968" cy="5355312"/>
          </a:xfrm>
          <a:prstGeom prst="rect">
            <a:avLst/>
          </a:prstGeom>
        </p:spPr>
        <p:txBody>
          <a:bodyPr wrap="square">
            <a:spAutoFit/>
          </a:bodyPr>
          <a:lstStyle/>
          <a:p>
            <a:r>
              <a:rPr lang="it-IT" dirty="0" smtClean="0"/>
              <a:t>2° ESEMPIO - GIOCATORE DI BASKET</a:t>
            </a:r>
          </a:p>
          <a:p>
            <a:r>
              <a:rPr lang="it-IT" dirty="0" smtClean="0"/>
              <a:t>(MESSINA E.: Basket. Difesa Contropiede Attacco Preparazione della squadra - Zanichelli 2003)</a:t>
            </a:r>
          </a:p>
          <a:p>
            <a:r>
              <a:rPr lang="it-IT" dirty="0" smtClean="0"/>
              <a:t>Alcuni atleti, pur migliorando le qualità fisiche o mantenendole nel tempo, non si evolvono dal punto di vista tecnico-tattico...</a:t>
            </a:r>
          </a:p>
          <a:p>
            <a:r>
              <a:rPr lang="it-IT" dirty="0" smtClean="0"/>
              <a:t>Quanta forza? E quale forza?.</a:t>
            </a:r>
          </a:p>
          <a:p>
            <a:r>
              <a:rPr lang="it-IT" dirty="0" smtClean="0"/>
              <a:t>Alla prima domanda non siamo in grado di rispondere, avendo visto grandi giocatori possedere grandi livelli di forza e altri grandi atleti sollevare solo la posata per portare il cibo alla bocca...</a:t>
            </a:r>
          </a:p>
          <a:p>
            <a:r>
              <a:rPr lang="it-IT" dirty="0" smtClean="0"/>
              <a:t>Quanta forza deve possedere un cestista? Quella funzionale alle sue caratteristiche, al suo gioco e alle sue intrinseche sensibilità, non di più e non di meno.</a:t>
            </a:r>
          </a:p>
          <a:p>
            <a:r>
              <a:rPr lang="it-IT" dirty="0" smtClean="0"/>
              <a:t>Abbiamo notato che a miglioramenti sostanziali (anche di 7/8 cm) nel test del C.M. (balzo con </a:t>
            </a:r>
            <a:r>
              <a:rPr lang="it-IT" dirty="0" err="1" smtClean="0"/>
              <a:t>contromovimento</a:t>
            </a:r>
            <a:r>
              <a:rPr lang="it-IT" dirty="0" smtClean="0"/>
              <a:t>, </a:t>
            </a:r>
            <a:r>
              <a:rPr lang="it-IT" dirty="0" err="1" smtClean="0"/>
              <a:t>n.d.r.</a:t>
            </a:r>
            <a:r>
              <a:rPr lang="it-IT" dirty="0" smtClean="0"/>
              <a:t>) non necessariamente corrispondono miglioramenti nell'azione di rimbalzo o nell'azione di arresto e tiro in sospensione.</a:t>
            </a:r>
          </a:p>
          <a:p>
            <a:r>
              <a:rPr lang="it-IT" dirty="0" smtClean="0"/>
              <a:t>L'atleta non usa evidentemente questi miglioramenti, perché dovrebbe prima modificare i propri meccanismi di coordinazione oculo-manuale che sovrintendono al gesto di tirare a canestro. In realtà, anche dopo un congruo lavoro con riprese e un conseguente sviluppo dei livelli di forza reattiva, il giocatore continua a tirare utilizzando forza e reazioni per lui abituali prima del miglioramento </a:t>
            </a:r>
            <a:r>
              <a:rPr lang="it-IT" smtClean="0"/>
              <a:t>fisico.  </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CCD82037-A991-49AB-8806-D0659993A334}" type="datetime1">
              <a:rPr lang="it-IT" smtClean="0"/>
              <a:t>23/01/2014</a:t>
            </a:fld>
            <a:endParaRPr lang="it-IT"/>
          </a:p>
        </p:txBody>
      </p:sp>
    </p:spTree>
    <p:extLst>
      <p:ext uri="{BB962C8B-B14F-4D97-AF65-F5344CB8AC3E}">
        <p14:creationId xmlns:p14="http://schemas.microsoft.com/office/powerpoint/2010/main" val="3851331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835696" y="692696"/>
            <a:ext cx="5256584" cy="369332"/>
          </a:xfrm>
          <a:prstGeom prst="rect">
            <a:avLst/>
          </a:prstGeom>
          <a:noFill/>
        </p:spPr>
        <p:txBody>
          <a:bodyPr wrap="square" rtlCol="0">
            <a:spAutoFit/>
          </a:bodyPr>
          <a:lstStyle/>
          <a:p>
            <a:pPr algn="ctr"/>
            <a:r>
              <a:rPr lang="it-IT" dirty="0"/>
              <a:t>FORZA MASSIMALE</a:t>
            </a:r>
          </a:p>
        </p:txBody>
      </p:sp>
      <p:sp>
        <p:nvSpPr>
          <p:cNvPr id="3" name="CasellaDiTesto 2"/>
          <p:cNvSpPr txBox="1"/>
          <p:nvPr/>
        </p:nvSpPr>
        <p:spPr>
          <a:xfrm>
            <a:off x="755576" y="1484784"/>
            <a:ext cx="7704856" cy="4247317"/>
          </a:xfrm>
          <a:prstGeom prst="rect">
            <a:avLst/>
          </a:prstGeom>
          <a:noFill/>
        </p:spPr>
        <p:txBody>
          <a:bodyPr wrap="square" rtlCol="0">
            <a:spAutoFit/>
          </a:bodyPr>
          <a:lstStyle/>
          <a:p>
            <a:r>
              <a:rPr lang="it-IT" dirty="0"/>
              <a:t>LA FORZA MASSIMALE RAPPRESENTA LA FORZA MASSIMA POSSIBILE CHE IL SISTEMA NEUROMUSCOLARE HA LA POSSIBILITA’ DI ESPRIMERE IN UNA MASSIMA CONTRAZIONE</a:t>
            </a:r>
          </a:p>
          <a:p>
            <a:r>
              <a:rPr lang="it-IT" dirty="0"/>
              <a:t>NELLA FORZA MASSIMALE, SI DISTINGUONO UNA FORZA MASSIMALE STATICA E DINAMICA</a:t>
            </a:r>
            <a:r>
              <a:rPr lang="it-IT" dirty="0" smtClean="0"/>
              <a:t>.</a:t>
            </a:r>
          </a:p>
          <a:p>
            <a:endParaRPr lang="it-IT" dirty="0"/>
          </a:p>
          <a:p>
            <a:r>
              <a:rPr lang="it-IT" dirty="0"/>
              <a:t>STATICA:MASSIMA FORZA ESERCITATA IN UNA CONTRAZIONE VOLONTARIA CONTRO UNA RESISTENZA INSUPERABILE</a:t>
            </a:r>
            <a:r>
              <a:rPr lang="it-IT" dirty="0" smtClean="0"/>
              <a:t>.</a:t>
            </a:r>
          </a:p>
          <a:p>
            <a:endParaRPr lang="it-IT" dirty="0"/>
          </a:p>
          <a:p>
            <a:r>
              <a:rPr lang="it-IT" dirty="0"/>
              <a:t>DINAMICA: SI DISTINGUONO UNA FORZA MASSIMALE DINAMICA POSITIVA (CONCENTRICA,SUPERANTE) </a:t>
            </a:r>
            <a:r>
              <a:rPr lang="it-IT" dirty="0" smtClean="0"/>
              <a:t>E</a:t>
            </a:r>
          </a:p>
          <a:p>
            <a:endParaRPr lang="it-IT" dirty="0"/>
          </a:p>
          <a:p>
            <a:r>
              <a:rPr lang="it-IT" dirty="0" smtClean="0"/>
              <a:t>NEGATIVA </a:t>
            </a:r>
            <a:r>
              <a:rPr lang="it-IT" dirty="0"/>
              <a:t>(ECCENTRICA,CEDENTE, FRENANTE) RAPPRESENTA LA FORZA MASSIMALE CHE IL SISTEMA NEUROMUSCOLARE RIESCE AD ESPRIMERE DURANTE UN MOVIMENTO.</a:t>
            </a:r>
          </a:p>
        </p:txBody>
      </p:sp>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A387F1E1-887D-40E9-9B92-4F5FE45A408B}" type="datetime1">
              <a:rPr lang="it-IT" smtClean="0"/>
              <a:t>23/01/2014</a:t>
            </a:fld>
            <a:endParaRPr lang="it-IT"/>
          </a:p>
        </p:txBody>
      </p:sp>
    </p:spTree>
    <p:extLst>
      <p:ext uri="{BB962C8B-B14F-4D97-AF65-F5344CB8AC3E}">
        <p14:creationId xmlns:p14="http://schemas.microsoft.com/office/powerpoint/2010/main" val="104500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75656" y="1628800"/>
            <a:ext cx="6552728" cy="1200329"/>
          </a:xfrm>
          <a:prstGeom prst="rect">
            <a:avLst/>
          </a:prstGeom>
        </p:spPr>
        <p:txBody>
          <a:bodyPr wrap="square">
            <a:spAutoFit/>
          </a:bodyPr>
          <a:lstStyle/>
          <a:p>
            <a:r>
              <a:rPr lang="it-IT" dirty="0" smtClean="0"/>
              <a:t>Nei diversi sport la forza non si presenta in MAI  forma “pura”, ma sempre in combinazione o in forme miste mescolate dai fattori condizionali (cioè organico muscolari coordinativi) di prestazione fisica</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7F86683C-5311-4C5B-8081-29AC68A3C904}" type="datetime1">
              <a:rPr lang="it-IT" smtClean="0"/>
              <a:t>23/01/2014</a:t>
            </a:fld>
            <a:endParaRPr lang="it-IT"/>
          </a:p>
        </p:txBody>
      </p:sp>
    </p:spTree>
    <p:extLst>
      <p:ext uri="{BB962C8B-B14F-4D97-AF65-F5344CB8AC3E}">
        <p14:creationId xmlns:p14="http://schemas.microsoft.com/office/powerpoint/2010/main" val="23054457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908720"/>
            <a:ext cx="7128792" cy="2862322"/>
          </a:xfrm>
          <a:prstGeom prst="rect">
            <a:avLst/>
          </a:prstGeom>
          <a:noFill/>
        </p:spPr>
        <p:txBody>
          <a:bodyPr wrap="square" rtlCol="0">
            <a:spAutoFit/>
          </a:bodyPr>
          <a:lstStyle/>
          <a:p>
            <a:r>
              <a:rPr lang="it-IT" dirty="0"/>
              <a:t>UN MIGLIORAMENTO DELLA FORZA MASSIMALE PUO’ ESSERE RAGGIUNTO AGENDO SU</a:t>
            </a:r>
            <a:r>
              <a:rPr lang="it-IT" dirty="0" smtClean="0"/>
              <a:t>:</a:t>
            </a:r>
          </a:p>
          <a:p>
            <a:r>
              <a:rPr lang="it-IT" dirty="0"/>
              <a:t/>
            </a:r>
            <a:br>
              <a:rPr lang="it-IT" dirty="0"/>
            </a:br>
            <a:r>
              <a:rPr lang="it-IT" dirty="0"/>
              <a:t>SEZIONE TRASVERSALE DEL </a:t>
            </a:r>
            <a:r>
              <a:rPr lang="it-IT" dirty="0" smtClean="0"/>
              <a:t>MUSCOLO</a:t>
            </a:r>
          </a:p>
          <a:p>
            <a:r>
              <a:rPr lang="it-IT" dirty="0"/>
              <a:t/>
            </a:r>
            <a:br>
              <a:rPr lang="it-IT" dirty="0"/>
            </a:br>
            <a:r>
              <a:rPr lang="it-IT" dirty="0"/>
              <a:t>COORDINAZIONE INTERMUSCOLARE(I MUSCOLI CHE PARTECIPANO AL MOVIMENTO</a:t>
            </a:r>
            <a:r>
              <a:rPr lang="it-IT" dirty="0" smtClean="0"/>
              <a:t>)</a:t>
            </a:r>
          </a:p>
          <a:p>
            <a:r>
              <a:rPr lang="it-IT" dirty="0"/>
              <a:t/>
            </a:r>
            <a:br>
              <a:rPr lang="it-IT" dirty="0"/>
            </a:br>
            <a:r>
              <a:rPr lang="it-IT" dirty="0"/>
              <a:t>COORDINAZIONE INTRAMUSCOLARE(CIOE’ LA COORDINAZIONE INTERNA DEL MUSCOLO)</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566FAB3B-D163-48F8-A182-DACA2BB91BB6}" type="datetime1">
              <a:rPr lang="it-IT" smtClean="0"/>
              <a:t>23/01/2014</a:t>
            </a:fld>
            <a:endParaRPr lang="it-IT"/>
          </a:p>
        </p:txBody>
      </p:sp>
    </p:spTree>
    <p:extLst>
      <p:ext uri="{BB962C8B-B14F-4D97-AF65-F5344CB8AC3E}">
        <p14:creationId xmlns:p14="http://schemas.microsoft.com/office/powerpoint/2010/main" val="2957834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764704"/>
            <a:ext cx="7488832" cy="1477328"/>
          </a:xfrm>
          <a:prstGeom prst="rect">
            <a:avLst/>
          </a:prstGeom>
          <a:noFill/>
        </p:spPr>
        <p:txBody>
          <a:bodyPr wrap="square" rtlCol="0">
            <a:spAutoFit/>
          </a:bodyPr>
          <a:lstStyle/>
          <a:p>
            <a:pPr algn="just"/>
            <a:r>
              <a:rPr lang="it-IT" dirty="0"/>
              <a:t>IMPEGNI DI FORZA CONCENTRICI ED ECCENTRICI MASSIMALI DI BREVE DURATA PRODUCONO UN MIGLIORAMENTO DELLA FORZA </a:t>
            </a:r>
            <a:r>
              <a:rPr lang="it-IT" dirty="0" smtClean="0"/>
              <a:t>SOPRATTUTTO </a:t>
            </a:r>
            <a:r>
              <a:rPr lang="it-IT" dirty="0"/>
              <a:t>ATTRAVERSO IL MIGLIORAMENNTO DELLA </a:t>
            </a:r>
            <a:endParaRPr lang="it-IT" dirty="0" smtClean="0"/>
          </a:p>
          <a:p>
            <a:pPr algn="just"/>
            <a:endParaRPr lang="it-IT" dirty="0" smtClean="0"/>
          </a:p>
          <a:p>
            <a:pPr algn="just"/>
            <a:r>
              <a:rPr lang="it-IT" dirty="0" smtClean="0"/>
              <a:t>COORDINAZIONE INTRAMUSCOLARE</a:t>
            </a:r>
            <a:endParaRPr lang="it-IT" dirty="0"/>
          </a:p>
        </p:txBody>
      </p:sp>
      <p:sp>
        <p:nvSpPr>
          <p:cNvPr id="3" name="CasellaDiTesto 2"/>
          <p:cNvSpPr txBox="1"/>
          <p:nvPr/>
        </p:nvSpPr>
        <p:spPr>
          <a:xfrm>
            <a:off x="611560" y="2708920"/>
            <a:ext cx="7848872" cy="1477328"/>
          </a:xfrm>
          <a:prstGeom prst="rect">
            <a:avLst/>
          </a:prstGeom>
          <a:noFill/>
        </p:spPr>
        <p:txBody>
          <a:bodyPr wrap="square" rtlCol="0">
            <a:spAutoFit/>
          </a:bodyPr>
          <a:lstStyle/>
          <a:p>
            <a:r>
              <a:rPr lang="it-IT" dirty="0"/>
              <a:t>IL MIGLIORAMENTO DELLA COORDINAZIONE </a:t>
            </a:r>
            <a:r>
              <a:rPr lang="it-IT" dirty="0" smtClean="0"/>
              <a:t>INTRAMUSCOLARE</a:t>
            </a:r>
          </a:p>
          <a:p>
            <a:r>
              <a:rPr lang="it-IT" dirty="0" smtClean="0"/>
              <a:t>PERMETTE </a:t>
            </a:r>
            <a:r>
              <a:rPr lang="it-IT" dirty="0"/>
              <a:t>,PERCIO’, DI MIGLIORARE LA FORZA SENZA CHE VI SIA UN AUMENTO DELLA SEZIONE </a:t>
            </a:r>
            <a:r>
              <a:rPr lang="it-IT" dirty="0" smtClean="0"/>
              <a:t>TRASVERSALE </a:t>
            </a:r>
            <a:r>
              <a:rPr lang="it-IT" dirty="0"/>
              <a:t>DEL MUSCOLO E DEL PESO CORPOREO. QUESTO E’ </a:t>
            </a:r>
            <a:r>
              <a:rPr lang="it-IT" dirty="0" smtClean="0"/>
              <a:t>INDICATO </a:t>
            </a:r>
            <a:r>
              <a:rPr lang="it-IT" dirty="0"/>
              <a:t>NEGLI SPORT DOVE IL PESO DEL PROPRIO CORPO DEVE ESSERE ACCELERATO, COME AVVIENE NEL SALTO.</a:t>
            </a:r>
          </a:p>
        </p:txBody>
      </p:sp>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B22EF567-AE1B-4034-9D3C-66F5B1C58C2D}" type="datetime1">
              <a:rPr lang="it-IT" smtClean="0"/>
              <a:t>23/01/2014</a:t>
            </a:fld>
            <a:endParaRPr lang="it-IT"/>
          </a:p>
        </p:txBody>
      </p:sp>
    </p:spTree>
    <p:extLst>
      <p:ext uri="{BB962C8B-B14F-4D97-AF65-F5344CB8AC3E}">
        <p14:creationId xmlns:p14="http://schemas.microsoft.com/office/powerpoint/2010/main" val="4065781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332656"/>
            <a:ext cx="8352928" cy="646331"/>
          </a:xfrm>
          <a:prstGeom prst="rect">
            <a:avLst/>
          </a:prstGeom>
          <a:noFill/>
        </p:spPr>
        <p:txBody>
          <a:bodyPr wrap="square" rtlCol="0">
            <a:spAutoFit/>
          </a:bodyPr>
          <a:lstStyle/>
          <a:p>
            <a:r>
              <a:rPr lang="it-IT" dirty="0"/>
              <a:t>IPERTROFIA O MIGLIORAMENTO DELLA COORDINAZIONE INTRAMUSCOLARE DIPENDENTI DALL</a:t>
            </a:r>
            <a:r>
              <a:rPr lang="it-IT" dirty="0" smtClean="0"/>
              <a:t>’ ALLENAMENTO </a:t>
            </a:r>
            <a:r>
              <a:rPr lang="it-IT" dirty="0"/>
              <a:t>SVOLTO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545" y="1335366"/>
            <a:ext cx="3089343" cy="389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576" y="1340768"/>
            <a:ext cx="469073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179512" y="1268760"/>
            <a:ext cx="504056" cy="369332"/>
          </a:xfrm>
          <a:prstGeom prst="rect">
            <a:avLst/>
          </a:prstGeom>
          <a:noFill/>
        </p:spPr>
        <p:txBody>
          <a:bodyPr wrap="square" rtlCol="0">
            <a:spAutoFit/>
          </a:bodyPr>
          <a:lstStyle/>
          <a:p>
            <a:r>
              <a:rPr lang="it-IT" dirty="0" smtClean="0"/>
              <a:t>1</a:t>
            </a:r>
            <a:endParaRPr lang="it-IT" dirty="0"/>
          </a:p>
        </p:txBody>
      </p:sp>
      <p:sp>
        <p:nvSpPr>
          <p:cNvPr id="4" name="CasellaDiTesto 3"/>
          <p:cNvSpPr txBox="1"/>
          <p:nvPr/>
        </p:nvSpPr>
        <p:spPr>
          <a:xfrm>
            <a:off x="7596336" y="1453426"/>
            <a:ext cx="576064" cy="369332"/>
          </a:xfrm>
          <a:prstGeom prst="rect">
            <a:avLst/>
          </a:prstGeom>
          <a:noFill/>
        </p:spPr>
        <p:txBody>
          <a:bodyPr wrap="square" rtlCol="0">
            <a:spAutoFit/>
          </a:bodyPr>
          <a:lstStyle/>
          <a:p>
            <a:r>
              <a:rPr lang="it-IT" dirty="0" smtClean="0"/>
              <a:t>2</a:t>
            </a:r>
            <a:endParaRPr lang="it-IT" dirty="0"/>
          </a:p>
        </p:txBody>
      </p:sp>
      <p:sp>
        <p:nvSpPr>
          <p:cNvPr id="5" name="CasellaDiTesto 4"/>
          <p:cNvSpPr txBox="1"/>
          <p:nvPr/>
        </p:nvSpPr>
        <p:spPr>
          <a:xfrm>
            <a:off x="7452320" y="5085184"/>
            <a:ext cx="720080" cy="369332"/>
          </a:xfrm>
          <a:prstGeom prst="rect">
            <a:avLst/>
          </a:prstGeom>
          <a:noFill/>
        </p:spPr>
        <p:txBody>
          <a:bodyPr wrap="square" rtlCol="0">
            <a:spAutoFit/>
          </a:bodyPr>
          <a:lstStyle/>
          <a:p>
            <a:r>
              <a:rPr lang="it-IT" dirty="0" smtClean="0"/>
              <a:t>RM</a:t>
            </a:r>
            <a:endParaRPr lang="it-IT" dirty="0"/>
          </a:p>
        </p:txBody>
      </p:sp>
      <p:sp>
        <p:nvSpPr>
          <p:cNvPr id="6" name="CasellaDiTesto 5"/>
          <p:cNvSpPr txBox="1"/>
          <p:nvPr/>
        </p:nvSpPr>
        <p:spPr>
          <a:xfrm>
            <a:off x="3870576" y="5661248"/>
            <a:ext cx="4805880" cy="954107"/>
          </a:xfrm>
          <a:prstGeom prst="rect">
            <a:avLst/>
          </a:prstGeom>
          <a:noFill/>
        </p:spPr>
        <p:txBody>
          <a:bodyPr wrap="square" rtlCol="0">
            <a:spAutoFit/>
          </a:bodyPr>
          <a:lstStyle/>
          <a:p>
            <a:r>
              <a:rPr lang="it-IT" sz="1400" dirty="0"/>
              <a:t>1 VARIAZIONE DELLA  SEZIONE DELLE FIBRE MUSCOLARI DOPO UN ALLENAMENTO SPECIALE</a:t>
            </a:r>
          </a:p>
          <a:p>
            <a:r>
              <a:rPr lang="it-IT" sz="1400" dirty="0"/>
              <a:t>2  INFLUSSO DEL NUMERO DELLE RIPETIZIONI SULLO SVILUPPO DELLA MASSA MUSCOLARE</a:t>
            </a:r>
          </a:p>
        </p:txBody>
      </p:sp>
      <p:sp>
        <p:nvSpPr>
          <p:cNvPr id="7" name="Segnaposto piè di pagina 6"/>
          <p:cNvSpPr>
            <a:spLocks noGrp="1"/>
          </p:cNvSpPr>
          <p:nvPr>
            <p:ph type="ftr" sz="quarter" idx="11"/>
          </p:nvPr>
        </p:nvSpPr>
        <p:spPr>
          <a:xfrm>
            <a:off x="899592" y="6356350"/>
            <a:ext cx="2970984" cy="365125"/>
          </a:xfrm>
        </p:spPr>
        <p:txBody>
          <a:bodyPr/>
          <a:lstStyle/>
          <a:p>
            <a:r>
              <a:rPr lang="it-IT" dirty="0" smtClean="0"/>
              <a:t>Alberto Di Mattia </a:t>
            </a:r>
            <a:endParaRPr lang="it-IT" dirty="0"/>
          </a:p>
        </p:txBody>
      </p:sp>
      <p:sp>
        <p:nvSpPr>
          <p:cNvPr id="8" name="Segnaposto data 7"/>
          <p:cNvSpPr>
            <a:spLocks noGrp="1"/>
          </p:cNvSpPr>
          <p:nvPr>
            <p:ph type="dt" sz="half" idx="10"/>
          </p:nvPr>
        </p:nvSpPr>
        <p:spPr/>
        <p:txBody>
          <a:bodyPr/>
          <a:lstStyle/>
          <a:p>
            <a:fld id="{3C284A46-7AAC-4A4E-AAB3-B36FEC618ECC}" type="datetime1">
              <a:rPr lang="it-IT" smtClean="0"/>
              <a:t>23/01/2014</a:t>
            </a:fld>
            <a:endParaRPr lang="it-IT"/>
          </a:p>
        </p:txBody>
      </p:sp>
    </p:spTree>
    <p:extLst>
      <p:ext uri="{BB962C8B-B14F-4D97-AF65-F5344CB8AC3E}">
        <p14:creationId xmlns:p14="http://schemas.microsoft.com/office/powerpoint/2010/main" val="3044486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84976" cy="6611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a:xfrm>
            <a:off x="5292080" y="6356350"/>
            <a:ext cx="3168352" cy="365125"/>
          </a:xfrm>
        </p:spPr>
        <p:txBody>
          <a:bodyPr/>
          <a:lstStyle/>
          <a:p>
            <a:r>
              <a:rPr lang="it-IT" dirty="0" smtClean="0"/>
              <a:t>Alberto Di Mattia </a:t>
            </a:r>
            <a:endParaRPr lang="it-IT" dirty="0"/>
          </a:p>
        </p:txBody>
      </p:sp>
      <p:sp>
        <p:nvSpPr>
          <p:cNvPr id="3" name="Segnaposto data 2"/>
          <p:cNvSpPr>
            <a:spLocks noGrp="1"/>
          </p:cNvSpPr>
          <p:nvPr>
            <p:ph type="dt" sz="half" idx="10"/>
          </p:nvPr>
        </p:nvSpPr>
        <p:spPr/>
        <p:txBody>
          <a:bodyPr/>
          <a:lstStyle/>
          <a:p>
            <a:fld id="{166A41F9-F5B5-4172-A5B4-F57015CA9EA6}" type="datetime1">
              <a:rPr lang="it-IT" smtClean="0"/>
              <a:t>23/01/2014</a:t>
            </a:fld>
            <a:endParaRPr lang="it-IT"/>
          </a:p>
        </p:txBody>
      </p:sp>
    </p:spTree>
    <p:extLst>
      <p:ext uri="{BB962C8B-B14F-4D97-AF65-F5344CB8AC3E}">
        <p14:creationId xmlns:p14="http://schemas.microsoft.com/office/powerpoint/2010/main" val="2428848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9145"/>
            <a:ext cx="6475074" cy="5900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948264" y="1124744"/>
            <a:ext cx="1872208" cy="4247317"/>
          </a:xfrm>
          <a:prstGeom prst="rect">
            <a:avLst/>
          </a:prstGeom>
          <a:noFill/>
        </p:spPr>
        <p:txBody>
          <a:bodyPr wrap="square" rtlCol="0">
            <a:spAutoFit/>
          </a:bodyPr>
          <a:lstStyle/>
          <a:p>
            <a:r>
              <a:rPr lang="it-IT" dirty="0" smtClean="0"/>
              <a:t>PERIODO </a:t>
            </a:r>
            <a:r>
              <a:rPr lang="it-IT" dirty="0"/>
              <a:t>OTTIMALE </a:t>
            </a:r>
            <a:r>
              <a:rPr lang="it-IT" dirty="0" smtClean="0"/>
              <a:t>PER MIGLIORARE L’ ALLENAMENTO, PER MIGLIORARE LA </a:t>
            </a:r>
            <a:r>
              <a:rPr lang="it-IT" dirty="0"/>
              <a:t>FORZA </a:t>
            </a:r>
            <a:r>
              <a:rPr lang="it-IT" dirty="0" smtClean="0"/>
              <a:t> </a:t>
            </a:r>
            <a:r>
              <a:rPr lang="it-IT" dirty="0"/>
              <a:t>O </a:t>
            </a:r>
            <a:r>
              <a:rPr lang="it-IT" dirty="0" smtClean="0"/>
              <a:t>PER LA  </a:t>
            </a:r>
            <a:r>
              <a:rPr lang="it-IT" dirty="0"/>
              <a:t>PRESTAZIONE AEROBICA , è IL TARDO POMERIGGIO. DI QUESTO SI DEVE TENERE CONTO NELLA REALIZZAZIONE DI TEST.</a:t>
            </a:r>
          </a:p>
        </p:txBody>
      </p:sp>
      <p:sp>
        <p:nvSpPr>
          <p:cNvPr id="4" name="CasellaDiTesto 3"/>
          <p:cNvSpPr txBox="1"/>
          <p:nvPr/>
        </p:nvSpPr>
        <p:spPr>
          <a:xfrm>
            <a:off x="395536" y="5949280"/>
            <a:ext cx="6552728" cy="369332"/>
          </a:xfrm>
          <a:prstGeom prst="rect">
            <a:avLst/>
          </a:prstGeom>
          <a:noFill/>
        </p:spPr>
        <p:txBody>
          <a:bodyPr wrap="square" rtlCol="0">
            <a:spAutoFit/>
          </a:bodyPr>
          <a:lstStyle/>
          <a:p>
            <a:r>
              <a:rPr lang="it-IT" dirty="0" smtClean="0"/>
              <a:t> </a:t>
            </a:r>
            <a:r>
              <a:rPr lang="it-IT" dirty="0"/>
              <a:t>Graf in </a:t>
            </a:r>
            <a:r>
              <a:rPr lang="it-IT" dirty="0" err="1" smtClean="0"/>
              <a:t>Hettinger</a:t>
            </a:r>
            <a:r>
              <a:rPr lang="it-IT" dirty="0" smtClean="0"/>
              <a:t> </a:t>
            </a:r>
            <a:r>
              <a:rPr lang="it-IT" dirty="0"/>
              <a:t>1966,86</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CD341849-034D-4FB3-BAC0-FD222FA94112}" type="datetime1">
              <a:rPr lang="it-IT" smtClean="0"/>
              <a:t>23/01/2014</a:t>
            </a:fld>
            <a:endParaRPr lang="it-IT"/>
          </a:p>
        </p:txBody>
      </p:sp>
    </p:spTree>
    <p:extLst>
      <p:ext uri="{BB962C8B-B14F-4D97-AF65-F5344CB8AC3E}">
        <p14:creationId xmlns:p14="http://schemas.microsoft.com/office/powerpoint/2010/main" val="12405673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518"/>
            <a:ext cx="8921128" cy="669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r>
              <a:rPr lang="it-IT" smtClean="0"/>
              <a:t>Alberto Di Mattia </a:t>
            </a:r>
            <a:endParaRPr lang="it-IT"/>
          </a:p>
        </p:txBody>
      </p:sp>
      <p:sp>
        <p:nvSpPr>
          <p:cNvPr id="3" name="Segnaposto data 2"/>
          <p:cNvSpPr>
            <a:spLocks noGrp="1"/>
          </p:cNvSpPr>
          <p:nvPr>
            <p:ph type="dt" sz="half" idx="10"/>
          </p:nvPr>
        </p:nvSpPr>
        <p:spPr/>
        <p:txBody>
          <a:bodyPr/>
          <a:lstStyle/>
          <a:p>
            <a:fld id="{B230C628-B70B-4E73-8A44-196EE057393B}" type="datetime1">
              <a:rPr lang="it-IT" smtClean="0"/>
              <a:t>23/01/2014</a:t>
            </a:fld>
            <a:endParaRPr lang="it-IT"/>
          </a:p>
        </p:txBody>
      </p:sp>
    </p:spTree>
    <p:extLst>
      <p:ext uri="{BB962C8B-B14F-4D97-AF65-F5344CB8AC3E}">
        <p14:creationId xmlns:p14="http://schemas.microsoft.com/office/powerpoint/2010/main" val="1351664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548680"/>
            <a:ext cx="7056784" cy="369332"/>
          </a:xfrm>
          <a:prstGeom prst="rect">
            <a:avLst/>
          </a:prstGeom>
          <a:noFill/>
        </p:spPr>
        <p:txBody>
          <a:bodyPr wrap="square" rtlCol="0">
            <a:spAutoFit/>
          </a:bodyPr>
          <a:lstStyle/>
          <a:p>
            <a:pPr algn="ctr"/>
            <a:r>
              <a:rPr lang="it-IT" dirty="0"/>
              <a:t>Metodi classici</a:t>
            </a:r>
          </a:p>
        </p:txBody>
      </p:sp>
      <p:sp>
        <p:nvSpPr>
          <p:cNvPr id="4" name="CasellaDiTesto 3"/>
          <p:cNvSpPr txBox="1"/>
          <p:nvPr/>
        </p:nvSpPr>
        <p:spPr>
          <a:xfrm>
            <a:off x="611560" y="980728"/>
            <a:ext cx="8208912" cy="2031325"/>
          </a:xfrm>
          <a:prstGeom prst="rect">
            <a:avLst/>
          </a:prstGeom>
          <a:noFill/>
        </p:spPr>
        <p:txBody>
          <a:bodyPr wrap="square" rtlCol="0">
            <a:spAutoFit/>
          </a:bodyPr>
          <a:lstStyle/>
          <a:p>
            <a:r>
              <a:rPr lang="it-IT" dirty="0"/>
              <a:t>Le </a:t>
            </a:r>
            <a:r>
              <a:rPr lang="it-IT" dirty="0" smtClean="0"/>
              <a:t>super serie </a:t>
            </a:r>
            <a:r>
              <a:rPr lang="it-IT" dirty="0"/>
              <a:t>, per gli antagonisti  in questo metodo si allena dapprima l’agonista e poi l’antagonista</a:t>
            </a:r>
          </a:p>
          <a:p>
            <a:r>
              <a:rPr lang="it-IT" dirty="0"/>
              <a:t>La pausa serve esclusivamente per cambiare esercizio</a:t>
            </a:r>
          </a:p>
          <a:p>
            <a:r>
              <a:rPr lang="it-IT" dirty="0" smtClean="0"/>
              <a:t>Super serie </a:t>
            </a:r>
            <a:r>
              <a:rPr lang="it-IT" dirty="0"/>
              <a:t>per gli agonisti lo stesso gruppo muscolare è sollecitato per due volte attraverso due serie consecutive di esercizi diversi </a:t>
            </a:r>
          </a:p>
          <a:p>
            <a:pPr algn="just"/>
            <a:r>
              <a:rPr lang="it-IT" dirty="0"/>
              <a:t>Obiettivo delle </a:t>
            </a:r>
            <a:r>
              <a:rPr lang="it-IT" dirty="0" smtClean="0"/>
              <a:t>super serie </a:t>
            </a:r>
            <a:r>
              <a:rPr lang="it-IT" dirty="0"/>
              <a:t>consiste nell’ottenere un esaurimento completo dei relativi gruppi muscolari.</a:t>
            </a:r>
          </a:p>
        </p:txBody>
      </p:sp>
      <p:sp>
        <p:nvSpPr>
          <p:cNvPr id="5" name="CasellaDiTesto 4"/>
          <p:cNvSpPr txBox="1"/>
          <p:nvPr/>
        </p:nvSpPr>
        <p:spPr>
          <a:xfrm>
            <a:off x="611560" y="3284984"/>
            <a:ext cx="7920880" cy="2862322"/>
          </a:xfrm>
          <a:prstGeom prst="rect">
            <a:avLst/>
          </a:prstGeom>
          <a:noFill/>
        </p:spPr>
        <p:txBody>
          <a:bodyPr wrap="square" rtlCol="0">
            <a:spAutoFit/>
          </a:bodyPr>
          <a:lstStyle/>
          <a:p>
            <a:r>
              <a:rPr lang="it-IT" dirty="0"/>
              <a:t>Le serie brucianti : trovare un sovraccarico di peso che permetta un numero massimo di 10 ripetizioni seguite da 5 serie da 6 ripetizioni con partenza diversa </a:t>
            </a:r>
            <a:br>
              <a:rPr lang="it-IT" dirty="0"/>
            </a:br>
            <a:r>
              <a:rPr lang="it-IT" dirty="0"/>
              <a:t>Adatta per gli arti superiori e per ipertrofia</a:t>
            </a:r>
          </a:p>
          <a:p>
            <a:endParaRPr lang="it-IT" dirty="0"/>
          </a:p>
          <a:p>
            <a:r>
              <a:rPr lang="it-IT" dirty="0"/>
              <a:t/>
            </a:r>
            <a:br>
              <a:rPr lang="it-IT" dirty="0"/>
            </a:br>
            <a:r>
              <a:rPr lang="it-IT" dirty="0"/>
              <a:t>le serie forzate con questo metodo dopo una serie massimale di 10 ripetizioni si eseguono 3 o 4 </a:t>
            </a:r>
            <a:r>
              <a:rPr lang="it-IT" dirty="0" smtClean="0"/>
              <a:t>ripetizioni dello </a:t>
            </a:r>
            <a:r>
              <a:rPr lang="it-IT" dirty="0"/>
              <a:t>stesso esercizio ricorrendo all’aiuto del compagno, che sostiene il movimento fino a quando è possibile continuare a ripeterlo.</a:t>
            </a:r>
            <a:br>
              <a:rPr lang="it-IT" dirty="0"/>
            </a:br>
            <a:endParaRPr lang="it-IT" dirty="0"/>
          </a:p>
          <a:p>
            <a:r>
              <a:rPr lang="it-IT" dirty="0"/>
              <a:t>Adatta per gli arti superiori e per ipertrofia</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6" name="Segnaposto data 5"/>
          <p:cNvSpPr>
            <a:spLocks noGrp="1"/>
          </p:cNvSpPr>
          <p:nvPr>
            <p:ph type="dt" sz="half" idx="10"/>
          </p:nvPr>
        </p:nvSpPr>
        <p:spPr/>
        <p:txBody>
          <a:bodyPr/>
          <a:lstStyle/>
          <a:p>
            <a:fld id="{1FCB76A4-CF65-45A7-B442-3F9514A80E0C}" type="datetime1">
              <a:rPr lang="it-IT" smtClean="0"/>
              <a:t>23/01/2014</a:t>
            </a:fld>
            <a:endParaRPr lang="it-IT"/>
          </a:p>
        </p:txBody>
      </p:sp>
    </p:spTree>
    <p:extLst>
      <p:ext uri="{BB962C8B-B14F-4D97-AF65-F5344CB8AC3E}">
        <p14:creationId xmlns:p14="http://schemas.microsoft.com/office/powerpoint/2010/main" val="979178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692696"/>
            <a:ext cx="7632848" cy="2031325"/>
          </a:xfrm>
          <a:prstGeom prst="rect">
            <a:avLst/>
          </a:prstGeom>
          <a:noFill/>
        </p:spPr>
        <p:txBody>
          <a:bodyPr wrap="square" rtlCol="0">
            <a:spAutoFit/>
          </a:bodyPr>
          <a:lstStyle/>
          <a:p>
            <a:r>
              <a:rPr lang="it-IT" dirty="0"/>
              <a:t>LE SERIE DI SUPER </a:t>
            </a:r>
            <a:r>
              <a:rPr lang="it-IT" dirty="0" smtClean="0"/>
              <a:t>POMPAGGIO</a:t>
            </a:r>
          </a:p>
          <a:p>
            <a:endParaRPr lang="it-IT" dirty="0"/>
          </a:p>
          <a:p>
            <a:r>
              <a:rPr lang="it-IT" dirty="0"/>
              <a:t>UTILIZZATE DAI </a:t>
            </a:r>
            <a:r>
              <a:rPr lang="it-IT" dirty="0" smtClean="0"/>
              <a:t>CULTURISTICHE</a:t>
            </a:r>
          </a:p>
          <a:p>
            <a:r>
              <a:rPr lang="it-IT" dirty="0" smtClean="0"/>
              <a:t>CONSISTE </a:t>
            </a:r>
            <a:r>
              <a:rPr lang="it-IT" dirty="0"/>
              <a:t>NELL’ESEGUIRE 15-18 serie dello stesso esercizio con 2-3 ripetizioni con sovraccarico massimo con 15” di pausa tra le serie.</a:t>
            </a:r>
          </a:p>
          <a:p>
            <a:r>
              <a:rPr lang="it-IT" dirty="0"/>
              <a:t>NON SI Adatta per gli arti inferiori o del dorso.</a:t>
            </a:r>
          </a:p>
          <a:p>
            <a:r>
              <a:rPr lang="it-IT" dirty="0"/>
              <a:t>Adatto per  ipertrofia per atleti esperti in sport di forza</a:t>
            </a:r>
          </a:p>
        </p:txBody>
      </p:sp>
      <p:sp>
        <p:nvSpPr>
          <p:cNvPr id="3" name="CasellaDiTesto 2"/>
          <p:cNvSpPr txBox="1"/>
          <p:nvPr/>
        </p:nvSpPr>
        <p:spPr>
          <a:xfrm>
            <a:off x="539552" y="2868037"/>
            <a:ext cx="7848872" cy="369332"/>
          </a:xfrm>
          <a:prstGeom prst="rect">
            <a:avLst/>
          </a:prstGeom>
          <a:noFill/>
        </p:spPr>
        <p:txBody>
          <a:bodyPr wrap="square" rtlCol="0">
            <a:spAutoFit/>
          </a:bodyPr>
          <a:lstStyle/>
          <a:p>
            <a:r>
              <a:rPr lang="it-IT" dirty="0"/>
              <a:t>Metodo del contrasto o Metodo Bulgaro</a:t>
            </a:r>
          </a:p>
        </p:txBody>
      </p:sp>
      <p:sp>
        <p:nvSpPr>
          <p:cNvPr id="4" name="CasellaDiTesto 3"/>
          <p:cNvSpPr txBox="1"/>
          <p:nvPr/>
        </p:nvSpPr>
        <p:spPr>
          <a:xfrm>
            <a:off x="539552" y="3356992"/>
            <a:ext cx="7992888" cy="646331"/>
          </a:xfrm>
          <a:prstGeom prst="rect">
            <a:avLst/>
          </a:prstGeom>
          <a:noFill/>
        </p:spPr>
        <p:txBody>
          <a:bodyPr wrap="square" rtlCol="0">
            <a:spAutoFit/>
          </a:bodyPr>
          <a:lstStyle/>
          <a:p>
            <a:r>
              <a:rPr lang="it-IT" dirty="0"/>
              <a:t>Sovraccarico pari all’80% o 60% del massimale eseguire 6 serie alternate con movimenti a carico naturale  tra le serie 3 minuti di recupero</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5" y="3921740"/>
            <a:ext cx="3636404" cy="281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egnaposto piè di pagina 4"/>
          <p:cNvSpPr>
            <a:spLocks noGrp="1"/>
          </p:cNvSpPr>
          <p:nvPr>
            <p:ph type="ftr" sz="quarter" idx="11"/>
          </p:nvPr>
        </p:nvSpPr>
        <p:spPr>
          <a:xfrm>
            <a:off x="4283968" y="6356350"/>
            <a:ext cx="1735832" cy="365125"/>
          </a:xfrm>
        </p:spPr>
        <p:txBody>
          <a:bodyPr/>
          <a:lstStyle/>
          <a:p>
            <a:r>
              <a:rPr lang="it-IT" dirty="0" smtClean="0"/>
              <a:t>Alberto Di Mattia </a:t>
            </a:r>
            <a:endParaRPr lang="it-IT" dirty="0"/>
          </a:p>
        </p:txBody>
      </p:sp>
      <p:sp>
        <p:nvSpPr>
          <p:cNvPr id="6" name="Segnaposto data 5"/>
          <p:cNvSpPr>
            <a:spLocks noGrp="1"/>
          </p:cNvSpPr>
          <p:nvPr>
            <p:ph type="dt" sz="half" idx="10"/>
          </p:nvPr>
        </p:nvSpPr>
        <p:spPr/>
        <p:txBody>
          <a:bodyPr/>
          <a:lstStyle/>
          <a:p>
            <a:fld id="{6DB25875-AF99-4AA9-BB2E-BC8612801783}" type="datetime1">
              <a:rPr lang="it-IT" smtClean="0"/>
              <a:t>23/01/2014</a:t>
            </a:fld>
            <a:endParaRPr lang="it-IT"/>
          </a:p>
        </p:txBody>
      </p:sp>
    </p:spTree>
    <p:extLst>
      <p:ext uri="{BB962C8B-B14F-4D97-AF65-F5344CB8AC3E}">
        <p14:creationId xmlns:p14="http://schemas.microsoft.com/office/powerpoint/2010/main" val="507090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548680"/>
            <a:ext cx="6984776" cy="369332"/>
          </a:xfrm>
          <a:prstGeom prst="rect">
            <a:avLst/>
          </a:prstGeom>
          <a:noFill/>
        </p:spPr>
        <p:txBody>
          <a:bodyPr wrap="square" rtlCol="0">
            <a:spAutoFit/>
          </a:bodyPr>
          <a:lstStyle/>
          <a:p>
            <a:r>
              <a:rPr lang="it-IT" dirty="0"/>
              <a:t>SISTEMA contrasto classico</a:t>
            </a:r>
          </a:p>
        </p:txBody>
      </p:sp>
      <p:sp>
        <p:nvSpPr>
          <p:cNvPr id="3" name="CasellaDiTesto 2"/>
          <p:cNvSpPr txBox="1"/>
          <p:nvPr/>
        </p:nvSpPr>
        <p:spPr>
          <a:xfrm>
            <a:off x="1259632" y="1268760"/>
            <a:ext cx="6984776" cy="1754326"/>
          </a:xfrm>
          <a:prstGeom prst="rect">
            <a:avLst/>
          </a:prstGeom>
          <a:noFill/>
        </p:spPr>
        <p:txBody>
          <a:bodyPr wrap="square" rtlCol="0">
            <a:spAutoFit/>
          </a:bodyPr>
          <a:lstStyle/>
          <a:p>
            <a:r>
              <a:rPr lang="it-IT" dirty="0"/>
              <a:t>In questo metodo il cambiamento è determinato dal variare di carichi leggeri e carichi pesanti.</a:t>
            </a:r>
          </a:p>
          <a:p>
            <a:r>
              <a:rPr lang="it-IT" dirty="0"/>
              <a:t>Con i carichi pesanti si eseguirà un movimento di tenuta in ceduta e più in spinta in risalita con il carico dell’80% del massimale</a:t>
            </a:r>
          </a:p>
          <a:p>
            <a:r>
              <a:rPr lang="it-IT" dirty="0"/>
              <a:t>Con il carico leggero un’esecuzione più rapida sia in ceduta che in spinta con il carico del 30% e del 50% del massimale</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573016"/>
            <a:ext cx="712787" cy="201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73016"/>
            <a:ext cx="10001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Connettore 2 4"/>
          <p:cNvCxnSpPr/>
          <p:nvPr/>
        </p:nvCxnSpPr>
        <p:spPr>
          <a:xfrm>
            <a:off x="2483768" y="4149080"/>
            <a:ext cx="0" cy="129614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2627784" y="4578697"/>
            <a:ext cx="1656184" cy="369332"/>
          </a:xfrm>
          <a:prstGeom prst="rect">
            <a:avLst/>
          </a:prstGeom>
          <a:noFill/>
        </p:spPr>
        <p:txBody>
          <a:bodyPr wrap="square" rtlCol="0">
            <a:spAutoFit/>
          </a:bodyPr>
          <a:lstStyle/>
          <a:p>
            <a:r>
              <a:rPr lang="it-IT" dirty="0"/>
              <a:t>3 secondi</a:t>
            </a:r>
          </a:p>
        </p:txBody>
      </p:sp>
      <p:sp>
        <p:nvSpPr>
          <p:cNvPr id="7" name="CasellaDiTesto 6"/>
          <p:cNvSpPr txBox="1"/>
          <p:nvPr/>
        </p:nvSpPr>
        <p:spPr>
          <a:xfrm>
            <a:off x="6372200" y="4600128"/>
            <a:ext cx="1800200" cy="369332"/>
          </a:xfrm>
          <a:prstGeom prst="rect">
            <a:avLst/>
          </a:prstGeom>
          <a:noFill/>
        </p:spPr>
        <p:txBody>
          <a:bodyPr wrap="square" rtlCol="0">
            <a:spAutoFit/>
          </a:bodyPr>
          <a:lstStyle/>
          <a:p>
            <a:r>
              <a:rPr lang="it-IT" dirty="0" smtClean="0"/>
              <a:t>1 sec</a:t>
            </a:r>
            <a:endParaRPr lang="it-IT" dirty="0"/>
          </a:p>
        </p:txBody>
      </p:sp>
      <p:sp>
        <p:nvSpPr>
          <p:cNvPr id="8" name="CasellaDiTesto 7"/>
          <p:cNvSpPr txBox="1"/>
          <p:nvPr/>
        </p:nvSpPr>
        <p:spPr>
          <a:xfrm>
            <a:off x="899593" y="3284984"/>
            <a:ext cx="6264696" cy="369332"/>
          </a:xfrm>
          <a:prstGeom prst="rect">
            <a:avLst/>
          </a:prstGeom>
          <a:noFill/>
        </p:spPr>
        <p:txBody>
          <a:bodyPr wrap="square" rtlCol="0">
            <a:spAutoFit/>
          </a:bodyPr>
          <a:lstStyle/>
          <a:p>
            <a:r>
              <a:rPr lang="it-IT" dirty="0"/>
              <a:t>8 serie di cui 5 </a:t>
            </a:r>
            <a:r>
              <a:rPr lang="it-IT" dirty="0" smtClean="0"/>
              <a:t>pesanti  3 leggere</a:t>
            </a:r>
            <a:endParaRPr lang="it-IT" dirty="0"/>
          </a:p>
        </p:txBody>
      </p:sp>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9" name="Segnaposto data 8"/>
          <p:cNvSpPr>
            <a:spLocks noGrp="1"/>
          </p:cNvSpPr>
          <p:nvPr>
            <p:ph type="dt" sz="half" idx="10"/>
          </p:nvPr>
        </p:nvSpPr>
        <p:spPr/>
        <p:txBody>
          <a:bodyPr/>
          <a:lstStyle/>
          <a:p>
            <a:fld id="{C303116C-DD9D-456A-AD03-22E10BA56604}" type="datetime1">
              <a:rPr lang="it-IT" smtClean="0"/>
              <a:t>23/01/2014</a:t>
            </a:fld>
            <a:endParaRPr lang="it-IT"/>
          </a:p>
        </p:txBody>
      </p:sp>
    </p:spTree>
    <p:extLst>
      <p:ext uri="{BB962C8B-B14F-4D97-AF65-F5344CB8AC3E}">
        <p14:creationId xmlns:p14="http://schemas.microsoft.com/office/powerpoint/2010/main" val="39653308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87624" y="548680"/>
            <a:ext cx="7416824" cy="6186309"/>
          </a:xfrm>
          <a:prstGeom prst="rect">
            <a:avLst/>
          </a:prstGeom>
        </p:spPr>
        <p:txBody>
          <a:bodyPr wrap="square">
            <a:spAutoFit/>
          </a:bodyPr>
          <a:lstStyle/>
          <a:p>
            <a:r>
              <a:rPr lang="it-IT" dirty="0"/>
              <a:t>METODO DEL CARICO </a:t>
            </a:r>
            <a:r>
              <a:rPr lang="it-IT" dirty="0" smtClean="0"/>
              <a:t>DECRESCENTE</a:t>
            </a:r>
          </a:p>
          <a:p>
            <a:endParaRPr lang="it-IT" dirty="0"/>
          </a:p>
          <a:p>
            <a:r>
              <a:rPr lang="it-IT" dirty="0"/>
              <a:t>CON VARIAZIONE DEL NUMERO DELLE </a:t>
            </a:r>
            <a:r>
              <a:rPr lang="it-IT" dirty="0" smtClean="0"/>
              <a:t>RIPETIZIONI</a:t>
            </a:r>
          </a:p>
          <a:p>
            <a:endParaRPr lang="it-IT" dirty="0"/>
          </a:p>
          <a:p>
            <a:pPr algn="ctr"/>
            <a:r>
              <a:rPr lang="it-IT" dirty="0"/>
              <a:t>1X95%</a:t>
            </a:r>
          </a:p>
          <a:p>
            <a:pPr algn="ctr"/>
            <a:r>
              <a:rPr lang="it-IT" dirty="0"/>
              <a:t>3X85%</a:t>
            </a:r>
          </a:p>
          <a:p>
            <a:pPr algn="ctr"/>
            <a:r>
              <a:rPr lang="it-IT" dirty="0"/>
              <a:t>5X80%</a:t>
            </a:r>
          </a:p>
          <a:p>
            <a:pPr algn="ctr"/>
            <a:r>
              <a:rPr lang="it-IT" dirty="0"/>
              <a:t>7X75%</a:t>
            </a:r>
          </a:p>
          <a:p>
            <a:pPr algn="ctr"/>
            <a:r>
              <a:rPr lang="it-IT" dirty="0"/>
              <a:t>9X70</a:t>
            </a:r>
            <a:r>
              <a:rPr lang="it-IT" dirty="0" smtClean="0"/>
              <a:t>%</a:t>
            </a:r>
          </a:p>
          <a:p>
            <a:endParaRPr lang="it-IT" dirty="0"/>
          </a:p>
          <a:p>
            <a:r>
              <a:rPr lang="it-IT" dirty="0"/>
              <a:t>METODO ESTREMAMENTE FATICOSO UTILIZZATO DOPO UN PERIODO PREPARATORIO UTILE PER IL MIGLIORAMENTO DELLA COORDINAZIONE </a:t>
            </a:r>
            <a:r>
              <a:rPr lang="it-IT" dirty="0" smtClean="0"/>
              <a:t>INTRAMUSCOLARE</a:t>
            </a:r>
          </a:p>
          <a:p>
            <a:endParaRPr lang="it-IT" dirty="0"/>
          </a:p>
          <a:p>
            <a:r>
              <a:rPr lang="it-IT" dirty="0"/>
              <a:t>CON NUMERO COSTANTE DI </a:t>
            </a:r>
            <a:r>
              <a:rPr lang="it-IT" dirty="0" smtClean="0"/>
              <a:t>RIPETIZIONI</a:t>
            </a:r>
          </a:p>
          <a:p>
            <a:endParaRPr lang="it-IT" dirty="0"/>
          </a:p>
          <a:p>
            <a:pPr algn="ctr"/>
            <a:r>
              <a:rPr lang="it-IT" dirty="0"/>
              <a:t>1 X 95%</a:t>
            </a:r>
          </a:p>
          <a:p>
            <a:pPr algn="ctr"/>
            <a:r>
              <a:rPr lang="it-IT" dirty="0"/>
              <a:t>     90%</a:t>
            </a:r>
          </a:p>
          <a:p>
            <a:pPr algn="ctr"/>
            <a:r>
              <a:rPr lang="it-IT" dirty="0"/>
              <a:t>     85%</a:t>
            </a:r>
          </a:p>
          <a:p>
            <a:pPr algn="ctr"/>
            <a:r>
              <a:rPr lang="it-IT" dirty="0"/>
              <a:t>    80%</a:t>
            </a:r>
          </a:p>
          <a:p>
            <a:pPr algn="ctr"/>
            <a:r>
              <a:rPr lang="it-IT" dirty="0"/>
              <a:t>     75%</a:t>
            </a:r>
          </a:p>
          <a:p>
            <a:pPr algn="ctr"/>
            <a:r>
              <a:rPr lang="it-IT" dirty="0"/>
              <a:t>     70%</a:t>
            </a:r>
          </a:p>
        </p:txBody>
      </p:sp>
      <p:sp>
        <p:nvSpPr>
          <p:cNvPr id="3" name="Segnaposto piè di pagina 2"/>
          <p:cNvSpPr>
            <a:spLocks noGrp="1"/>
          </p:cNvSpPr>
          <p:nvPr>
            <p:ph type="ftr" sz="quarter" idx="11"/>
          </p:nvPr>
        </p:nvSpPr>
        <p:spPr>
          <a:xfrm>
            <a:off x="2123728" y="6356350"/>
            <a:ext cx="3896072" cy="365125"/>
          </a:xfrm>
        </p:spPr>
        <p:txBody>
          <a:bodyPr/>
          <a:lstStyle/>
          <a:p>
            <a:r>
              <a:rPr lang="it-IT" dirty="0" smtClean="0"/>
              <a:t>Alberto Di Mattia </a:t>
            </a:r>
            <a:endParaRPr lang="it-IT" dirty="0"/>
          </a:p>
        </p:txBody>
      </p:sp>
      <p:sp>
        <p:nvSpPr>
          <p:cNvPr id="4" name="Segnaposto data 3"/>
          <p:cNvSpPr>
            <a:spLocks noGrp="1"/>
          </p:cNvSpPr>
          <p:nvPr>
            <p:ph type="dt" sz="half" idx="10"/>
          </p:nvPr>
        </p:nvSpPr>
        <p:spPr/>
        <p:txBody>
          <a:bodyPr/>
          <a:lstStyle/>
          <a:p>
            <a:fld id="{51A7386F-09FC-4B43-8EF7-9955BDAFBC97}" type="datetime1">
              <a:rPr lang="it-IT" smtClean="0"/>
              <a:t>23/01/2014</a:t>
            </a:fld>
            <a:endParaRPr lang="it-IT"/>
          </a:p>
        </p:txBody>
      </p:sp>
    </p:spTree>
    <p:extLst>
      <p:ext uri="{BB962C8B-B14F-4D97-AF65-F5344CB8AC3E}">
        <p14:creationId xmlns:p14="http://schemas.microsoft.com/office/powerpoint/2010/main" val="21383175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476672"/>
            <a:ext cx="7704856" cy="3139321"/>
          </a:xfrm>
          <a:prstGeom prst="rect">
            <a:avLst/>
          </a:prstGeom>
        </p:spPr>
        <p:txBody>
          <a:bodyPr wrap="square">
            <a:spAutoFit/>
          </a:bodyPr>
          <a:lstStyle/>
          <a:p>
            <a:pPr algn="just"/>
            <a:r>
              <a:rPr lang="it-IT" dirty="0" smtClean="0"/>
              <a:t>Indipendentemente dallo sport praticato, alcuni tecnici e molti atleti pensano che allenando in maniera "esasperata" la Forza massima si può determinare il salto di qualità nel miglioramento il risultato sportivo.</a:t>
            </a:r>
          </a:p>
          <a:p>
            <a:pPr algn="just"/>
            <a:r>
              <a:rPr lang="it-IT" dirty="0" smtClean="0"/>
              <a:t>Il Prof. C. Vittori sosteneva già negli anni '70 che "l'anello più debole della catena, costituita dalle capacità motorie, ne condiziona la resistenza totale". Questo vuol dire che se la carenza di forza condiziona negativamente una prestazione sportiva è anche vero che un eccesso della stessa non rende più forte la "catena" delle capacità che portano al risultato.</a:t>
            </a:r>
          </a:p>
          <a:p>
            <a:pPr algn="just"/>
            <a:r>
              <a:rPr lang="it-IT" dirty="0" smtClean="0"/>
              <a:t>Ogni gesto e attività motoria è il risultato sinergico delle varie capacità motorie, con accentuazione di quella richiesta dalle caratteristiche specifiche della attività sportiva svolta.</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7A6C8E5D-8F1D-4858-B273-E6E3FCA99965}" type="datetime1">
              <a:rPr lang="it-IT" smtClean="0"/>
              <a:t>23/01/2014</a:t>
            </a:fld>
            <a:endParaRPr lang="it-IT"/>
          </a:p>
        </p:txBody>
      </p:sp>
    </p:spTree>
    <p:extLst>
      <p:ext uri="{BB962C8B-B14F-4D97-AF65-F5344CB8AC3E}">
        <p14:creationId xmlns:p14="http://schemas.microsoft.com/office/powerpoint/2010/main" val="369265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16632"/>
            <a:ext cx="6192688" cy="4247317"/>
          </a:xfrm>
          <a:prstGeom prst="rect">
            <a:avLst/>
          </a:prstGeom>
          <a:noFill/>
        </p:spPr>
        <p:txBody>
          <a:bodyPr wrap="square" rtlCol="0">
            <a:spAutoFit/>
          </a:bodyPr>
          <a:lstStyle/>
          <a:p>
            <a:r>
              <a:rPr lang="it-IT" dirty="0"/>
              <a:t>METODO DELLA </a:t>
            </a:r>
            <a:r>
              <a:rPr lang="it-IT" dirty="0" smtClean="0"/>
              <a:t>PIRAMIDE</a:t>
            </a:r>
          </a:p>
          <a:p>
            <a:endParaRPr lang="it-IT" dirty="0"/>
          </a:p>
          <a:p>
            <a:r>
              <a:rPr lang="it-IT" dirty="0"/>
              <a:t>COME I METODI PRECEDENTI SI PREVEDE UN CAMBIO DEL CARICO IN SEGUITO A UNA MODIFICA DEL NUMERO DELLE </a:t>
            </a:r>
            <a:r>
              <a:rPr lang="it-IT" dirty="0" smtClean="0"/>
              <a:t>RIPETIZIONI</a:t>
            </a:r>
          </a:p>
          <a:p>
            <a:endParaRPr lang="it-IT" dirty="0"/>
          </a:p>
          <a:p>
            <a:r>
              <a:rPr lang="it-IT" dirty="0"/>
              <a:t>3 X 50%; 2 x 60% ; 1 x 70% ;2 x 60% ; 3 x 50</a:t>
            </a:r>
            <a:r>
              <a:rPr lang="it-IT" dirty="0" smtClean="0"/>
              <a:t>%</a:t>
            </a:r>
          </a:p>
          <a:p>
            <a:endParaRPr lang="it-IT" dirty="0"/>
          </a:p>
          <a:p>
            <a:r>
              <a:rPr lang="it-IT" dirty="0"/>
              <a:t>E’ ADATTO ALL’AUMENTO DELLA MASSA E IL MIGLIORAMENTO DELLA COORDINAZIONE </a:t>
            </a:r>
            <a:r>
              <a:rPr lang="it-IT" dirty="0" smtClean="0"/>
              <a:t>INTRAMUSCOLARE</a:t>
            </a:r>
          </a:p>
          <a:p>
            <a:endParaRPr lang="it-IT" dirty="0"/>
          </a:p>
          <a:p>
            <a:r>
              <a:rPr lang="it-IT" dirty="0"/>
              <a:t>METODO CONCENTRICO</a:t>
            </a:r>
          </a:p>
          <a:p>
            <a:r>
              <a:rPr lang="it-IT" dirty="0"/>
              <a:t>PARTICOLARMENTE ADATTO ALLA PREPARAZIONE ALLE GARE E’ ADATTO ALLO SVILUPPO DELLA FORZA RAPIDA</a:t>
            </a:r>
          </a:p>
          <a:p>
            <a:endParaRPr lang="it-IT" dirty="0"/>
          </a:p>
        </p:txBody>
      </p:sp>
      <p:sp>
        <p:nvSpPr>
          <p:cNvPr id="3" name="CasellaDiTesto 2"/>
          <p:cNvSpPr txBox="1"/>
          <p:nvPr/>
        </p:nvSpPr>
        <p:spPr>
          <a:xfrm>
            <a:off x="5436096" y="5085184"/>
            <a:ext cx="3240360" cy="1477328"/>
          </a:xfrm>
          <a:prstGeom prst="rect">
            <a:avLst/>
          </a:prstGeom>
          <a:noFill/>
        </p:spPr>
        <p:txBody>
          <a:bodyPr wrap="square" rtlCol="0">
            <a:spAutoFit/>
          </a:bodyPr>
          <a:lstStyle/>
          <a:p>
            <a:r>
              <a:rPr lang="it-IT" dirty="0"/>
              <a:t>ESERCIZI CONCENTRICI PREVALENTAEMENTE NATURALI POSSONO ESSERE CONSIDERATI LA CORSA A BALZI O SUI GRADONI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149080"/>
            <a:ext cx="4395787"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107504" y="6562512"/>
            <a:ext cx="6552728" cy="369332"/>
          </a:xfrm>
          <a:prstGeom prst="rect">
            <a:avLst/>
          </a:prstGeom>
          <a:noFill/>
        </p:spPr>
        <p:txBody>
          <a:bodyPr wrap="square" rtlCol="0">
            <a:spAutoFit/>
          </a:bodyPr>
          <a:lstStyle/>
          <a:p>
            <a:r>
              <a:rPr lang="it-IT" sz="900" dirty="0"/>
              <a:t>IL BILANCIERE CARICO AL 95% O 105% VIENE SOLLEVATO IN MODO ESPLOSIVO VERSO L’ALTO NEL RITORNO ILBILANCIERE SI BLOCCA L’ATLETA ESEGUE  UNO SQUAT MASSIMALE.</a:t>
            </a:r>
          </a:p>
        </p:txBody>
      </p:sp>
      <p:sp>
        <p:nvSpPr>
          <p:cNvPr id="5" name="Segnaposto piè di pagina 4"/>
          <p:cNvSpPr>
            <a:spLocks noGrp="1"/>
          </p:cNvSpPr>
          <p:nvPr>
            <p:ph type="ftr" sz="quarter" idx="11"/>
          </p:nvPr>
        </p:nvSpPr>
        <p:spPr>
          <a:xfrm>
            <a:off x="6012160" y="6356350"/>
            <a:ext cx="2088232" cy="365125"/>
          </a:xfrm>
        </p:spPr>
        <p:txBody>
          <a:bodyPr/>
          <a:lstStyle/>
          <a:p>
            <a:r>
              <a:rPr lang="it-IT" dirty="0" smtClean="0"/>
              <a:t>Alberto Di Mattia </a:t>
            </a:r>
            <a:endParaRPr lang="it-IT" dirty="0"/>
          </a:p>
        </p:txBody>
      </p:sp>
      <p:sp>
        <p:nvSpPr>
          <p:cNvPr id="6" name="Segnaposto data 5"/>
          <p:cNvSpPr>
            <a:spLocks noGrp="1"/>
          </p:cNvSpPr>
          <p:nvPr>
            <p:ph type="dt" sz="half" idx="10"/>
          </p:nvPr>
        </p:nvSpPr>
        <p:spPr>
          <a:xfrm>
            <a:off x="-108520" y="6356350"/>
            <a:ext cx="936104" cy="365125"/>
          </a:xfrm>
        </p:spPr>
        <p:txBody>
          <a:bodyPr/>
          <a:lstStyle/>
          <a:p>
            <a:fld id="{95283FA6-881E-465A-9FAA-8A0B371A7FF9}" type="datetime1">
              <a:rPr lang="it-IT" smtClean="0"/>
              <a:t>23/01/2014</a:t>
            </a:fld>
            <a:endParaRPr lang="it-IT" dirty="0"/>
          </a:p>
        </p:txBody>
      </p:sp>
    </p:spTree>
    <p:extLst>
      <p:ext uri="{BB962C8B-B14F-4D97-AF65-F5344CB8AC3E}">
        <p14:creationId xmlns:p14="http://schemas.microsoft.com/office/powerpoint/2010/main" val="2077156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99592" y="260648"/>
            <a:ext cx="7344816" cy="369332"/>
          </a:xfrm>
          <a:prstGeom prst="rect">
            <a:avLst/>
          </a:prstGeom>
          <a:noFill/>
        </p:spPr>
        <p:txBody>
          <a:bodyPr wrap="square" rtlCol="0">
            <a:spAutoFit/>
          </a:bodyPr>
          <a:lstStyle/>
          <a:p>
            <a:r>
              <a:rPr lang="it-IT" dirty="0"/>
              <a:t>ALLENAMENTO ECCENTRICO O DINAMICO NEGATIVO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5085457" cy="420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580112" y="1196752"/>
            <a:ext cx="3168352" cy="2862322"/>
          </a:xfrm>
          <a:prstGeom prst="rect">
            <a:avLst/>
          </a:prstGeom>
          <a:noFill/>
        </p:spPr>
        <p:txBody>
          <a:bodyPr wrap="square" rtlCol="0">
            <a:spAutoFit/>
          </a:bodyPr>
          <a:lstStyle/>
          <a:p>
            <a:r>
              <a:rPr lang="it-IT" dirty="0" smtClean="0"/>
              <a:t>L’allenamento </a:t>
            </a:r>
            <a:r>
              <a:rPr lang="it-IT" dirty="0"/>
              <a:t>eccentrico serve a migliorare la coordinazione intramuscolare e la componente elastica del muscolo. Con questo tipo di lavoro si attiva in modo massiccio la muscolatura interessata in maniera maggiore rispetto ad un lavoro concentrico puro</a:t>
            </a:r>
          </a:p>
        </p:txBody>
      </p:sp>
      <p:sp>
        <p:nvSpPr>
          <p:cNvPr id="4" name="CasellaDiTesto 3"/>
          <p:cNvSpPr txBox="1"/>
          <p:nvPr/>
        </p:nvSpPr>
        <p:spPr>
          <a:xfrm>
            <a:off x="827584" y="5157192"/>
            <a:ext cx="4824536" cy="646331"/>
          </a:xfrm>
          <a:prstGeom prst="rect">
            <a:avLst/>
          </a:prstGeom>
          <a:noFill/>
        </p:spPr>
        <p:txBody>
          <a:bodyPr wrap="square" rtlCol="0">
            <a:spAutoFit/>
          </a:bodyPr>
          <a:lstStyle/>
          <a:p>
            <a:r>
              <a:rPr lang="it-IT" dirty="0"/>
              <a:t>La figura (weinek,pg308) mostra alcuni esercizi eccentrici </a:t>
            </a:r>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data 5"/>
          <p:cNvSpPr>
            <a:spLocks noGrp="1"/>
          </p:cNvSpPr>
          <p:nvPr>
            <p:ph type="dt" sz="half" idx="10"/>
          </p:nvPr>
        </p:nvSpPr>
        <p:spPr/>
        <p:txBody>
          <a:bodyPr/>
          <a:lstStyle/>
          <a:p>
            <a:fld id="{DD3AC451-B867-4A8D-BD1F-21FE07240A98}" type="datetime1">
              <a:rPr lang="it-IT" smtClean="0"/>
              <a:t>23/01/2014</a:t>
            </a:fld>
            <a:endParaRPr lang="it-IT"/>
          </a:p>
        </p:txBody>
      </p:sp>
    </p:spTree>
    <p:extLst>
      <p:ext uri="{BB962C8B-B14F-4D97-AF65-F5344CB8AC3E}">
        <p14:creationId xmlns:p14="http://schemas.microsoft.com/office/powerpoint/2010/main" val="2431217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331640" y="404664"/>
            <a:ext cx="6480720" cy="369332"/>
          </a:xfrm>
          <a:prstGeom prst="rect">
            <a:avLst/>
          </a:prstGeom>
          <a:noFill/>
        </p:spPr>
        <p:txBody>
          <a:bodyPr wrap="square" rtlCol="0">
            <a:spAutoFit/>
          </a:bodyPr>
          <a:lstStyle/>
          <a:p>
            <a:r>
              <a:rPr lang="it-IT" dirty="0"/>
              <a:t>Allenamento </a:t>
            </a:r>
            <a:r>
              <a:rPr lang="it-IT" dirty="0" err="1"/>
              <a:t>pliometrico</a:t>
            </a:r>
            <a:endParaRPr lang="it-IT" dirty="0"/>
          </a:p>
        </p:txBody>
      </p:sp>
      <p:sp>
        <p:nvSpPr>
          <p:cNvPr id="3" name="CasellaDiTesto 2"/>
          <p:cNvSpPr txBox="1"/>
          <p:nvPr/>
        </p:nvSpPr>
        <p:spPr>
          <a:xfrm>
            <a:off x="827584" y="908720"/>
            <a:ext cx="7200800" cy="2585323"/>
          </a:xfrm>
          <a:prstGeom prst="rect">
            <a:avLst/>
          </a:prstGeom>
          <a:noFill/>
        </p:spPr>
        <p:txBody>
          <a:bodyPr wrap="square" rtlCol="0">
            <a:spAutoFit/>
          </a:bodyPr>
          <a:lstStyle/>
          <a:p>
            <a:r>
              <a:rPr lang="it-IT" dirty="0"/>
              <a:t>Questo tipo di lavoro è stato definito allenamento dell’elasticità o della reattività .</a:t>
            </a:r>
          </a:p>
          <a:p>
            <a:r>
              <a:rPr lang="it-IT" dirty="0"/>
              <a:t>Troviamo insieme le due componenti eccentrica (dinamica negativa ) e concentrica (dinamica positiva).</a:t>
            </a:r>
          </a:p>
          <a:p>
            <a:r>
              <a:rPr lang="it-IT" dirty="0"/>
              <a:t>La particolarità di queste esercitazioni sta nel “trasformare” il più velocemente possibile, una forza negativa (caduta dall’alto) in una forza positiva (salto) i muscoli che saranno gli agonisti vengono stirati con un aumento dell’attivazione di fibre, che non sarebbero altrimenti attivate e quindi nella contrazione un più elevato e rapido sviluppo della forza</a:t>
            </a:r>
          </a:p>
        </p:txBody>
      </p:sp>
      <p:sp>
        <p:nvSpPr>
          <p:cNvPr id="4" name="CasellaDiTesto 3"/>
          <p:cNvSpPr txBox="1"/>
          <p:nvPr/>
        </p:nvSpPr>
        <p:spPr>
          <a:xfrm>
            <a:off x="827584" y="3861048"/>
            <a:ext cx="7344816" cy="1754326"/>
          </a:xfrm>
          <a:prstGeom prst="rect">
            <a:avLst/>
          </a:prstGeom>
          <a:noFill/>
        </p:spPr>
        <p:txBody>
          <a:bodyPr wrap="square" rtlCol="0">
            <a:spAutoFit/>
          </a:bodyPr>
          <a:lstStyle/>
          <a:p>
            <a:r>
              <a:rPr lang="it-IT" dirty="0"/>
              <a:t>ATTENZIONE: questo è un allenamento specifico per i muscoli interessati quindi importante è stabilire una corretta altezza di caduta.</a:t>
            </a:r>
          </a:p>
          <a:p>
            <a:r>
              <a:rPr lang="it-IT" dirty="0"/>
              <a:t>Se l’altezza è scarsa si agisce solo sui piedi  e sul gastrocnemio non sul retto femorale </a:t>
            </a:r>
          </a:p>
          <a:p>
            <a:r>
              <a:rPr lang="it-IT" dirty="0"/>
              <a:t>Se l’altezza è elevata poco sui piedi e sul gastrocnemio e molto sul retto femorale</a:t>
            </a:r>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data 5"/>
          <p:cNvSpPr>
            <a:spLocks noGrp="1"/>
          </p:cNvSpPr>
          <p:nvPr>
            <p:ph type="dt" sz="half" idx="10"/>
          </p:nvPr>
        </p:nvSpPr>
        <p:spPr/>
        <p:txBody>
          <a:bodyPr/>
          <a:lstStyle/>
          <a:p>
            <a:fld id="{71658151-F486-4CC8-AC99-ABAC3DE1428C}" type="datetime1">
              <a:rPr lang="it-IT" smtClean="0"/>
              <a:t>23/01/2014</a:t>
            </a:fld>
            <a:endParaRPr lang="it-IT"/>
          </a:p>
        </p:txBody>
      </p:sp>
    </p:spTree>
    <p:extLst>
      <p:ext uri="{BB962C8B-B14F-4D97-AF65-F5344CB8AC3E}">
        <p14:creationId xmlns:p14="http://schemas.microsoft.com/office/powerpoint/2010/main" val="1056791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374" y="482184"/>
            <a:ext cx="8638089" cy="516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11560" y="5949280"/>
            <a:ext cx="7776864" cy="646331"/>
          </a:xfrm>
          <a:prstGeom prst="rect">
            <a:avLst/>
          </a:prstGeom>
          <a:noFill/>
        </p:spPr>
        <p:txBody>
          <a:bodyPr wrap="square" rtlCol="0">
            <a:spAutoFit/>
          </a:bodyPr>
          <a:lstStyle/>
          <a:p>
            <a:r>
              <a:rPr lang="it-IT" dirty="0"/>
              <a:t>Esercizi </a:t>
            </a:r>
            <a:r>
              <a:rPr lang="it-IT" dirty="0" err="1"/>
              <a:t>pliometrici</a:t>
            </a:r>
            <a:r>
              <a:rPr lang="it-IT" dirty="0"/>
              <a:t> con grado crescente di difficoltà per il miglioramento del QF gruppo a e  il gastrocnemio  gruppo  b weinek,pg317</a:t>
            </a:r>
          </a:p>
        </p:txBody>
      </p:sp>
      <p:sp>
        <p:nvSpPr>
          <p:cNvPr id="3" name="Segnaposto piè di pagina 2"/>
          <p:cNvSpPr>
            <a:spLocks noGrp="1"/>
          </p:cNvSpPr>
          <p:nvPr>
            <p:ph type="ftr" sz="quarter" idx="11"/>
          </p:nvPr>
        </p:nvSpPr>
        <p:spPr>
          <a:xfrm>
            <a:off x="5580112" y="6356350"/>
            <a:ext cx="2520280" cy="365125"/>
          </a:xfrm>
        </p:spPr>
        <p:txBody>
          <a:bodyPr/>
          <a:lstStyle/>
          <a:p>
            <a:r>
              <a:rPr lang="it-IT" dirty="0" smtClean="0"/>
              <a:t>Alberto Di Mattia </a:t>
            </a:r>
            <a:endParaRPr lang="it-IT" dirty="0"/>
          </a:p>
        </p:txBody>
      </p:sp>
      <p:sp>
        <p:nvSpPr>
          <p:cNvPr id="4" name="Segnaposto data 3"/>
          <p:cNvSpPr>
            <a:spLocks noGrp="1"/>
          </p:cNvSpPr>
          <p:nvPr>
            <p:ph type="dt" sz="half" idx="10"/>
          </p:nvPr>
        </p:nvSpPr>
        <p:spPr/>
        <p:txBody>
          <a:bodyPr/>
          <a:lstStyle/>
          <a:p>
            <a:fld id="{B28CE66B-642C-485D-BDAC-E882ACDA40F5}" type="datetime1">
              <a:rPr lang="it-IT" smtClean="0"/>
              <a:t>23/01/2014</a:t>
            </a:fld>
            <a:endParaRPr lang="it-IT"/>
          </a:p>
        </p:txBody>
      </p:sp>
    </p:spTree>
    <p:extLst>
      <p:ext uri="{BB962C8B-B14F-4D97-AF65-F5344CB8AC3E}">
        <p14:creationId xmlns:p14="http://schemas.microsoft.com/office/powerpoint/2010/main" val="612349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692696"/>
            <a:ext cx="7272808" cy="3416320"/>
          </a:xfrm>
          <a:prstGeom prst="rect">
            <a:avLst/>
          </a:prstGeom>
          <a:noFill/>
        </p:spPr>
        <p:txBody>
          <a:bodyPr wrap="square" rtlCol="0">
            <a:spAutoFit/>
          </a:bodyPr>
          <a:lstStyle/>
          <a:p>
            <a:r>
              <a:rPr lang="it-IT" dirty="0"/>
              <a:t>L’altezza di caduta si può rilevare in modo empirico dal test di salto</a:t>
            </a:r>
            <a:br>
              <a:rPr lang="it-IT" dirty="0"/>
            </a:br>
            <a:r>
              <a:rPr lang="it-IT" dirty="0"/>
              <a:t>INDICAZIONI GENERALI</a:t>
            </a:r>
            <a:br>
              <a:rPr lang="it-IT" dirty="0"/>
            </a:br>
            <a:r>
              <a:rPr lang="it-IT" dirty="0"/>
              <a:t/>
            </a:r>
            <a:br>
              <a:rPr lang="it-IT" dirty="0"/>
            </a:br>
            <a:r>
              <a:rPr lang="it-IT" dirty="0"/>
              <a:t>esecuzione esplosiva del movimento</a:t>
            </a:r>
            <a:br>
              <a:rPr lang="it-IT" dirty="0"/>
            </a:br>
            <a:r>
              <a:rPr lang="it-IT" dirty="0"/>
              <a:t>6-10 ripetizioni</a:t>
            </a:r>
            <a:br>
              <a:rPr lang="it-IT" dirty="0"/>
            </a:br>
            <a:r>
              <a:rPr lang="it-IT" dirty="0"/>
              <a:t>ATLETI:</a:t>
            </a:r>
            <a:br>
              <a:rPr lang="it-IT" dirty="0"/>
            </a:br>
            <a:r>
              <a:rPr lang="it-IT" dirty="0"/>
              <a:t>principianti 2-3 serie </a:t>
            </a:r>
            <a:br>
              <a:rPr lang="it-IT" dirty="0"/>
            </a:br>
            <a:r>
              <a:rPr lang="it-IT" dirty="0"/>
              <a:t>esperti 3-5 serie</a:t>
            </a:r>
            <a:br>
              <a:rPr lang="it-IT" dirty="0"/>
            </a:br>
            <a:r>
              <a:rPr lang="it-IT" dirty="0"/>
              <a:t>evoluti 6-10 serie</a:t>
            </a:r>
            <a:br>
              <a:rPr lang="it-IT" dirty="0"/>
            </a:br>
            <a:r>
              <a:rPr lang="it-IT" dirty="0"/>
              <a:t>recupero 2 minuti tra le serie tra le ripetizioni vicino a zero</a:t>
            </a:r>
            <a:br>
              <a:rPr lang="it-IT" dirty="0"/>
            </a:br>
            <a:r>
              <a:rPr lang="it-IT" dirty="0"/>
              <a:t>esercitarsi in stato di freschezza e dopo un accurato riscaldamento specifico </a:t>
            </a:r>
            <a:br>
              <a:rPr lang="it-IT" dirty="0"/>
            </a:br>
            <a:r>
              <a:rPr lang="it-IT" dirty="0"/>
              <a:t>MAI ALLA FINE DELL’ALLENAMENTO</a:t>
            </a:r>
          </a:p>
        </p:txBody>
      </p:sp>
      <p:sp>
        <p:nvSpPr>
          <p:cNvPr id="3" name="CasellaDiTesto 2"/>
          <p:cNvSpPr txBox="1"/>
          <p:nvPr/>
        </p:nvSpPr>
        <p:spPr>
          <a:xfrm>
            <a:off x="899592" y="4437112"/>
            <a:ext cx="7560840" cy="923330"/>
          </a:xfrm>
          <a:prstGeom prst="rect">
            <a:avLst/>
          </a:prstGeom>
          <a:noFill/>
        </p:spPr>
        <p:txBody>
          <a:bodyPr wrap="square" rtlCol="0">
            <a:spAutoFit/>
          </a:bodyPr>
          <a:lstStyle/>
          <a:p>
            <a:r>
              <a:rPr lang="it-IT" dirty="0"/>
              <a:t>Nell’ esercitazione </a:t>
            </a:r>
            <a:r>
              <a:rPr lang="it-IT" dirty="0" err="1"/>
              <a:t>pliometrica</a:t>
            </a:r>
            <a:r>
              <a:rPr lang="it-IT" dirty="0"/>
              <a:t> si ottiene un miglioramento della coordinazione </a:t>
            </a:r>
            <a:r>
              <a:rPr lang="it-IT" dirty="0" err="1"/>
              <a:t>intramusolare</a:t>
            </a:r>
            <a:r>
              <a:rPr lang="it-IT" dirty="0"/>
              <a:t> e un rapido e intenso guadagno di forza senza incremento della massa muscolare e quindi corporea</a:t>
            </a:r>
          </a:p>
        </p:txBody>
      </p:sp>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3438211B-AF3F-4AC4-BE0C-D13DFE51D504}" type="datetime1">
              <a:rPr lang="it-IT" smtClean="0"/>
              <a:t>23/01/2014</a:t>
            </a:fld>
            <a:endParaRPr lang="it-IT"/>
          </a:p>
        </p:txBody>
      </p:sp>
    </p:spTree>
    <p:extLst>
      <p:ext uri="{BB962C8B-B14F-4D97-AF65-F5344CB8AC3E}">
        <p14:creationId xmlns:p14="http://schemas.microsoft.com/office/powerpoint/2010/main" val="11541163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1556792"/>
            <a:ext cx="5976664" cy="3693319"/>
          </a:xfrm>
          <a:prstGeom prst="rect">
            <a:avLst/>
          </a:prstGeom>
          <a:noFill/>
        </p:spPr>
        <p:txBody>
          <a:bodyPr wrap="square" rtlCol="0">
            <a:spAutoFit/>
          </a:bodyPr>
          <a:lstStyle/>
          <a:p>
            <a:r>
              <a:rPr lang="it-IT" dirty="0"/>
              <a:t>ASPETTI </a:t>
            </a:r>
            <a:r>
              <a:rPr lang="it-IT" dirty="0" smtClean="0"/>
              <a:t>NEGATIVI</a:t>
            </a:r>
          </a:p>
          <a:p>
            <a:endParaRPr lang="it-IT" dirty="0"/>
          </a:p>
          <a:p>
            <a:r>
              <a:rPr lang="it-IT" dirty="0"/>
              <a:t>ELEVATO CARICO PSICO FISICO</a:t>
            </a:r>
          </a:p>
          <a:p>
            <a:r>
              <a:rPr lang="it-IT" dirty="0"/>
              <a:t>ADATTO PER L’ALTO LIVELLO</a:t>
            </a:r>
          </a:p>
          <a:p>
            <a:r>
              <a:rPr lang="it-IT" dirty="0"/>
              <a:t>NON ADATTO AD ADOLESCENTI  BAMBINI O PRINCIPIANTI</a:t>
            </a:r>
          </a:p>
          <a:p>
            <a:r>
              <a:rPr lang="it-IT" dirty="0"/>
              <a:t>NOTEVOLI RISCHI DI INFORTUNIO SE NON ADEGUTAMENTE PREPARATI ALL’ESECUZIONE</a:t>
            </a:r>
          </a:p>
          <a:p>
            <a:r>
              <a:rPr lang="it-IT" dirty="0"/>
              <a:t>SE L’ATLETA HA Già UN GRADO OTTIMO DI FORZA QUESTO ALLENAMENTO NON LO MIGLIORA SE NON CON UN PRECEDENTE NUOVO LAVORO DI COSTRUZIONE DI FORZA</a:t>
            </a:r>
          </a:p>
          <a:p>
            <a:r>
              <a:rPr lang="it-IT" dirty="0"/>
              <a:t>LA RICERCA DELL’ALTEZZA OTTIMALE </a:t>
            </a:r>
          </a:p>
          <a:p>
            <a:r>
              <a:rPr lang="it-IT" dirty="0"/>
              <a:t>L’ALTEZZA OTTIMALE è QUELLA CHE CI PERMETTERE NEL SALTO L’ALTEZZA MASSIMA </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4F023DDC-175D-4668-9F8B-E6315F90B18B}" type="datetime1">
              <a:rPr lang="it-IT" smtClean="0"/>
              <a:t>23/01/2014</a:t>
            </a:fld>
            <a:endParaRPr lang="it-IT"/>
          </a:p>
        </p:txBody>
      </p:sp>
    </p:spTree>
    <p:extLst>
      <p:ext uri="{BB962C8B-B14F-4D97-AF65-F5344CB8AC3E}">
        <p14:creationId xmlns:p14="http://schemas.microsoft.com/office/powerpoint/2010/main" val="1464096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620688"/>
            <a:ext cx="8784976" cy="3600986"/>
          </a:xfrm>
          <a:prstGeom prst="rect">
            <a:avLst/>
          </a:prstGeom>
          <a:noFill/>
        </p:spPr>
        <p:txBody>
          <a:bodyPr wrap="square" rtlCol="0">
            <a:spAutoFit/>
          </a:bodyPr>
          <a:lstStyle/>
          <a:p>
            <a:r>
              <a:rPr lang="it-IT"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FINO AI 20 ANNI </a:t>
            </a:r>
            <a:r>
              <a:rPr lang="it-IT"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STIMOLIAMO</a:t>
            </a:r>
          </a:p>
          <a:p>
            <a:endParaRPr lang="it-IT" sz="4000" dirty="0"/>
          </a:p>
          <a:p>
            <a:r>
              <a:rPr lang="it-IT" sz="4000" dirty="0"/>
              <a:t/>
            </a:r>
            <a:br>
              <a:rPr lang="it-IT" sz="4000" dirty="0"/>
            </a:br>
            <a:r>
              <a:rPr lang="it-IT"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DOPO I 20 ANNI ALLENIAMO</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EE73B826-1783-4795-97E3-0328EF962039}" type="datetime1">
              <a:rPr lang="it-IT" smtClean="0"/>
              <a:t>23/01/2014</a:t>
            </a:fld>
            <a:endParaRPr lang="it-IT"/>
          </a:p>
        </p:txBody>
      </p:sp>
    </p:spTree>
    <p:extLst>
      <p:ext uri="{BB962C8B-B14F-4D97-AF65-F5344CB8AC3E}">
        <p14:creationId xmlns:p14="http://schemas.microsoft.com/office/powerpoint/2010/main" val="29901618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476672"/>
            <a:ext cx="8640960" cy="369332"/>
          </a:xfrm>
          <a:prstGeom prst="rect">
            <a:avLst/>
          </a:prstGeom>
          <a:noFill/>
        </p:spPr>
        <p:txBody>
          <a:bodyPr wrap="square" rtlCol="0">
            <a:spAutoFit/>
          </a:bodyPr>
          <a:lstStyle/>
          <a:p>
            <a:pPr algn="ctr"/>
            <a:r>
              <a:rPr lang="it-IT" dirty="0"/>
              <a:t>FORME DI APPLICAZIONE E DI ORGANIZZAZIONE DELL</a:t>
            </a:r>
            <a:r>
              <a:rPr lang="it-IT" dirty="0" smtClean="0"/>
              <a:t>’ ALLENAMENTO </a:t>
            </a:r>
            <a:r>
              <a:rPr lang="it-IT" dirty="0"/>
              <a:t>DI FORZA</a:t>
            </a:r>
          </a:p>
        </p:txBody>
      </p:sp>
      <p:sp>
        <p:nvSpPr>
          <p:cNvPr id="3" name="CasellaDiTesto 2"/>
          <p:cNvSpPr txBox="1"/>
          <p:nvPr/>
        </p:nvSpPr>
        <p:spPr>
          <a:xfrm>
            <a:off x="539552" y="1412776"/>
            <a:ext cx="8064896" cy="2585323"/>
          </a:xfrm>
          <a:prstGeom prst="rect">
            <a:avLst/>
          </a:prstGeom>
          <a:noFill/>
        </p:spPr>
        <p:txBody>
          <a:bodyPr wrap="square" rtlCol="0">
            <a:spAutoFit/>
          </a:bodyPr>
          <a:lstStyle/>
          <a:p>
            <a:r>
              <a:rPr lang="it-IT" dirty="0"/>
              <a:t>Le forme applicative e organizzative più in uso nella pratica sono</a:t>
            </a:r>
            <a:r>
              <a:rPr lang="it-IT" dirty="0" smtClean="0"/>
              <a:t>:</a:t>
            </a:r>
          </a:p>
          <a:p>
            <a:endParaRPr lang="it-IT" dirty="0"/>
          </a:p>
          <a:p>
            <a:r>
              <a:rPr lang="it-IT" dirty="0"/>
              <a:t>ALLENAMENTO A </a:t>
            </a:r>
            <a:r>
              <a:rPr lang="it-IT" dirty="0" smtClean="0"/>
              <a:t>STAZIONI</a:t>
            </a:r>
          </a:p>
          <a:p>
            <a:endParaRPr lang="it-IT" dirty="0"/>
          </a:p>
          <a:p>
            <a:r>
              <a:rPr lang="it-IT" dirty="0" smtClean="0"/>
              <a:t>A PIRAMIDE</a:t>
            </a:r>
          </a:p>
          <a:p>
            <a:endParaRPr lang="it-IT" dirty="0"/>
          </a:p>
          <a:p>
            <a:r>
              <a:rPr lang="it-IT" dirty="0"/>
              <a:t>CON IL NUMERO MASSIMO DI </a:t>
            </a:r>
            <a:r>
              <a:rPr lang="it-IT" dirty="0" smtClean="0"/>
              <a:t>RIPETIZIONI</a:t>
            </a:r>
          </a:p>
          <a:p>
            <a:endParaRPr lang="it-IT" dirty="0"/>
          </a:p>
          <a:p>
            <a:r>
              <a:rPr lang="it-IT" dirty="0"/>
              <a:t>CIRCUIT TRAINING</a:t>
            </a:r>
          </a:p>
        </p:txBody>
      </p:sp>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5D68CEAB-34F2-4785-8476-30F1F6C9EFF0}" type="datetime1">
              <a:rPr lang="it-IT" smtClean="0"/>
              <a:t>23/01/2014</a:t>
            </a:fld>
            <a:endParaRPr lang="it-IT"/>
          </a:p>
        </p:txBody>
      </p:sp>
    </p:spTree>
    <p:extLst>
      <p:ext uri="{BB962C8B-B14F-4D97-AF65-F5344CB8AC3E}">
        <p14:creationId xmlns:p14="http://schemas.microsoft.com/office/powerpoint/2010/main" val="3175664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836712"/>
            <a:ext cx="7128792" cy="3693319"/>
          </a:xfrm>
          <a:prstGeom prst="rect">
            <a:avLst/>
          </a:prstGeom>
          <a:noFill/>
        </p:spPr>
        <p:txBody>
          <a:bodyPr wrap="square" rtlCol="0">
            <a:spAutoFit/>
          </a:bodyPr>
          <a:lstStyle/>
          <a:p>
            <a:pPr algn="ctr"/>
            <a:r>
              <a:rPr lang="it-IT" dirty="0"/>
              <a:t>ALLENAMENTO A </a:t>
            </a:r>
            <a:r>
              <a:rPr lang="it-IT" dirty="0" smtClean="0"/>
              <a:t>STAZIONI</a:t>
            </a:r>
          </a:p>
          <a:p>
            <a:endParaRPr lang="it-IT" dirty="0"/>
          </a:p>
          <a:p>
            <a:r>
              <a:rPr lang="it-IT" dirty="0"/>
              <a:t>CON CARICO E NUMERO DI RIPETIZIONI COSTANTI</a:t>
            </a:r>
          </a:p>
          <a:p>
            <a:r>
              <a:rPr lang="it-IT" dirty="0"/>
              <a:t>(10 RIPETIZIONI AL 70% PER OGNI ESERCIZIO)</a:t>
            </a:r>
          </a:p>
          <a:p>
            <a:r>
              <a:rPr lang="it-IT" dirty="0"/>
              <a:t>CON VARIAZIONE DEL LIVELLO DEL CARICO E NUMERO DI RIPETIZIONI COSTANTI</a:t>
            </a:r>
          </a:p>
          <a:p>
            <a:r>
              <a:rPr lang="it-IT" dirty="0"/>
              <a:t>10 RIPETIZIONI AL 50%+ 10 RIPETIZIONI AL 60%+ 10 RIPETIZIONI AL 70%..........</a:t>
            </a:r>
          </a:p>
          <a:p>
            <a:r>
              <a:rPr lang="it-IT" dirty="0"/>
              <a:t>CON INTENSITA’ COSTANTE E VARIAZIONE DEL NUMERO DELLE RIPETIZIONI</a:t>
            </a:r>
          </a:p>
          <a:p>
            <a:r>
              <a:rPr lang="it-IT" dirty="0"/>
              <a:t>10 RIP ALL’80%+ 7 RIP AL70%+4 RIP AL 80%.........</a:t>
            </a:r>
          </a:p>
          <a:p>
            <a:r>
              <a:rPr lang="it-IT" dirty="0"/>
              <a:t>VESTE VARIANTI PERMETTONO, CARICO, NUMERO DI RIPETIZIONI DI ALLENARE ,FORMA DI ESECUZIONE( UNIFORME O ESPLOSIVA) PERMETTONO DI ALLENARE LA FORZA MASSIAMLE,RAPIDA O RESISTENTE</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90F7675C-FDB1-4B85-B59E-9F364FD7A4E4}" type="datetime1">
              <a:rPr lang="it-IT" smtClean="0"/>
              <a:t>23/01/2014</a:t>
            </a:fld>
            <a:endParaRPr lang="it-IT"/>
          </a:p>
        </p:txBody>
      </p:sp>
    </p:spTree>
    <p:extLst>
      <p:ext uri="{BB962C8B-B14F-4D97-AF65-F5344CB8AC3E}">
        <p14:creationId xmlns:p14="http://schemas.microsoft.com/office/powerpoint/2010/main" val="10050578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92696"/>
            <a:ext cx="7776864" cy="2585323"/>
          </a:xfrm>
          <a:prstGeom prst="rect">
            <a:avLst/>
          </a:prstGeom>
          <a:noFill/>
        </p:spPr>
        <p:txBody>
          <a:bodyPr wrap="square" rtlCol="0">
            <a:spAutoFit/>
          </a:bodyPr>
          <a:lstStyle/>
          <a:p>
            <a:pPr algn="ctr"/>
            <a:r>
              <a:rPr lang="it-IT" dirty="0"/>
              <a:t>ALLEMAMENTO A </a:t>
            </a:r>
            <a:r>
              <a:rPr lang="it-IT" dirty="0" smtClean="0"/>
              <a:t>PIRAMIDE</a:t>
            </a:r>
          </a:p>
          <a:p>
            <a:endParaRPr lang="it-IT" dirty="0"/>
          </a:p>
          <a:p>
            <a:r>
              <a:rPr lang="it-IT" dirty="0"/>
              <a:t>MODALITA’</a:t>
            </a:r>
          </a:p>
          <a:p>
            <a:r>
              <a:rPr lang="it-IT" dirty="0"/>
              <a:t>INTENSITA’ 60-80%</a:t>
            </a:r>
          </a:p>
          <a:p>
            <a:r>
              <a:rPr lang="it-IT" dirty="0"/>
              <a:t>RIPETIZIONI DA 1-8</a:t>
            </a:r>
          </a:p>
          <a:p>
            <a:r>
              <a:rPr lang="it-IT" dirty="0"/>
              <a:t>SERIE 5-10 PER ESERCIZIO</a:t>
            </a:r>
          </a:p>
          <a:p>
            <a:r>
              <a:rPr lang="it-IT" dirty="0"/>
              <a:t>NUMERO DEGLI ESERCIZI 4-5</a:t>
            </a:r>
          </a:p>
          <a:p>
            <a:r>
              <a:rPr lang="it-IT" dirty="0"/>
              <a:t>RECUPERO TRA LE SERIE 1-2 </a:t>
            </a:r>
            <a:r>
              <a:rPr lang="it-IT" dirty="0" smtClean="0"/>
              <a:t>MIN</a:t>
            </a:r>
          </a:p>
          <a:p>
            <a:r>
              <a:rPr lang="it-IT" dirty="0" smtClean="0"/>
              <a:t>RECUPERO </a:t>
            </a:r>
            <a:r>
              <a:rPr lang="it-IT" dirty="0"/>
              <a:t>TRA GLI ESERCIZI NON PIU’ DI 4 MIN</a:t>
            </a:r>
          </a:p>
        </p:txBody>
      </p:sp>
      <p:sp>
        <p:nvSpPr>
          <p:cNvPr id="3" name="CasellaDiTesto 2"/>
          <p:cNvSpPr txBox="1"/>
          <p:nvPr/>
        </p:nvSpPr>
        <p:spPr>
          <a:xfrm>
            <a:off x="755576" y="3717032"/>
            <a:ext cx="7776864" cy="369332"/>
          </a:xfrm>
          <a:prstGeom prst="rect">
            <a:avLst/>
          </a:prstGeom>
          <a:noFill/>
        </p:spPr>
        <p:txBody>
          <a:bodyPr wrap="square" rtlCol="0">
            <a:spAutoFit/>
          </a:bodyPr>
          <a:lstStyle/>
          <a:p>
            <a:endParaRPr lang="it-I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3248025"/>
            <a:ext cx="77787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755576" y="3430587"/>
            <a:ext cx="7416824" cy="2031325"/>
          </a:xfrm>
          <a:prstGeom prst="rect">
            <a:avLst/>
          </a:prstGeom>
        </p:spPr>
        <p:txBody>
          <a:bodyPr wrap="square">
            <a:spAutoFit/>
          </a:bodyPr>
          <a:lstStyle/>
          <a:p>
            <a:r>
              <a:rPr lang="it-IT" dirty="0"/>
              <a:t>ASPETTI POSITIVI DELLA PIRAMIDE</a:t>
            </a:r>
          </a:p>
          <a:p>
            <a:r>
              <a:rPr lang="it-IT" dirty="0"/>
              <a:t>SE INCLUDIAMO TUTTE LE ZONE AVREMO UN MIGLIORAMENTO DI TUTTO IL RANGE MUSCOLARE, DELLA COORDINAZIONE INTRAMUSCOLRE E DELL’IPERTROFIA</a:t>
            </a:r>
          </a:p>
          <a:p>
            <a:r>
              <a:rPr lang="it-IT" dirty="0"/>
              <a:t>RAPIDO AUMENTO DELLA FORZA GIA’ DOPO 4 SETTIMANE</a:t>
            </a:r>
          </a:p>
          <a:p>
            <a:r>
              <a:rPr lang="it-IT" dirty="0"/>
              <a:t>NEGATIVI</a:t>
            </a:r>
          </a:p>
          <a:p>
            <a:r>
              <a:rPr lang="it-IT" dirty="0"/>
              <a:t>OCCORRE MOLTO TEMPO PER UNA CORRETTA ESECUZIONE</a:t>
            </a:r>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data 5"/>
          <p:cNvSpPr>
            <a:spLocks noGrp="1"/>
          </p:cNvSpPr>
          <p:nvPr>
            <p:ph type="dt" sz="half" idx="10"/>
          </p:nvPr>
        </p:nvSpPr>
        <p:spPr/>
        <p:txBody>
          <a:bodyPr/>
          <a:lstStyle/>
          <a:p>
            <a:fld id="{D99354DC-503E-400F-8060-5B57EB3E0E1E}" type="datetime1">
              <a:rPr lang="it-IT" smtClean="0"/>
              <a:t>23/01/2014</a:t>
            </a:fld>
            <a:endParaRPr lang="it-IT"/>
          </a:p>
        </p:txBody>
      </p:sp>
    </p:spTree>
    <p:extLst>
      <p:ext uri="{BB962C8B-B14F-4D97-AF65-F5344CB8AC3E}">
        <p14:creationId xmlns:p14="http://schemas.microsoft.com/office/powerpoint/2010/main" val="2865306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548680"/>
            <a:ext cx="7920880" cy="4524315"/>
          </a:xfrm>
          <a:prstGeom prst="rect">
            <a:avLst/>
          </a:prstGeom>
        </p:spPr>
        <p:txBody>
          <a:bodyPr wrap="square">
            <a:spAutoFit/>
          </a:bodyPr>
          <a:lstStyle/>
          <a:p>
            <a:pPr algn="just"/>
            <a:r>
              <a:rPr lang="it-IT" dirty="0" smtClean="0"/>
              <a:t>Le CAPACITÀ MOTORIE possono essere sintetizzate come:</a:t>
            </a:r>
          </a:p>
          <a:p>
            <a:pPr algn="just"/>
            <a:endParaRPr lang="it-IT" dirty="0" smtClean="0"/>
          </a:p>
          <a:p>
            <a:pPr marL="285750" indent="-285750" algn="just">
              <a:buFontTx/>
              <a:buChar char="-"/>
            </a:pPr>
            <a:r>
              <a:rPr lang="it-IT" dirty="0" smtClean="0"/>
              <a:t>Capacità condizionali: Determinate principalmente dai processi energetici, plastici e metabolici (Forza nelle sue espressioni di Massima, Rapida e Resistente. </a:t>
            </a:r>
          </a:p>
          <a:p>
            <a:pPr marL="285750" indent="-285750" algn="just">
              <a:buFontTx/>
              <a:buChar char="-"/>
            </a:pPr>
            <a:r>
              <a:rPr lang="it-IT" dirty="0" smtClean="0"/>
              <a:t>Inoltre Resistenza, Rapidità e Velocità).</a:t>
            </a:r>
          </a:p>
          <a:p>
            <a:pPr algn="just"/>
            <a:r>
              <a:rPr lang="it-IT" dirty="0" smtClean="0"/>
              <a:t>- Capacità coordinative: Determinate essenzialmente dai processi di organizzazione, controllo e regolazione del movimento (Capacità di adattamento e trasformazione del movimento, Capacità di apprendimento motorio, Capacità di combinazione e accoppiamento dei movimenti, Capacità di orientamento spazio-temporale, Capacità di differenziazione, Capacità di equilibrio, Capacità di reazione, Capacità di </a:t>
            </a:r>
            <a:r>
              <a:rPr lang="it-IT" dirty="0" err="1" smtClean="0"/>
              <a:t>ritmizzazione</a:t>
            </a:r>
            <a:r>
              <a:rPr lang="it-IT" dirty="0" smtClean="0"/>
              <a:t>).</a:t>
            </a:r>
          </a:p>
          <a:p>
            <a:pPr algn="just"/>
            <a:r>
              <a:rPr lang="it-IT" dirty="0" smtClean="0"/>
              <a:t>- Mobilità articolare: Determinata dalla struttura </a:t>
            </a:r>
            <a:r>
              <a:rPr lang="it-IT" dirty="0" err="1" smtClean="0"/>
              <a:t>anatomo</a:t>
            </a:r>
            <a:r>
              <a:rPr lang="it-IT" dirty="0" smtClean="0"/>
              <a:t>-funzionale della articolazione e del muscolo.</a:t>
            </a:r>
          </a:p>
          <a:p>
            <a:pPr algn="just"/>
            <a:r>
              <a:rPr lang="it-IT" dirty="0" smtClean="0"/>
              <a:t>Dalle capacità motorie vanno poi selezionati i mezzi e i metodi di allenamento più adatti alla disciplina praticata.</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B0E9ECD8-56B8-4FE7-B37F-A9B0C5AC3852}" type="datetime1">
              <a:rPr lang="it-IT" smtClean="0"/>
              <a:t>23/01/2014</a:t>
            </a:fld>
            <a:endParaRPr lang="it-IT"/>
          </a:p>
        </p:txBody>
      </p:sp>
    </p:spTree>
    <p:extLst>
      <p:ext uri="{BB962C8B-B14F-4D97-AF65-F5344CB8AC3E}">
        <p14:creationId xmlns:p14="http://schemas.microsoft.com/office/powerpoint/2010/main" val="3909473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971600" y="620688"/>
            <a:ext cx="7632848" cy="3416320"/>
          </a:xfrm>
          <a:prstGeom prst="rect">
            <a:avLst/>
          </a:prstGeom>
          <a:noFill/>
        </p:spPr>
        <p:txBody>
          <a:bodyPr wrap="square" rtlCol="0">
            <a:spAutoFit/>
          </a:bodyPr>
          <a:lstStyle/>
          <a:p>
            <a:pPr algn="ctr"/>
            <a:r>
              <a:rPr lang="it-IT" dirty="0"/>
              <a:t>MASSIMO NUMERO DI </a:t>
            </a:r>
            <a:r>
              <a:rPr lang="it-IT" dirty="0" smtClean="0"/>
              <a:t>RIPETIZIONI</a:t>
            </a:r>
          </a:p>
          <a:p>
            <a:endParaRPr lang="it-IT" dirty="0"/>
          </a:p>
          <a:p>
            <a:r>
              <a:rPr lang="it-IT" dirty="0"/>
              <a:t>A SECONDA DEL CARICO SCELTO SI ALLENA </a:t>
            </a:r>
          </a:p>
          <a:p>
            <a:r>
              <a:rPr lang="it-IT" dirty="0"/>
              <a:t>RESISTENZA ALLA FORZA</a:t>
            </a:r>
          </a:p>
          <a:p>
            <a:r>
              <a:rPr lang="it-IT" dirty="0" smtClean="0"/>
              <a:t>CON </a:t>
            </a:r>
            <a:r>
              <a:rPr lang="it-IT" dirty="0"/>
              <a:t>CARICHI FINO AL 50% PERMETTONO UNO SVUOTAMENTO DEL CARICO MUSCOLARE DI GLICOGENO DETERMINANDO UN CAMBIAMNETO DEL METABOLISMO MUSCOLARE CON SUPERCOMPENSAZIONE.</a:t>
            </a:r>
          </a:p>
          <a:p>
            <a:r>
              <a:rPr lang="it-IT" dirty="0"/>
              <a:t>FORZA </a:t>
            </a:r>
          </a:p>
          <a:p>
            <a:r>
              <a:rPr lang="it-IT" dirty="0"/>
              <a:t>CON CARICHI DAL 75-85%</a:t>
            </a:r>
          </a:p>
          <a:p>
            <a:r>
              <a:rPr lang="it-IT" dirty="0"/>
              <a:t>AUMENTA LA SINTESI PROTEICA MUSCOLARE </a:t>
            </a:r>
          </a:p>
          <a:p>
            <a:r>
              <a:rPr lang="it-IT" dirty="0"/>
              <a:t>PER IL MIGLIORAMENTO DELLA FORZA SI E’ RIVELATA OTTIMALE LA SCELTA DELLE 8 RIPETIZIONI</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440C3836-34BE-40BF-A78B-57C4B99AB80D}" type="datetime1">
              <a:rPr lang="it-IT" smtClean="0"/>
              <a:t>23/01/2014</a:t>
            </a:fld>
            <a:endParaRPr lang="it-IT"/>
          </a:p>
        </p:txBody>
      </p:sp>
    </p:spTree>
    <p:extLst>
      <p:ext uri="{BB962C8B-B14F-4D97-AF65-F5344CB8AC3E}">
        <p14:creationId xmlns:p14="http://schemas.microsoft.com/office/powerpoint/2010/main" val="6370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51720" y="548680"/>
            <a:ext cx="5112568" cy="369332"/>
          </a:xfrm>
          <a:prstGeom prst="rect">
            <a:avLst/>
          </a:prstGeom>
          <a:noFill/>
        </p:spPr>
        <p:txBody>
          <a:bodyPr wrap="square" rtlCol="0">
            <a:spAutoFit/>
          </a:bodyPr>
          <a:lstStyle/>
          <a:p>
            <a:pPr algn="ctr"/>
            <a:r>
              <a:rPr lang="it-IT" dirty="0"/>
              <a:t>PROBLEMATICHE LEGATE ALL’RM</a:t>
            </a:r>
          </a:p>
        </p:txBody>
      </p:sp>
      <p:sp>
        <p:nvSpPr>
          <p:cNvPr id="3" name="CasellaDiTesto 2"/>
          <p:cNvSpPr txBox="1"/>
          <p:nvPr/>
        </p:nvSpPr>
        <p:spPr>
          <a:xfrm>
            <a:off x="1979712" y="1412776"/>
            <a:ext cx="5184576" cy="369332"/>
          </a:xfrm>
          <a:prstGeom prst="rect">
            <a:avLst/>
          </a:prstGeom>
          <a:noFill/>
        </p:spPr>
        <p:txBody>
          <a:bodyPr wrap="square" rtlCol="0">
            <a:spAutoFit/>
          </a:bodyPr>
          <a:lstStyle/>
          <a:p>
            <a:r>
              <a:rPr lang="it-IT" dirty="0"/>
              <a:t>ESEMPIO RM: 1 AL 100%, 3 AL 90%, 7 AL 80%</a:t>
            </a:r>
          </a:p>
        </p:txBody>
      </p:sp>
      <p:sp>
        <p:nvSpPr>
          <p:cNvPr id="4" name="CasellaDiTesto 3"/>
          <p:cNvSpPr txBox="1"/>
          <p:nvPr/>
        </p:nvSpPr>
        <p:spPr>
          <a:xfrm>
            <a:off x="611560" y="1844824"/>
            <a:ext cx="8064896" cy="2862322"/>
          </a:xfrm>
          <a:prstGeom prst="rect">
            <a:avLst/>
          </a:prstGeom>
          <a:noFill/>
        </p:spPr>
        <p:txBody>
          <a:bodyPr wrap="square" rtlCol="0">
            <a:spAutoFit/>
          </a:bodyPr>
          <a:lstStyle/>
          <a:p>
            <a:r>
              <a:rPr lang="it-IT" dirty="0"/>
              <a:t>L’ESEMPIO SOPRA RIPORTATO E’ MOLTO SEMPLICE MA LA DOMANDA CHE CI FACCIAMO E’</a:t>
            </a:r>
          </a:p>
          <a:p>
            <a:r>
              <a:rPr lang="it-IT" dirty="0"/>
              <a:t>COME VALUTIAMO 1 RM</a:t>
            </a:r>
          </a:p>
          <a:p>
            <a:r>
              <a:rPr lang="it-IT" dirty="0"/>
              <a:t>RISPOSTA</a:t>
            </a:r>
          </a:p>
          <a:p>
            <a:r>
              <a:rPr lang="it-IT" dirty="0"/>
              <a:t>NELLA RICERCA DEL RM CONTANO:</a:t>
            </a:r>
          </a:p>
          <a:p>
            <a:r>
              <a:rPr lang="it-IT" dirty="0"/>
              <a:t>L’ESPERIENZA DELL’ATLETA</a:t>
            </a:r>
          </a:p>
          <a:p>
            <a:r>
              <a:rPr lang="it-IT" dirty="0"/>
              <a:t>IL LIVELLO RAGGIUNTO DI FORZA MASSIMA</a:t>
            </a:r>
          </a:p>
          <a:p>
            <a:r>
              <a:rPr lang="it-IT" dirty="0"/>
              <a:t>LA MOTIVAZIONE DELL’ATLETA</a:t>
            </a:r>
          </a:p>
          <a:p>
            <a:r>
              <a:rPr lang="it-IT" dirty="0"/>
              <a:t>LA LUNGHEZZA DELLE SERIE</a:t>
            </a:r>
          </a:p>
          <a:p>
            <a:r>
              <a:rPr lang="it-IT" dirty="0"/>
              <a:t>LA VALUTAZIONE DELLE RIPETIZIONI NEL CORSO DELLE SERIE</a:t>
            </a:r>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data 5"/>
          <p:cNvSpPr>
            <a:spLocks noGrp="1"/>
          </p:cNvSpPr>
          <p:nvPr>
            <p:ph type="dt" sz="half" idx="10"/>
          </p:nvPr>
        </p:nvSpPr>
        <p:spPr/>
        <p:txBody>
          <a:bodyPr/>
          <a:lstStyle/>
          <a:p>
            <a:fld id="{06EFCC6B-EA64-4E58-A83C-D8EDF66313AA}" type="datetime1">
              <a:rPr lang="it-IT" smtClean="0"/>
              <a:t>23/01/2014</a:t>
            </a:fld>
            <a:endParaRPr lang="it-IT"/>
          </a:p>
        </p:txBody>
      </p:sp>
    </p:spTree>
    <p:extLst>
      <p:ext uri="{BB962C8B-B14F-4D97-AF65-F5344CB8AC3E}">
        <p14:creationId xmlns:p14="http://schemas.microsoft.com/office/powerpoint/2010/main" val="28566866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87" y="188640"/>
            <a:ext cx="8787093" cy="659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a:xfrm>
            <a:off x="1763688" y="6356350"/>
            <a:ext cx="2016224" cy="365125"/>
          </a:xfrm>
        </p:spPr>
        <p:txBody>
          <a:bodyPr/>
          <a:lstStyle/>
          <a:p>
            <a:r>
              <a:rPr lang="it-IT" dirty="0" smtClean="0"/>
              <a:t>Alberto Di Mattia </a:t>
            </a:r>
            <a:endParaRPr lang="it-IT" dirty="0"/>
          </a:p>
        </p:txBody>
      </p:sp>
      <p:sp>
        <p:nvSpPr>
          <p:cNvPr id="3" name="Segnaposto data 2"/>
          <p:cNvSpPr>
            <a:spLocks noGrp="1"/>
          </p:cNvSpPr>
          <p:nvPr>
            <p:ph type="dt" sz="half" idx="10"/>
          </p:nvPr>
        </p:nvSpPr>
        <p:spPr/>
        <p:txBody>
          <a:bodyPr/>
          <a:lstStyle/>
          <a:p>
            <a:fld id="{45F96F21-7B3D-4D0C-8D1C-AED95B155C4F}" type="datetime1">
              <a:rPr lang="it-IT" smtClean="0"/>
              <a:t>23/01/2014</a:t>
            </a:fld>
            <a:endParaRPr lang="it-IT"/>
          </a:p>
        </p:txBody>
      </p:sp>
    </p:spTree>
    <p:extLst>
      <p:ext uri="{BB962C8B-B14F-4D97-AF65-F5344CB8AC3E}">
        <p14:creationId xmlns:p14="http://schemas.microsoft.com/office/powerpoint/2010/main" val="1930597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01467"/>
            <a:ext cx="7776863" cy="6501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a:xfrm>
            <a:off x="3124200" y="6356350"/>
            <a:ext cx="3824064" cy="365125"/>
          </a:xfrm>
        </p:spPr>
        <p:txBody>
          <a:bodyPr/>
          <a:lstStyle/>
          <a:p>
            <a:r>
              <a:rPr lang="it-IT" dirty="0" smtClean="0"/>
              <a:t>Alberto Di Mattia </a:t>
            </a:r>
            <a:endParaRPr lang="it-IT" dirty="0"/>
          </a:p>
        </p:txBody>
      </p:sp>
      <p:sp>
        <p:nvSpPr>
          <p:cNvPr id="3" name="Segnaposto data 2"/>
          <p:cNvSpPr>
            <a:spLocks noGrp="1"/>
          </p:cNvSpPr>
          <p:nvPr>
            <p:ph type="dt" sz="half" idx="10"/>
          </p:nvPr>
        </p:nvSpPr>
        <p:spPr/>
        <p:txBody>
          <a:bodyPr/>
          <a:lstStyle/>
          <a:p>
            <a:fld id="{3C971E44-A6A9-4E98-A027-3BCE8CF4F217}" type="datetime1">
              <a:rPr lang="it-IT" smtClean="0"/>
              <a:t>23/01/2014</a:t>
            </a:fld>
            <a:endParaRPr lang="it-IT"/>
          </a:p>
        </p:txBody>
      </p:sp>
    </p:spTree>
    <p:extLst>
      <p:ext uri="{BB962C8B-B14F-4D97-AF65-F5344CB8AC3E}">
        <p14:creationId xmlns:p14="http://schemas.microsoft.com/office/powerpoint/2010/main" val="707770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32656"/>
            <a:ext cx="8784976" cy="4801314"/>
          </a:xfrm>
          <a:prstGeom prst="rect">
            <a:avLst/>
          </a:prstGeom>
          <a:noFill/>
        </p:spPr>
        <p:txBody>
          <a:bodyPr wrap="square" rtlCol="0">
            <a:spAutoFit/>
          </a:bodyPr>
          <a:lstStyle/>
          <a:p>
            <a:pPr algn="ctr"/>
            <a:r>
              <a:rPr lang="it-IT" dirty="0"/>
              <a:t>IL CIRCUIT TRAINING</a:t>
            </a:r>
            <a:br>
              <a:rPr lang="it-IT" dirty="0"/>
            </a:br>
            <a:r>
              <a:rPr lang="it-IT" dirty="0"/>
              <a:t>IL C.T E’ IMPORTANTE PER LO SVILUPPO DELLA CONDIZIONE FISICA SIA GENERALE CHE SPECIALE PER MOLTI SPORT E PER TUTTI I LIVELLI DI PRESTAZIONE. </a:t>
            </a:r>
            <a:br>
              <a:rPr lang="it-IT" dirty="0"/>
            </a:br>
            <a:r>
              <a:rPr lang="it-IT" dirty="0"/>
              <a:t>IL C.T HA UNA ORGANIZZAZIONE DEL CARICO MOLTO VERSATILE E VARIABILE.</a:t>
            </a:r>
            <a:br>
              <a:rPr lang="it-IT" dirty="0"/>
            </a:br>
            <a:r>
              <a:rPr lang="it-IT" dirty="0"/>
              <a:t>CONSIDERANDO:</a:t>
            </a:r>
            <a:br>
              <a:rPr lang="it-IT" dirty="0"/>
            </a:br>
            <a:r>
              <a:rPr lang="it-IT" dirty="0"/>
              <a:t>LA FORZA CHE SI VUOLE SVILUPPARE</a:t>
            </a:r>
            <a:br>
              <a:rPr lang="it-IT" dirty="0"/>
            </a:br>
            <a:r>
              <a:rPr lang="it-IT" dirty="0"/>
              <a:t>ETA’</a:t>
            </a:r>
            <a:br>
              <a:rPr lang="it-IT" dirty="0"/>
            </a:br>
            <a:r>
              <a:rPr lang="it-IT" dirty="0"/>
              <a:t>CAPACITA’ DI PRESTAZIONE</a:t>
            </a:r>
            <a:br>
              <a:rPr lang="it-IT" dirty="0"/>
            </a:br>
            <a:r>
              <a:rPr lang="it-IT" dirty="0"/>
              <a:t/>
            </a:r>
            <a:br>
              <a:rPr lang="it-IT" dirty="0"/>
            </a:br>
            <a:r>
              <a:rPr lang="it-IT" dirty="0"/>
              <a:t>IL CIRCUITO E COMPOSTO DA</a:t>
            </a:r>
            <a:br>
              <a:rPr lang="it-IT" dirty="0"/>
            </a:br>
            <a:r>
              <a:rPr lang="it-IT" dirty="0"/>
              <a:t>6-12 STAZIONI NELLE QUALI SI ATTIVANO DIVERSI GRUPPI MUSCOLARI IN SUCCESSIONE,</a:t>
            </a:r>
            <a:br>
              <a:rPr lang="it-IT" dirty="0"/>
            </a:br>
            <a:r>
              <a:rPr lang="it-IT" dirty="0"/>
              <a:t>DA RIPETERE DA 3 A 6 SERIE </a:t>
            </a:r>
            <a:br>
              <a:rPr lang="it-IT" dirty="0"/>
            </a:br>
            <a:r>
              <a:rPr lang="it-IT" dirty="0"/>
              <a:t>PER UN NUMERO DI RIPETIZIONI DA 3 A 15 O CON </a:t>
            </a:r>
            <a:br>
              <a:rPr lang="it-IT" dirty="0"/>
            </a:br>
            <a:r>
              <a:rPr lang="it-IT" dirty="0"/>
              <a:t>IL TEMPO DI LAVORO CHE VARIA DA 15 A 45 SECONDI </a:t>
            </a:r>
            <a:br>
              <a:rPr lang="it-IT" dirty="0"/>
            </a:br>
            <a:r>
              <a:rPr lang="it-IT" dirty="0"/>
              <a:t>PER LA RESISTENZA FINO AL MINUTO E MEZZO</a:t>
            </a:r>
            <a:br>
              <a:rPr lang="it-IT" dirty="0"/>
            </a:br>
            <a:r>
              <a:rPr lang="it-IT" dirty="0"/>
              <a:t>RECUPERO TRA LE STAZIONI 1:1 PER ATLETI EVOLUTI </a:t>
            </a:r>
            <a:br>
              <a:rPr lang="it-IT" dirty="0"/>
            </a:br>
            <a:r>
              <a:rPr lang="it-IT" dirty="0"/>
              <a:t>1:2 PER PRINCIPIANTI.</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67B2FCD1-1174-4EA2-99D6-171090A7F93B}" type="datetime1">
              <a:rPr lang="it-IT" smtClean="0"/>
              <a:t>23/01/2014</a:t>
            </a:fld>
            <a:endParaRPr lang="it-IT"/>
          </a:p>
        </p:txBody>
      </p:sp>
    </p:spTree>
    <p:extLst>
      <p:ext uri="{BB962C8B-B14F-4D97-AF65-F5344CB8AC3E}">
        <p14:creationId xmlns:p14="http://schemas.microsoft.com/office/powerpoint/2010/main" val="5034047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476672"/>
            <a:ext cx="7344816" cy="5632311"/>
          </a:xfrm>
          <a:prstGeom prst="rect">
            <a:avLst/>
          </a:prstGeom>
          <a:noFill/>
        </p:spPr>
        <p:txBody>
          <a:bodyPr wrap="square" rtlCol="0">
            <a:spAutoFit/>
          </a:bodyPr>
          <a:lstStyle/>
          <a:p>
            <a:pPr algn="ctr"/>
            <a:r>
              <a:rPr lang="it-IT" dirty="0"/>
              <a:t>I VANTAGGI</a:t>
            </a:r>
            <a:br>
              <a:rPr lang="it-IT" dirty="0"/>
            </a:br>
            <a:r>
              <a:rPr lang="it-IT" dirty="0"/>
              <a:t>NUMERO ALTO DI ATLETI POSSONO PARTECIPARE ALL’ALLENAMENTO IN UNO SPAZIO RISTRETTO</a:t>
            </a:r>
            <a:br>
              <a:rPr lang="it-IT" dirty="0"/>
            </a:br>
            <a:r>
              <a:rPr lang="it-IT" dirty="0"/>
              <a:t>A SECONDA DEL CARICO SI POSSONO ALLENARE TUTTE LE QUALITA’ DELLA FORZA (RESISTENTE,RAPIDA, FORZA PURA, RESISTENZA ALLA FORZA RAPIDA E ALLA RAPIDITA’)</a:t>
            </a:r>
            <a:br>
              <a:rPr lang="it-IT" dirty="0"/>
            </a:br>
            <a:r>
              <a:rPr lang="it-IT" dirty="0"/>
              <a:t>UTILISSIMO NEI GIOCHI SPORTIVI PER LE VARIANTI CON LA PALLA (STAZIONE CON SALTI A MURO, SALTI DI ATTACCO, SIMULAZIONE DI TUFFO, RINCORSE E ARRTRAMENTI ECC…..)</a:t>
            </a:r>
            <a:br>
              <a:rPr lang="it-IT" dirty="0"/>
            </a:br>
            <a:r>
              <a:rPr lang="it-IT" dirty="0"/>
              <a:t>SI PUO’ REALIZZARE UN INCREMENTO PROGRESSIVO SIA INDIVIDUALE CHE DEL GRUPPO</a:t>
            </a:r>
            <a:br>
              <a:rPr lang="it-IT" dirty="0"/>
            </a:br>
            <a:r>
              <a:rPr lang="it-IT" dirty="0"/>
              <a:t>SI RENDE VARIA L’ATTIVITA’ DI ALLENAMENTO DIMINUENDO LA MONOTONIA E AUMENTANDO LA MOTIVAZIONE</a:t>
            </a:r>
            <a:br>
              <a:rPr lang="it-IT" dirty="0"/>
            </a:br>
            <a:r>
              <a:rPr lang="it-IT" dirty="0"/>
              <a:t>E’ ADATTO AL PERIODO DI PREPARAZIONE , MA APPLICATO ANCHE COME CONTROLLO DURANTE IL PERIODO GARA</a:t>
            </a:r>
            <a:br>
              <a:rPr lang="it-IT" dirty="0"/>
            </a:br>
            <a:r>
              <a:rPr lang="it-IT" dirty="0"/>
              <a:t>PUO’ AIUTARE L’ALLENATORE A FORNIRE INFORMAZIONI SUI LIVELLI TECNICI RAGGIUNTI NELLO SPORT PRATICATO</a:t>
            </a:r>
            <a:br>
              <a:rPr lang="it-IT" dirty="0"/>
            </a:br>
            <a:r>
              <a:rPr lang="it-IT" dirty="0"/>
              <a:t>L’EFFETTO ALLENANTE PUO’ ESSRE ADEGUATO ALLE ESIGENZE DEL PERIODO</a:t>
            </a:r>
            <a:br>
              <a:rPr lang="it-IT" dirty="0"/>
            </a:br>
            <a:r>
              <a:rPr lang="it-IT" dirty="0"/>
              <a:t>PUO’ ESSERE SVOLTO INDIVIDUALMENTE , A COPPIE(SIA CONTEMPORANEAMENTE CHE </a:t>
            </a:r>
            <a:r>
              <a:rPr lang="it-IT" dirty="0" smtClean="0"/>
              <a:t>SINGOLARMENTE)</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45BA4365-D945-49F5-BC70-A11C64457EFF}" type="datetime1">
              <a:rPr lang="it-IT" smtClean="0"/>
              <a:t>23/01/2014</a:t>
            </a:fld>
            <a:endParaRPr lang="it-IT"/>
          </a:p>
        </p:txBody>
      </p:sp>
    </p:spTree>
    <p:extLst>
      <p:ext uri="{BB962C8B-B14F-4D97-AF65-F5344CB8AC3E}">
        <p14:creationId xmlns:p14="http://schemas.microsoft.com/office/powerpoint/2010/main" val="23579109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548680"/>
            <a:ext cx="7704856" cy="5355312"/>
          </a:xfrm>
          <a:prstGeom prst="rect">
            <a:avLst/>
          </a:prstGeom>
          <a:noFill/>
        </p:spPr>
        <p:txBody>
          <a:bodyPr wrap="square" rtlCol="0">
            <a:spAutoFit/>
          </a:bodyPr>
          <a:lstStyle/>
          <a:p>
            <a:r>
              <a:rPr lang="it-IT" dirty="0"/>
              <a:t>PER GARANTIRE UN ‘ OTTIMALE ALLENAMENTO A CIRCUITO OCCORRE:</a:t>
            </a:r>
            <a:br>
              <a:rPr lang="it-IT" dirty="0"/>
            </a:br>
            <a:r>
              <a:rPr lang="it-IT" dirty="0"/>
              <a:t>APRIRE UNA SCHEDA ALLENAMENTO CON I DETTAGLI DELL’ATLETA (PESO ALTEZZA, FREQUENZA </a:t>
            </a:r>
            <a:r>
              <a:rPr lang="it-IT" dirty="0" smtClean="0"/>
              <a:t>A RIPOSO)</a:t>
            </a:r>
          </a:p>
          <a:p>
            <a:r>
              <a:rPr lang="it-IT" dirty="0"/>
              <a:t/>
            </a:r>
            <a:br>
              <a:rPr lang="it-IT" dirty="0"/>
            </a:br>
            <a:r>
              <a:rPr lang="it-IT" dirty="0" smtClean="0"/>
              <a:t>SCHEDA </a:t>
            </a:r>
            <a:r>
              <a:rPr lang="it-IT" dirty="0"/>
              <a:t>CON ORDINE DELLE </a:t>
            </a:r>
            <a:r>
              <a:rPr lang="it-IT" dirty="0" smtClean="0"/>
              <a:t>STAZIONI</a:t>
            </a:r>
          </a:p>
          <a:p>
            <a:r>
              <a:rPr lang="it-IT" dirty="0"/>
              <a:t/>
            </a:r>
            <a:br>
              <a:rPr lang="it-IT" dirty="0"/>
            </a:br>
            <a:r>
              <a:rPr lang="it-IT" dirty="0"/>
              <a:t>SUDDIVIDERE GLI ATLETI PER LIVELLO DI CAPACITA’ O FISICHE O TECNICHE</a:t>
            </a:r>
            <a:br>
              <a:rPr lang="it-IT" dirty="0"/>
            </a:br>
            <a:r>
              <a:rPr lang="it-IT" dirty="0"/>
              <a:t>ESEGUIRE UN INTENSO </a:t>
            </a:r>
            <a:r>
              <a:rPr lang="it-IT" dirty="0" smtClean="0"/>
              <a:t>RISCALDAMENTO</a:t>
            </a:r>
          </a:p>
          <a:p>
            <a:r>
              <a:rPr lang="it-IT" dirty="0"/>
              <a:t/>
            </a:r>
            <a:br>
              <a:rPr lang="it-IT" dirty="0"/>
            </a:br>
            <a:r>
              <a:rPr lang="it-IT" dirty="0"/>
              <a:t>INSERIRE PAUSE ATTIVE DI RECUPERO DURANTE GLI </a:t>
            </a:r>
            <a:r>
              <a:rPr lang="it-IT" dirty="0" smtClean="0"/>
              <a:t>ESERCIZI PER </a:t>
            </a:r>
            <a:r>
              <a:rPr lang="it-IT" dirty="0"/>
              <a:t>GLI ATLETI EVOLUTI </a:t>
            </a:r>
            <a:endParaRPr lang="it-IT" dirty="0" smtClean="0"/>
          </a:p>
          <a:p>
            <a:r>
              <a:rPr lang="it-IT" dirty="0" smtClean="0"/>
              <a:t>INTRODUZIONE </a:t>
            </a:r>
            <a:r>
              <a:rPr lang="it-IT" dirty="0"/>
              <a:t>PER I PRINCIPIANTI </a:t>
            </a:r>
            <a:endParaRPr lang="it-IT" dirty="0" smtClean="0"/>
          </a:p>
          <a:p>
            <a:r>
              <a:rPr lang="it-IT" dirty="0" smtClean="0"/>
              <a:t>INSERIRE </a:t>
            </a:r>
            <a:r>
              <a:rPr lang="it-IT" dirty="0"/>
              <a:t>LA MISURAZIONE DELLA FREQUENZA CARDIACA AL TERMINE DELL’ESERCIZIO </a:t>
            </a:r>
            <a:r>
              <a:rPr lang="it-IT" dirty="0" smtClean="0"/>
              <a:t>, </a:t>
            </a:r>
            <a:r>
              <a:rPr lang="it-IT" dirty="0"/>
              <a:t>DOPO 1 MINUTO O DOPO 40 SECONDI</a:t>
            </a:r>
            <a:br>
              <a:rPr lang="it-IT" dirty="0"/>
            </a:br>
            <a:r>
              <a:rPr lang="it-IT" dirty="0"/>
              <a:t>DESCRIVERE IL CIRCUITO AL GRUPPO IN SEGUITO DISTRIBUIRE GLI ATLETI DOPO AVERGLI INDICATO MODALITA’ DI ESECUZIONE, CARICO, RECUPERO, SERIE E RIPETIZIONI</a:t>
            </a:r>
            <a:r>
              <a:rPr lang="it-IT" dirty="0" smtClean="0"/>
              <a:t>.</a:t>
            </a:r>
          </a:p>
          <a:p>
            <a:r>
              <a:rPr lang="it-IT" dirty="0"/>
              <a:t/>
            </a:r>
            <a:br>
              <a:rPr lang="it-IT" dirty="0"/>
            </a:br>
            <a:r>
              <a:rPr lang="it-IT" dirty="0"/>
              <a:t>PRIMA DELL’INIZIO DEL CIRCUITO IL PERCORSO DEVE ESSERE PREPARATO</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1AC6EA6B-2570-4214-8BF5-19CF53E28132}" type="datetime1">
              <a:rPr lang="it-IT" smtClean="0"/>
              <a:t>23/01/2014</a:t>
            </a:fld>
            <a:endParaRPr lang="it-IT"/>
          </a:p>
        </p:txBody>
      </p:sp>
    </p:spTree>
    <p:extLst>
      <p:ext uri="{BB962C8B-B14F-4D97-AF65-F5344CB8AC3E}">
        <p14:creationId xmlns:p14="http://schemas.microsoft.com/office/powerpoint/2010/main" val="450108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620688"/>
            <a:ext cx="7848872" cy="4801314"/>
          </a:xfrm>
          <a:prstGeom prst="rect">
            <a:avLst/>
          </a:prstGeom>
          <a:noFill/>
        </p:spPr>
        <p:txBody>
          <a:bodyPr wrap="square" rtlCol="0">
            <a:spAutoFit/>
          </a:bodyPr>
          <a:lstStyle/>
          <a:p>
            <a:r>
              <a:rPr lang="it-IT" dirty="0"/>
              <a:t>ESEMPIO</a:t>
            </a:r>
            <a:br>
              <a:rPr lang="it-IT" dirty="0"/>
            </a:br>
            <a:r>
              <a:rPr lang="it-IT" dirty="0"/>
              <a:t>NORMALMENTE IN UN CIRCUITO PER LO SVILUPPO DELLA FORZA MASSIMA OCCORRONO CARICHI COMPRESI TRA L 85% E IL 90% E UN BASSO NUMERO DI RIPETIZIONI 3.</a:t>
            </a:r>
            <a:br>
              <a:rPr lang="it-IT" dirty="0"/>
            </a:br>
            <a:r>
              <a:rPr lang="it-IT" dirty="0"/>
              <a:t>PER INCREMENTARE INVECE LA CORDINAZIONE INTRAMUSCOLARE,</a:t>
            </a:r>
            <a:br>
              <a:rPr lang="it-IT" dirty="0"/>
            </a:br>
            <a:r>
              <a:rPr lang="it-IT" dirty="0"/>
              <a:t>DURANTE IL PERIODO DI PREPARAZIONE CON LO SCOPO DELLA COSTRUZIONE MUSCOLARE E’ MEGLIO </a:t>
            </a:r>
            <a:br>
              <a:rPr lang="it-IT" dirty="0"/>
            </a:br>
            <a:r>
              <a:rPr lang="it-IT" dirty="0"/>
              <a:t>UTILIZZARE </a:t>
            </a:r>
            <a:br>
              <a:rPr lang="it-IT" dirty="0"/>
            </a:br>
            <a:r>
              <a:rPr lang="it-IT" dirty="0"/>
              <a:t>UN CARICO DI INTENSITA’  PARI AL 60-70%</a:t>
            </a:r>
            <a:br>
              <a:rPr lang="it-IT" dirty="0"/>
            </a:br>
            <a:r>
              <a:rPr lang="it-IT" dirty="0"/>
              <a:t>RIPETIZIONI 10 PER IL MIGLIORAMENTO DELLA MASSA MUSCOLARE</a:t>
            </a:r>
            <a:br>
              <a:rPr lang="it-IT" dirty="0"/>
            </a:br>
            <a:r>
              <a:rPr lang="it-IT" dirty="0"/>
              <a:t>LE PAUSE DI RECUPERO TRA LE STAZIONI 2 MINUTI TRA LE SERIE 3 MINUTI FINO AL MASSIMO DI 5 MINUTI</a:t>
            </a:r>
            <a:br>
              <a:rPr lang="it-IT" dirty="0"/>
            </a:br>
            <a:r>
              <a:rPr lang="it-IT" dirty="0"/>
              <a:t>PER LA FORZA RAPIDA </a:t>
            </a:r>
            <a:br>
              <a:rPr lang="it-IT" dirty="0"/>
            </a:br>
            <a:r>
              <a:rPr lang="it-IT" dirty="0"/>
              <a:t>IL CARICO CI DEVE PERMETTRE DI ESEGUIRE DA 4 A 10 RIPETIZIONI ESPLOVISE PER OGNI ESERCIZIO ( MASSIMA VELOCITA’ E POTENZA)</a:t>
            </a:r>
            <a:br>
              <a:rPr lang="it-IT" dirty="0"/>
            </a:br>
            <a:r>
              <a:rPr lang="it-IT" dirty="0"/>
              <a:t>IL TEMPO OTTIMALE DI LAVORO E’ DI 15 SECONDI IL RECUPERO OTTIMALE UGUALE 1:1 </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797BA7B8-9362-449A-94FA-9D5E883087FB}" type="datetime1">
              <a:rPr lang="it-IT" smtClean="0"/>
              <a:t>23/01/2014</a:t>
            </a:fld>
            <a:endParaRPr lang="it-IT"/>
          </a:p>
        </p:txBody>
      </p:sp>
    </p:spTree>
    <p:extLst>
      <p:ext uri="{BB962C8B-B14F-4D97-AF65-F5344CB8AC3E}">
        <p14:creationId xmlns:p14="http://schemas.microsoft.com/office/powerpoint/2010/main" val="26835902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836712"/>
            <a:ext cx="3960440" cy="369332"/>
          </a:xfrm>
          <a:prstGeom prst="rect">
            <a:avLst/>
          </a:prstGeom>
          <a:noFill/>
        </p:spPr>
        <p:txBody>
          <a:bodyPr wrap="square" rtlCol="0">
            <a:spAutoFit/>
          </a:bodyPr>
          <a:lstStyle/>
          <a:p>
            <a:r>
              <a:rPr lang="it-IT" dirty="0" smtClean="0"/>
              <a:t>ESEMPIO </a:t>
            </a:r>
            <a:r>
              <a:rPr lang="it-IT" dirty="0"/>
              <a:t>DI </a:t>
            </a:r>
            <a:r>
              <a:rPr lang="it-IT" dirty="0" smtClean="0"/>
              <a:t>CIRCUITO </a:t>
            </a:r>
            <a:endParaRPr lang="it-IT" dirty="0"/>
          </a:p>
        </p:txBody>
      </p:sp>
      <p:sp>
        <p:nvSpPr>
          <p:cNvPr id="3" name="CasellaDiTesto 2"/>
          <p:cNvSpPr txBox="1"/>
          <p:nvPr/>
        </p:nvSpPr>
        <p:spPr>
          <a:xfrm>
            <a:off x="1115616" y="1700808"/>
            <a:ext cx="6552728" cy="4524315"/>
          </a:xfrm>
          <a:prstGeom prst="rect">
            <a:avLst/>
          </a:prstGeom>
          <a:noFill/>
        </p:spPr>
        <p:txBody>
          <a:bodyPr wrap="square" rtlCol="0">
            <a:spAutoFit/>
          </a:bodyPr>
          <a:lstStyle/>
          <a:p>
            <a:r>
              <a:rPr lang="it-IT" dirty="0" smtClean="0"/>
              <a:t>1- </a:t>
            </a:r>
            <a:r>
              <a:rPr lang="it-IT" dirty="0"/>
              <a:t>SALTO IN BASSO RINCORSA </a:t>
            </a:r>
          </a:p>
          <a:p>
            <a:r>
              <a:rPr lang="it-IT" dirty="0"/>
              <a:t>2 </a:t>
            </a:r>
            <a:r>
              <a:rPr lang="it-IT" dirty="0" smtClean="0"/>
              <a:t>-LANCI </a:t>
            </a:r>
            <a:r>
              <a:rPr lang="it-IT" dirty="0"/>
              <a:t>O M.B AL COMPAGNO CHE LA RMANDA</a:t>
            </a:r>
          </a:p>
          <a:p>
            <a:r>
              <a:rPr lang="it-IT" dirty="0"/>
              <a:t>3 </a:t>
            </a:r>
            <a:r>
              <a:rPr lang="it-IT" dirty="0" smtClean="0"/>
              <a:t>-BAGHER </a:t>
            </a:r>
            <a:r>
              <a:rPr lang="it-IT" dirty="0"/>
              <a:t>DI APPOGGIO E RINCORSA</a:t>
            </a:r>
          </a:p>
          <a:p>
            <a:r>
              <a:rPr lang="it-IT" dirty="0"/>
              <a:t>4 </a:t>
            </a:r>
            <a:r>
              <a:rPr lang="it-IT" dirty="0" smtClean="0"/>
              <a:t>-RECUPERO </a:t>
            </a:r>
            <a:r>
              <a:rPr lang="it-IT" dirty="0"/>
              <a:t>IN TUFFO DELLA PALLA</a:t>
            </a:r>
          </a:p>
          <a:p>
            <a:r>
              <a:rPr lang="it-IT" dirty="0"/>
              <a:t>5 </a:t>
            </a:r>
            <a:r>
              <a:rPr lang="it-IT" dirty="0" smtClean="0"/>
              <a:t>-SALTO </a:t>
            </a:r>
            <a:r>
              <a:rPr lang="it-IT" dirty="0"/>
              <a:t>A MURO (POSSIBILMENTE TOCCARE ADUE MANI RIFERIMENTO)</a:t>
            </a:r>
          </a:p>
          <a:p>
            <a:r>
              <a:rPr lang="it-IT" dirty="0"/>
              <a:t>6 </a:t>
            </a:r>
            <a:r>
              <a:rPr lang="it-IT" dirty="0" smtClean="0"/>
              <a:t>-SALTI </a:t>
            </a:r>
            <a:r>
              <a:rPr lang="it-IT" dirty="0"/>
              <a:t>MASSIMALI (3) AL MASSIMO LIVELLO DI CMJ</a:t>
            </a:r>
          </a:p>
          <a:p>
            <a:r>
              <a:rPr lang="it-IT" dirty="0"/>
              <a:t>7 </a:t>
            </a:r>
            <a:r>
              <a:rPr lang="it-IT" dirty="0" smtClean="0"/>
              <a:t>-SERIE </a:t>
            </a:r>
            <a:r>
              <a:rPr lang="it-IT" dirty="0"/>
              <a:t>DI ATTACCHI (5) CON ULTIMO PASSO LUNGO (SALTARE MATERASSINO) ATTACCO RITORNO </a:t>
            </a:r>
          </a:p>
          <a:p>
            <a:r>
              <a:rPr lang="it-IT" dirty="0"/>
              <a:t>8 </a:t>
            </a:r>
            <a:r>
              <a:rPr lang="it-IT" dirty="0" smtClean="0"/>
              <a:t>-SPOSTAMENTO </a:t>
            </a:r>
            <a:r>
              <a:rPr lang="it-IT" dirty="0"/>
              <a:t>LATERALE BAGHER E RITORNO (MT 3 RIP 6 DX E SN)</a:t>
            </a:r>
          </a:p>
          <a:p>
            <a:r>
              <a:rPr lang="it-IT" dirty="0" smtClean="0"/>
              <a:t>9- </a:t>
            </a:r>
            <a:r>
              <a:rPr lang="it-IT" dirty="0"/>
              <a:t>SALTO A MURO CON GIUBBOTTO ZAVORRATO 3% 5% DEL PESO CORPOREO CON SPOSTAMENTO LATERALE DX E SN</a:t>
            </a:r>
          </a:p>
          <a:p>
            <a:r>
              <a:rPr lang="it-IT" dirty="0" smtClean="0"/>
              <a:t>10- </a:t>
            </a:r>
            <a:r>
              <a:rPr lang="it-IT" dirty="0"/>
              <a:t>RECUPERO PALLA IN TUFFO</a:t>
            </a:r>
          </a:p>
          <a:p>
            <a:r>
              <a:rPr lang="it-IT" dirty="0"/>
              <a:t>11 </a:t>
            </a:r>
            <a:r>
              <a:rPr lang="it-IT" dirty="0" smtClean="0"/>
              <a:t>-OSTACOLI </a:t>
            </a:r>
            <a:r>
              <a:rPr lang="it-IT" dirty="0"/>
              <a:t>3 1,00 MT SALTO GINOCCHIA LA PETTO E RIMBALZO</a:t>
            </a:r>
          </a:p>
          <a:p>
            <a:r>
              <a:rPr lang="it-IT" dirty="0"/>
              <a:t>12 </a:t>
            </a:r>
            <a:r>
              <a:rPr lang="it-IT" dirty="0" smtClean="0"/>
              <a:t>-SPOSTAMENTO </a:t>
            </a:r>
            <a:r>
              <a:rPr lang="it-IT" dirty="0"/>
              <a:t>AVANTI DIETRO DX E SN 3 VOLTE </a:t>
            </a:r>
          </a:p>
        </p:txBody>
      </p:sp>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342574EE-E4F8-46DB-B0C2-8A9CC9589377}" type="datetime1">
              <a:rPr lang="it-IT" smtClean="0"/>
              <a:t>23/01/2014</a:t>
            </a:fld>
            <a:endParaRPr lang="it-IT"/>
          </a:p>
        </p:txBody>
      </p:sp>
    </p:spTree>
    <p:extLst>
      <p:ext uri="{BB962C8B-B14F-4D97-AF65-F5344CB8AC3E}">
        <p14:creationId xmlns:p14="http://schemas.microsoft.com/office/powerpoint/2010/main" val="1503774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476672"/>
            <a:ext cx="6264696" cy="5632311"/>
          </a:xfrm>
          <a:prstGeom prst="rect">
            <a:avLst/>
          </a:prstGeom>
          <a:noFill/>
        </p:spPr>
        <p:txBody>
          <a:bodyPr wrap="square" rtlCol="0">
            <a:spAutoFit/>
          </a:bodyPr>
          <a:lstStyle/>
          <a:p>
            <a:pPr algn="ctr"/>
            <a:r>
              <a:rPr lang="it-IT" dirty="0"/>
              <a:t>GLI ESERCIZI SPECIALI DI </a:t>
            </a:r>
            <a:r>
              <a:rPr lang="it-IT" dirty="0" smtClean="0"/>
              <a:t>FORZA</a:t>
            </a:r>
          </a:p>
          <a:p>
            <a:pPr algn="ctr"/>
            <a:endParaRPr lang="it-IT" dirty="0"/>
          </a:p>
          <a:p>
            <a:r>
              <a:rPr lang="it-IT" dirty="0"/>
              <a:t>DURANTE LA STAGIONE L’IMPOSTAZIONE DEL </a:t>
            </a:r>
            <a:r>
              <a:rPr lang="it-IT" dirty="0" smtClean="0"/>
              <a:t>CARICO DI </a:t>
            </a:r>
            <a:r>
              <a:rPr lang="it-IT" dirty="0"/>
              <a:t>FORZA SPECIALE E MOVIMENTO SPECIFICO DI GARA COSTITUISCONO UN TUTTO , SOLO LO SVILUPPO PARALLELO  DI QUESTI DUE CONTENUTI DELL’ALLENAMENTO PUO’ CONSENTIRE DI RAGGIUNGERE IL MASSIMO RISULTATO NEI MIMENTI PRINCIPALI DELLA GARA.</a:t>
            </a:r>
          </a:p>
          <a:p>
            <a:pPr algn="ctr"/>
            <a:r>
              <a:rPr lang="it-IT" dirty="0"/>
              <a:t>EFFICACIA DELL’ALLENAMENTO </a:t>
            </a:r>
            <a:r>
              <a:rPr lang="it-IT" dirty="0" smtClean="0"/>
              <a:t>SPECIALE</a:t>
            </a:r>
          </a:p>
          <a:p>
            <a:pPr algn="ctr"/>
            <a:endParaRPr lang="it-IT" dirty="0"/>
          </a:p>
          <a:p>
            <a:r>
              <a:rPr lang="it-IT" dirty="0"/>
              <a:t>PRIVILEGIA LO SVILUPPO DI GRUPPI MUSCOLARI SPECIFICI CONSIDERANDO GLI ANGOLI SPECIFICI DELLO SPORT PRATICATO</a:t>
            </a:r>
          </a:p>
          <a:p>
            <a:r>
              <a:rPr lang="it-IT" dirty="0"/>
              <a:t>COINCIDENZA DINAMICA TRA ESERCIZI DI GARA ED ESERCIZI ALLENAMENTO</a:t>
            </a:r>
          </a:p>
          <a:p>
            <a:r>
              <a:rPr lang="it-IT" dirty="0"/>
              <a:t>COINCIDENZA TRA LE TENSIONI MUSCOLARI TRA GARE  ED ALLENAMENTI</a:t>
            </a:r>
          </a:p>
          <a:p>
            <a:r>
              <a:rPr lang="it-IT" dirty="0"/>
              <a:t>UTILIZZO DELLE DIREZIONI UTILIZZATE IN GARA</a:t>
            </a:r>
          </a:p>
          <a:p>
            <a:r>
              <a:rPr lang="it-IT" dirty="0"/>
              <a:t>RISPETTO INDIVIDUALI DELLE CAPACITA’ FISICHE E TECNICHE</a:t>
            </a:r>
          </a:p>
          <a:p>
            <a:r>
              <a:rPr lang="it-IT" dirty="0"/>
              <a:t>CONTEMPORANEO SVILUPPO DELLE QUALITA’ MOTORIE RIFERITE ALLA PRESTAZIONE</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0C4F4F02-A2F1-4120-9673-610026588E26}" type="datetime1">
              <a:rPr lang="it-IT" smtClean="0"/>
              <a:t>23/01/2014</a:t>
            </a:fld>
            <a:endParaRPr lang="it-IT"/>
          </a:p>
        </p:txBody>
      </p:sp>
    </p:spTree>
    <p:extLst>
      <p:ext uri="{BB962C8B-B14F-4D97-AF65-F5344CB8AC3E}">
        <p14:creationId xmlns:p14="http://schemas.microsoft.com/office/powerpoint/2010/main" val="1764118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915816" y="1320969"/>
            <a:ext cx="26642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smtClean="0">
                <a:ln>
                  <a:noFill/>
                </a:ln>
                <a:solidFill>
                  <a:srgbClr val="FF0000"/>
                </a:solidFill>
                <a:effectLst/>
                <a:latin typeface="Verdana" pitchFamily="34" charset="0"/>
                <a:cs typeface="Times New Roman" pitchFamily="18" charset="0"/>
              </a:rPr>
              <a:t>Mezzi di allenamento</a:t>
            </a:r>
            <a:endParaRPr kumimoji="0" lang="it-IT" altLang="it-IT" sz="14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rgbClr val="FF0000"/>
                </a:solidFill>
                <a:effectLst/>
                <a:latin typeface="Verdana" pitchFamily="34" charset="0"/>
                <a:cs typeface="Times New Roman" pitchFamily="18" charset="0"/>
              </a:rPr>
              <a:t>(insieme degli esercizi fisici omogenei tra loro)</a:t>
            </a:r>
            <a:endParaRPr kumimoji="0" lang="it-IT" altLang="it-IT"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CasellaDiTesto 3"/>
          <p:cNvSpPr txBox="1"/>
          <p:nvPr/>
        </p:nvSpPr>
        <p:spPr>
          <a:xfrm>
            <a:off x="1259632" y="2336632"/>
            <a:ext cx="7488832" cy="3970318"/>
          </a:xfrm>
          <a:prstGeom prst="rect">
            <a:avLst/>
          </a:prstGeom>
          <a:noFill/>
        </p:spPr>
        <p:txBody>
          <a:bodyPr wrap="square" rtlCol="0">
            <a:spAutoFit/>
          </a:bodyPr>
          <a:lstStyle/>
          <a:p>
            <a:pPr algn="just"/>
            <a:r>
              <a:rPr lang="it-IT" dirty="0" smtClean="0"/>
              <a:t>ESERCIZI DI CARATTERE GENERALE</a:t>
            </a:r>
          </a:p>
          <a:p>
            <a:pPr algn="just"/>
            <a:r>
              <a:rPr lang="it-IT" dirty="0" smtClean="0"/>
              <a:t>Non hanno attinenza con la specificità degli esercizi di gara e tendono al miglioramento generalizzato delle capacità motorie.</a:t>
            </a:r>
          </a:p>
          <a:p>
            <a:pPr algn="just"/>
            <a:r>
              <a:rPr lang="it-IT" dirty="0" smtClean="0"/>
              <a:t>L'uso dei pesi liberi o macchine per la Forza muscolare rientra in questa categoria di esercizi.</a:t>
            </a:r>
          </a:p>
          <a:p>
            <a:pPr algn="just"/>
            <a:endParaRPr lang="it-IT" dirty="0" smtClean="0"/>
          </a:p>
          <a:p>
            <a:pPr algn="just"/>
            <a:r>
              <a:rPr lang="it-IT" dirty="0" smtClean="0"/>
              <a:t>ESERCIZI DI CARATTERE SPECIALE</a:t>
            </a:r>
          </a:p>
          <a:p>
            <a:pPr algn="just"/>
            <a:r>
              <a:rPr lang="it-IT" dirty="0" smtClean="0"/>
              <a:t>Contengono uno o più elementi esecutivi tipici delle azioni di gara dei quali ne rispettano i parametri esecutivi di spazio e di tempo.</a:t>
            </a:r>
          </a:p>
          <a:p>
            <a:pPr algn="just"/>
            <a:endParaRPr lang="it-IT" dirty="0" smtClean="0"/>
          </a:p>
          <a:p>
            <a:pPr algn="just"/>
            <a:r>
              <a:rPr lang="it-IT" dirty="0" smtClean="0"/>
              <a:t>ESERCIZI DI GARA</a:t>
            </a:r>
          </a:p>
          <a:p>
            <a:pPr algn="just"/>
            <a:r>
              <a:rPr lang="it-IT" dirty="0" smtClean="0"/>
              <a:t>Se eseguiti sia globalmente, sia in frazioni complesse contengono almeno 3/4 dell'esercizio di gara completo.</a:t>
            </a:r>
          </a:p>
          <a:p>
            <a:r>
              <a:rPr lang="it-IT" dirty="0" smtClean="0"/>
              <a:t> </a:t>
            </a:r>
            <a:endParaRPr lang="it-IT" dirty="0"/>
          </a:p>
        </p:txBody>
      </p:sp>
      <p:sp>
        <p:nvSpPr>
          <p:cNvPr id="2" name="Segnaposto piè di pagina 1"/>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057E8B9D-259E-4095-ADBA-84F4553B6D87}" type="datetime1">
              <a:rPr lang="it-IT" smtClean="0"/>
              <a:t>23/01/2014</a:t>
            </a:fld>
            <a:endParaRPr lang="it-IT"/>
          </a:p>
        </p:txBody>
      </p:sp>
    </p:spTree>
    <p:extLst>
      <p:ext uri="{BB962C8B-B14F-4D97-AF65-F5344CB8AC3E}">
        <p14:creationId xmlns:p14="http://schemas.microsoft.com/office/powerpoint/2010/main" val="39407398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548680"/>
            <a:ext cx="6408712" cy="369332"/>
          </a:xfrm>
          <a:prstGeom prst="rect">
            <a:avLst/>
          </a:prstGeom>
          <a:noFill/>
        </p:spPr>
        <p:txBody>
          <a:bodyPr wrap="square" rtlCol="0">
            <a:spAutoFit/>
          </a:bodyPr>
          <a:lstStyle/>
          <a:p>
            <a:r>
              <a:rPr lang="it-IT" dirty="0"/>
              <a:t>Tempi di rigenerazione nell’allenamento di forza </a:t>
            </a:r>
          </a:p>
        </p:txBody>
      </p:sp>
      <p:sp>
        <p:nvSpPr>
          <p:cNvPr id="3" name="CasellaDiTesto 2"/>
          <p:cNvSpPr txBox="1"/>
          <p:nvPr/>
        </p:nvSpPr>
        <p:spPr>
          <a:xfrm>
            <a:off x="1403648" y="1484784"/>
            <a:ext cx="6408712" cy="369332"/>
          </a:xfrm>
          <a:prstGeom prst="rect">
            <a:avLst/>
          </a:prstGeom>
          <a:noFill/>
        </p:spPr>
        <p:txBody>
          <a:bodyPr wrap="square" rtlCol="0">
            <a:spAutoFit/>
          </a:bodyPr>
          <a:lstStyle/>
          <a:p>
            <a:endParaRPr lang="it-IT" dirty="0"/>
          </a:p>
        </p:txBody>
      </p:sp>
      <p:graphicFrame>
        <p:nvGraphicFramePr>
          <p:cNvPr id="4" name="Tabella 3"/>
          <p:cNvGraphicFramePr>
            <a:graphicFrameLocks noGrp="1"/>
          </p:cNvGraphicFramePr>
          <p:nvPr>
            <p:extLst>
              <p:ext uri="{D42A27DB-BD31-4B8C-83A1-F6EECF244321}">
                <p14:modId xmlns:p14="http://schemas.microsoft.com/office/powerpoint/2010/main" val="1387917959"/>
              </p:ext>
            </p:extLst>
          </p:nvPr>
        </p:nvGraphicFramePr>
        <p:xfrm>
          <a:off x="179512" y="1600200"/>
          <a:ext cx="8727950" cy="2548880"/>
        </p:xfrm>
        <a:graphic>
          <a:graphicData uri="http://schemas.openxmlformats.org/drawingml/2006/table">
            <a:tbl>
              <a:tblPr/>
              <a:tblGrid>
                <a:gridCol w="8727950"/>
              </a:tblGrid>
              <a:tr h="1407590">
                <a:tc>
                  <a:txBody>
                    <a:bodyPr/>
                    <a:lstStyle>
                      <a:lvl1pPr marL="0" algn="l" defTabSz="914400" rtl="0" eaLnBrk="1" latinLnBrk="0" hangingPunct="1">
                        <a:spcBef>
                          <a:spcPct val="20000"/>
                        </a:spcBef>
                        <a:buClr>
                          <a:schemeClr val="hlink"/>
                        </a:buClr>
                        <a:buFont typeface="Wingdings" pitchFamily="2" charset="2"/>
                        <a:defRPr sz="2800" kern="1200">
                          <a:solidFill>
                            <a:schemeClr val="tx1"/>
                          </a:solidFill>
                          <a:effectLst>
                            <a:outerShdw blurRad="38100" dist="38100" dir="2700000" algn="tl">
                              <a:srgbClr val="000000"/>
                            </a:outerShdw>
                          </a:effectLst>
                          <a:latin typeface="Arial" charset="0"/>
                          <a:ea typeface=""/>
                          <a:cs typeface=""/>
                        </a:defRPr>
                      </a:lvl1pPr>
                      <a:lvl2pPr marL="457200" algn="l" defTabSz="914400" rtl="0" eaLnBrk="1" latinLnBrk="0" hangingPunct="1">
                        <a:spcBef>
                          <a:spcPct val="20000"/>
                        </a:spcBef>
                        <a:buClr>
                          <a:schemeClr val="accent2"/>
                        </a:buClr>
                        <a:buFont typeface="Wingdings" pitchFamily="2" charset="2"/>
                        <a:defRPr sz="2400" kern="1200">
                          <a:solidFill>
                            <a:schemeClr val="tx1"/>
                          </a:solidFill>
                          <a:effectLst>
                            <a:outerShdw blurRad="38100" dist="38100" dir="2700000" algn="tl">
                              <a:srgbClr val="000000"/>
                            </a:outerShdw>
                          </a:effectLst>
                          <a:latin typeface="Arial" charset="0"/>
                          <a:ea typeface=""/>
                          <a:cs typeface=""/>
                        </a:defRPr>
                      </a:lvl2pPr>
                      <a:lvl3pPr marL="914400" algn="l" defTabSz="914400" rtl="0" eaLnBrk="1" latinLnBrk="0" hangingPunct="1">
                        <a:spcBef>
                          <a:spcPct val="20000"/>
                        </a:spcBef>
                        <a:buClr>
                          <a:schemeClr val="hlink"/>
                        </a:buClr>
                        <a:buFont typeface="Wingdings" pitchFamily="2" charset="2"/>
                        <a:defRPr sz="2000" kern="1200">
                          <a:solidFill>
                            <a:schemeClr val="tx1"/>
                          </a:solidFill>
                          <a:effectLst>
                            <a:outerShdw blurRad="38100" dist="38100" dir="2700000" algn="tl">
                              <a:srgbClr val="000000"/>
                            </a:outerShdw>
                          </a:effectLst>
                          <a:latin typeface="Arial" charset="0"/>
                          <a:ea typeface=""/>
                          <a:cs typeface=""/>
                        </a:defRPr>
                      </a:lvl3pPr>
                      <a:lvl4pPr marL="1371600" algn="l" defTabSz="914400" rtl="0" eaLnBrk="1" latinLnBrk="0" hangingPunct="1">
                        <a:spcBef>
                          <a:spcPct val="20000"/>
                        </a:spcBef>
                        <a:buClr>
                          <a:schemeClr val="accent2"/>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4pPr>
                      <a:lvl5pPr marL="1828800" algn="l" defTabSz="914400" rtl="0" eaLnBrk="1" latinLnBrk="0" hangingPunct="1">
                        <a:spcBef>
                          <a:spcPct val="20000"/>
                        </a:spcBef>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5pPr>
                      <a:lvl6pPr marL="22860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6pPr>
                      <a:lvl7pPr marL="27432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7pPr>
                      <a:lvl8pPr marL="32004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8pPr>
                      <a:lvl9pPr marL="36576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t-IT" altLang="it-IT" sz="2000" b="0" i="0" u="none" strike="noStrike" cap="none" normalizeH="0" baseline="0" dirty="0" smtClean="0">
                          <a:ln>
                            <a:noFill/>
                          </a:ln>
                          <a:solidFill>
                            <a:schemeClr val="tx1"/>
                          </a:solidFill>
                          <a:effectLst>
                            <a:outerShdw blurRad="38100" dist="38100" dir="2700000" algn="tl">
                              <a:srgbClr val="000000"/>
                            </a:outerShdw>
                          </a:effectLst>
                          <a:latin typeface="Arial" charset="0"/>
                        </a:rPr>
                        <a:t>Categoria                        tempo di rigenerazione        tempo di recupero</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t-IT" altLang="it-IT" sz="2000" b="0" i="0" u="none" strike="noStrike" cap="none" normalizeH="0" baseline="0" dirty="0" smtClean="0">
                          <a:ln>
                            <a:noFill/>
                          </a:ln>
                          <a:solidFill>
                            <a:schemeClr val="tx1"/>
                          </a:solidFill>
                          <a:effectLst>
                            <a:outerShdw blurRad="38100" dist="38100" dir="2700000" algn="tl">
                              <a:srgbClr val="000000"/>
                            </a:outerShdw>
                          </a:effectLst>
                          <a:latin typeface="Arial" charset="0"/>
                        </a:rPr>
                        <a:t>                                                  tra le serie                   tra le unità di</a:t>
                      </a:r>
                    </a:p>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t-IT" altLang="it-IT" sz="2000" b="0" i="0" u="none" strike="noStrike" cap="none" normalizeH="0" baseline="0" dirty="0" smtClean="0">
                          <a:ln>
                            <a:noFill/>
                          </a:ln>
                          <a:solidFill>
                            <a:schemeClr val="tx1"/>
                          </a:solidFill>
                          <a:effectLst>
                            <a:outerShdw blurRad="38100" dist="38100" dir="2700000" algn="tl">
                              <a:srgbClr val="000000"/>
                            </a:outerShdw>
                          </a:effectLst>
                          <a:latin typeface="Arial" charset="0"/>
                        </a:rPr>
                        <a:t>                                                                                       allenamento</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r h="494559">
                <a:tc>
                  <a:txBody>
                    <a:bodyPr/>
                    <a:lstStyle>
                      <a:lvl1pPr marL="0" algn="l" defTabSz="914400" rtl="0" eaLnBrk="1" latinLnBrk="0" hangingPunct="1">
                        <a:spcBef>
                          <a:spcPct val="20000"/>
                        </a:spcBef>
                        <a:buClr>
                          <a:schemeClr val="hlink"/>
                        </a:buClr>
                        <a:buFont typeface="Wingdings" pitchFamily="2" charset="2"/>
                        <a:defRPr sz="2800" kern="1200">
                          <a:solidFill>
                            <a:schemeClr val="tx1"/>
                          </a:solidFill>
                          <a:effectLst>
                            <a:outerShdw blurRad="38100" dist="38100" dir="2700000" algn="tl">
                              <a:srgbClr val="000000"/>
                            </a:outerShdw>
                          </a:effectLst>
                          <a:latin typeface="Arial" charset="0"/>
                          <a:ea typeface=""/>
                          <a:cs typeface=""/>
                        </a:defRPr>
                      </a:lvl1pPr>
                      <a:lvl2pPr marL="457200" algn="l" defTabSz="914400" rtl="0" eaLnBrk="1" latinLnBrk="0" hangingPunct="1">
                        <a:spcBef>
                          <a:spcPct val="20000"/>
                        </a:spcBef>
                        <a:buClr>
                          <a:schemeClr val="accent2"/>
                        </a:buClr>
                        <a:buFont typeface="Wingdings" pitchFamily="2" charset="2"/>
                        <a:defRPr sz="2400" kern="1200">
                          <a:solidFill>
                            <a:schemeClr val="tx1"/>
                          </a:solidFill>
                          <a:effectLst>
                            <a:outerShdw blurRad="38100" dist="38100" dir="2700000" algn="tl">
                              <a:srgbClr val="000000"/>
                            </a:outerShdw>
                          </a:effectLst>
                          <a:latin typeface="Arial" charset="0"/>
                          <a:ea typeface=""/>
                          <a:cs typeface=""/>
                        </a:defRPr>
                      </a:lvl2pPr>
                      <a:lvl3pPr marL="914400" algn="l" defTabSz="914400" rtl="0" eaLnBrk="1" latinLnBrk="0" hangingPunct="1">
                        <a:spcBef>
                          <a:spcPct val="20000"/>
                        </a:spcBef>
                        <a:buClr>
                          <a:schemeClr val="hlink"/>
                        </a:buClr>
                        <a:buFont typeface="Wingdings" pitchFamily="2" charset="2"/>
                        <a:defRPr sz="2000" kern="1200">
                          <a:solidFill>
                            <a:schemeClr val="tx1"/>
                          </a:solidFill>
                          <a:effectLst>
                            <a:outerShdw blurRad="38100" dist="38100" dir="2700000" algn="tl">
                              <a:srgbClr val="000000"/>
                            </a:outerShdw>
                          </a:effectLst>
                          <a:latin typeface="Arial" charset="0"/>
                          <a:ea typeface=""/>
                          <a:cs typeface=""/>
                        </a:defRPr>
                      </a:lvl3pPr>
                      <a:lvl4pPr marL="1371600" algn="l" defTabSz="914400" rtl="0" eaLnBrk="1" latinLnBrk="0" hangingPunct="1">
                        <a:spcBef>
                          <a:spcPct val="20000"/>
                        </a:spcBef>
                        <a:buClr>
                          <a:schemeClr val="accent2"/>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4pPr>
                      <a:lvl5pPr marL="1828800" algn="l" defTabSz="914400" rtl="0" eaLnBrk="1" latinLnBrk="0" hangingPunct="1">
                        <a:spcBef>
                          <a:spcPct val="20000"/>
                        </a:spcBef>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5pPr>
                      <a:lvl6pPr marL="22860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6pPr>
                      <a:lvl7pPr marL="27432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7pPr>
                      <a:lvl8pPr marL="32004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8pPr>
                      <a:lvl9pPr marL="36576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t-IT" altLang="it-IT" sz="2000" b="0" i="0" u="none" strike="noStrike" cap="none" normalizeH="0" baseline="0" dirty="0" smtClean="0">
                          <a:ln>
                            <a:noFill/>
                          </a:ln>
                          <a:solidFill>
                            <a:schemeClr val="tx1"/>
                          </a:solidFill>
                          <a:effectLst>
                            <a:outerShdw blurRad="38100" dist="38100" dir="2700000" algn="tl">
                              <a:srgbClr val="000000"/>
                            </a:outerShdw>
                          </a:effectLst>
                          <a:latin typeface="Arial" charset="0"/>
                        </a:rPr>
                        <a:t>Principianti                                  2-5 minuti                      12-18 ore</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FFF00"/>
                    </a:solidFill>
                  </a:tcPr>
                </a:tc>
              </a:tr>
              <a:tr h="646731">
                <a:tc>
                  <a:txBody>
                    <a:bodyPr/>
                    <a:lstStyle>
                      <a:lvl1pPr marL="0" algn="l" defTabSz="914400" rtl="0" eaLnBrk="1" latinLnBrk="0" hangingPunct="1">
                        <a:spcBef>
                          <a:spcPct val="20000"/>
                        </a:spcBef>
                        <a:buClr>
                          <a:schemeClr val="hlink"/>
                        </a:buClr>
                        <a:buFont typeface="Wingdings" pitchFamily="2" charset="2"/>
                        <a:defRPr sz="2800" kern="1200">
                          <a:solidFill>
                            <a:schemeClr val="tx1"/>
                          </a:solidFill>
                          <a:effectLst>
                            <a:outerShdw blurRad="38100" dist="38100" dir="2700000" algn="tl">
                              <a:srgbClr val="000000"/>
                            </a:outerShdw>
                          </a:effectLst>
                          <a:latin typeface="Arial" charset="0"/>
                          <a:ea typeface=""/>
                          <a:cs typeface=""/>
                        </a:defRPr>
                      </a:lvl1pPr>
                      <a:lvl2pPr marL="457200" algn="l" defTabSz="914400" rtl="0" eaLnBrk="1" latinLnBrk="0" hangingPunct="1">
                        <a:spcBef>
                          <a:spcPct val="20000"/>
                        </a:spcBef>
                        <a:buClr>
                          <a:schemeClr val="accent2"/>
                        </a:buClr>
                        <a:buFont typeface="Wingdings" pitchFamily="2" charset="2"/>
                        <a:defRPr sz="2400" kern="1200">
                          <a:solidFill>
                            <a:schemeClr val="tx1"/>
                          </a:solidFill>
                          <a:effectLst>
                            <a:outerShdw blurRad="38100" dist="38100" dir="2700000" algn="tl">
                              <a:srgbClr val="000000"/>
                            </a:outerShdw>
                          </a:effectLst>
                          <a:latin typeface="Arial" charset="0"/>
                          <a:ea typeface=""/>
                          <a:cs typeface=""/>
                        </a:defRPr>
                      </a:lvl2pPr>
                      <a:lvl3pPr marL="914400" algn="l" defTabSz="914400" rtl="0" eaLnBrk="1" latinLnBrk="0" hangingPunct="1">
                        <a:spcBef>
                          <a:spcPct val="20000"/>
                        </a:spcBef>
                        <a:buClr>
                          <a:schemeClr val="hlink"/>
                        </a:buClr>
                        <a:buFont typeface="Wingdings" pitchFamily="2" charset="2"/>
                        <a:defRPr sz="2000" kern="1200">
                          <a:solidFill>
                            <a:schemeClr val="tx1"/>
                          </a:solidFill>
                          <a:effectLst>
                            <a:outerShdw blurRad="38100" dist="38100" dir="2700000" algn="tl">
                              <a:srgbClr val="000000"/>
                            </a:outerShdw>
                          </a:effectLst>
                          <a:latin typeface="Arial" charset="0"/>
                          <a:ea typeface=""/>
                          <a:cs typeface=""/>
                        </a:defRPr>
                      </a:lvl3pPr>
                      <a:lvl4pPr marL="1371600" algn="l" defTabSz="914400" rtl="0" eaLnBrk="1" latinLnBrk="0" hangingPunct="1">
                        <a:spcBef>
                          <a:spcPct val="20000"/>
                        </a:spcBef>
                        <a:buClr>
                          <a:schemeClr val="accent2"/>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4pPr>
                      <a:lvl5pPr marL="1828800" algn="l" defTabSz="914400" rtl="0" eaLnBrk="1" latinLnBrk="0" hangingPunct="1">
                        <a:spcBef>
                          <a:spcPct val="20000"/>
                        </a:spcBef>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5pPr>
                      <a:lvl6pPr marL="22860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6pPr>
                      <a:lvl7pPr marL="27432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7pPr>
                      <a:lvl8pPr marL="32004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8pPr>
                      <a:lvl9pPr marL="3657600" algn="l" defTabSz="914400" rtl="0" eaLnBrk="1" fontAlgn="base" latinLnBrk="0" hangingPunct="1">
                        <a:spcBef>
                          <a:spcPct val="20000"/>
                        </a:spcBef>
                        <a:spcAft>
                          <a:spcPct val="0"/>
                        </a:spcAft>
                        <a:buClr>
                          <a:schemeClr val="hlink"/>
                        </a:buClr>
                        <a:buFont typeface="Wingdings" pitchFamily="2" charset="2"/>
                        <a:defRPr sz="1800" kern="1200">
                          <a:solidFill>
                            <a:schemeClr val="tx1"/>
                          </a:solidFill>
                          <a:effectLst>
                            <a:outerShdw blurRad="38100" dist="38100" dir="2700000" algn="tl">
                              <a:srgbClr val="000000"/>
                            </a:outerShdw>
                          </a:effectLst>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it-IT" altLang="it-IT" sz="2800" b="0" i="0" u="none" strike="noStrike" cap="none" normalizeH="0" baseline="0" dirty="0" smtClean="0">
                          <a:ln>
                            <a:noFill/>
                          </a:ln>
                          <a:solidFill>
                            <a:schemeClr val="tx1"/>
                          </a:solidFill>
                          <a:effectLst>
                            <a:outerShdw blurRad="38100" dist="38100" dir="2700000" algn="tl">
                              <a:srgbClr val="000000"/>
                            </a:outerShdw>
                          </a:effectLst>
                          <a:latin typeface="Arial" charset="0"/>
                        </a:rPr>
                        <a:t>Atleti di alto livello         1-2 minuti            3-6 ore</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FFFF00"/>
                    </a:solidFill>
                  </a:tcPr>
                </a:tc>
              </a:tr>
            </a:tbl>
          </a:graphicData>
        </a:graphic>
      </p:graphicFrame>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data 5"/>
          <p:cNvSpPr>
            <a:spLocks noGrp="1"/>
          </p:cNvSpPr>
          <p:nvPr>
            <p:ph type="dt" sz="half" idx="10"/>
          </p:nvPr>
        </p:nvSpPr>
        <p:spPr/>
        <p:txBody>
          <a:bodyPr/>
          <a:lstStyle/>
          <a:p>
            <a:fld id="{3224001B-8D0E-4899-931C-71C6228AF9F0}" type="datetime1">
              <a:rPr lang="it-IT" smtClean="0"/>
              <a:t>23/01/2014</a:t>
            </a:fld>
            <a:endParaRPr lang="it-IT"/>
          </a:p>
        </p:txBody>
      </p:sp>
    </p:spTree>
    <p:extLst>
      <p:ext uri="{BB962C8B-B14F-4D97-AF65-F5344CB8AC3E}">
        <p14:creationId xmlns:p14="http://schemas.microsoft.com/office/powerpoint/2010/main" val="40205859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87624" y="908720"/>
            <a:ext cx="6840760" cy="369332"/>
          </a:xfrm>
          <a:prstGeom prst="rect">
            <a:avLst/>
          </a:prstGeom>
          <a:noFill/>
        </p:spPr>
        <p:txBody>
          <a:bodyPr wrap="square" rtlCol="0">
            <a:spAutoFit/>
          </a:bodyPr>
          <a:lstStyle/>
          <a:p>
            <a:r>
              <a:rPr lang="it-IT" dirty="0" smtClean="0"/>
              <a:t>COSA MIGLIORARE NEL NOSTRO SPORT </a:t>
            </a:r>
            <a:endParaRPr lang="it-IT" dirty="0"/>
          </a:p>
        </p:txBody>
      </p:sp>
      <p:sp>
        <p:nvSpPr>
          <p:cNvPr id="4" name="Rettangolo 3"/>
          <p:cNvSpPr/>
          <p:nvPr/>
        </p:nvSpPr>
        <p:spPr>
          <a:xfrm>
            <a:off x="3275426" y="2967335"/>
            <a:ext cx="2593147" cy="923330"/>
          </a:xfrm>
          <a:prstGeom prst="rect">
            <a:avLst/>
          </a:prstGeom>
          <a:noFill/>
        </p:spPr>
        <p:txBody>
          <a:bodyPr wrap="none" lIns="91440" tIns="45720" rIns="91440" bIns="45720">
            <a:spAutoFit/>
          </a:bodyPr>
          <a:lstStyle/>
          <a:p>
            <a:pPr algn="ctr"/>
            <a:r>
              <a:rPr lang="it-IT"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IL SALTO</a:t>
            </a:r>
            <a:endParaRPr lang="it-IT"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BC753C17-76CD-4BCC-982B-3AFC4FE54169}" type="datetime1">
              <a:rPr lang="it-IT" smtClean="0"/>
              <a:t>23/01/2014</a:t>
            </a:fld>
            <a:endParaRPr lang="it-IT"/>
          </a:p>
        </p:txBody>
      </p:sp>
    </p:spTree>
    <p:extLst>
      <p:ext uri="{BB962C8B-B14F-4D97-AF65-F5344CB8AC3E}">
        <p14:creationId xmlns:p14="http://schemas.microsoft.com/office/powerpoint/2010/main" val="35391561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75656" y="908720"/>
            <a:ext cx="6768752" cy="369332"/>
          </a:xfrm>
          <a:prstGeom prst="rect">
            <a:avLst/>
          </a:prstGeom>
          <a:noFill/>
        </p:spPr>
        <p:txBody>
          <a:bodyPr wrap="square" rtlCol="0">
            <a:spAutoFit/>
          </a:bodyPr>
          <a:lstStyle/>
          <a:p>
            <a:r>
              <a:rPr lang="it-IT" dirty="0"/>
              <a:t>SALTARE: un viaggio che comincia in gioventù</a:t>
            </a:r>
          </a:p>
        </p:txBody>
      </p:sp>
      <p:sp>
        <p:nvSpPr>
          <p:cNvPr id="3" name="CasellaDiTesto 2"/>
          <p:cNvSpPr txBox="1"/>
          <p:nvPr/>
        </p:nvSpPr>
        <p:spPr>
          <a:xfrm>
            <a:off x="1475656" y="1700808"/>
            <a:ext cx="6912768" cy="1754326"/>
          </a:xfrm>
          <a:prstGeom prst="rect">
            <a:avLst/>
          </a:prstGeom>
          <a:noFill/>
        </p:spPr>
        <p:txBody>
          <a:bodyPr wrap="square" rtlCol="0">
            <a:spAutoFit/>
          </a:bodyPr>
          <a:lstStyle/>
          <a:p>
            <a:r>
              <a:rPr lang="it-IT" dirty="0"/>
              <a:t>OBIETTIVI EDUCATIVI:</a:t>
            </a:r>
          </a:p>
          <a:p>
            <a:r>
              <a:rPr lang="it-IT" dirty="0"/>
              <a:t>© controllo dell’equilibrio statico e dinamico</a:t>
            </a:r>
          </a:p>
          <a:p>
            <a:r>
              <a:rPr lang="it-IT" dirty="0"/>
              <a:t>© affinamento della percezione visiva-tattile (valutare</a:t>
            </a:r>
          </a:p>
          <a:p>
            <a:r>
              <a:rPr lang="it-IT" dirty="0"/>
              <a:t>distanze e traiettorie)</a:t>
            </a:r>
          </a:p>
          <a:p>
            <a:r>
              <a:rPr lang="it-IT" dirty="0"/>
              <a:t>© strutturazione della lateralità</a:t>
            </a:r>
          </a:p>
          <a:p>
            <a:r>
              <a:rPr lang="it-IT" dirty="0"/>
              <a:t>© percezione spazio-tempo</a:t>
            </a:r>
          </a:p>
        </p:txBody>
      </p:sp>
      <p:sp>
        <p:nvSpPr>
          <p:cNvPr id="4" name="CasellaDiTesto 3"/>
          <p:cNvSpPr txBox="1"/>
          <p:nvPr/>
        </p:nvSpPr>
        <p:spPr>
          <a:xfrm>
            <a:off x="1331640" y="4005064"/>
            <a:ext cx="7056784" cy="1754326"/>
          </a:xfrm>
          <a:prstGeom prst="rect">
            <a:avLst/>
          </a:prstGeom>
          <a:noFill/>
        </p:spPr>
        <p:txBody>
          <a:bodyPr wrap="square" rtlCol="0">
            <a:spAutoFit/>
          </a:bodyPr>
          <a:lstStyle/>
          <a:p>
            <a:r>
              <a:rPr lang="it-IT" dirty="0"/>
              <a:t>OBIETTIVI DIDATTICI:</a:t>
            </a:r>
          </a:p>
          <a:p>
            <a:r>
              <a:rPr lang="it-IT" dirty="0"/>
              <a:t>© rimbalzare: saltelli, salti, balzi</a:t>
            </a:r>
          </a:p>
          <a:p>
            <a:r>
              <a:rPr lang="it-IT" dirty="0"/>
              <a:t>© saltare da fermo e in corsa: in basso, in avanti,</a:t>
            </a:r>
          </a:p>
          <a:p>
            <a:r>
              <a:rPr lang="it-IT" dirty="0"/>
              <a:t>indietro, a destra, a sinistra, sopra, su, al di là, al di</a:t>
            </a:r>
          </a:p>
          <a:p>
            <a:r>
              <a:rPr lang="it-IT" dirty="0"/>
              <a:t>qua, dentro, fuori</a:t>
            </a:r>
          </a:p>
          <a:p>
            <a:r>
              <a:rPr lang="it-IT" dirty="0"/>
              <a:t>© eseguire movimenti combinati: rincorsa-stacco</a:t>
            </a:r>
          </a:p>
        </p:txBody>
      </p:sp>
      <p:sp>
        <p:nvSpPr>
          <p:cNvPr id="5" name="Segnaposto piè di pagina 4"/>
          <p:cNvSpPr>
            <a:spLocks noGrp="1"/>
          </p:cNvSpPr>
          <p:nvPr>
            <p:ph type="ftr" sz="quarter" idx="11"/>
          </p:nvPr>
        </p:nvSpPr>
        <p:spPr/>
        <p:txBody>
          <a:bodyPr/>
          <a:lstStyle/>
          <a:p>
            <a:r>
              <a:rPr lang="it-IT" smtClean="0"/>
              <a:t>Alberto Di Mattia </a:t>
            </a:r>
            <a:endParaRPr lang="it-IT"/>
          </a:p>
        </p:txBody>
      </p:sp>
      <p:sp>
        <p:nvSpPr>
          <p:cNvPr id="6" name="Segnaposto data 5"/>
          <p:cNvSpPr>
            <a:spLocks noGrp="1"/>
          </p:cNvSpPr>
          <p:nvPr>
            <p:ph type="dt" sz="half" idx="10"/>
          </p:nvPr>
        </p:nvSpPr>
        <p:spPr/>
        <p:txBody>
          <a:bodyPr/>
          <a:lstStyle/>
          <a:p>
            <a:fld id="{BE9ED4A0-75E7-4818-90A7-815628437F27}" type="datetime1">
              <a:rPr lang="it-IT" smtClean="0"/>
              <a:t>23/01/2014</a:t>
            </a:fld>
            <a:endParaRPr lang="it-IT"/>
          </a:p>
        </p:txBody>
      </p:sp>
    </p:spTree>
    <p:extLst>
      <p:ext uri="{BB962C8B-B14F-4D97-AF65-F5344CB8AC3E}">
        <p14:creationId xmlns:p14="http://schemas.microsoft.com/office/powerpoint/2010/main" val="15739588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00808"/>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412776"/>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1383967"/>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679" y="3473547"/>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1886" y="3473547"/>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2808" y="3708502"/>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8669" y="3708502"/>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5"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2060848"/>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egnaposto piè di pagina 1"/>
          <p:cNvSpPr>
            <a:spLocks noGrp="1"/>
          </p:cNvSpPr>
          <p:nvPr>
            <p:ph type="ftr" sz="quarter" idx="11"/>
          </p:nvPr>
        </p:nvSpPr>
        <p:spPr/>
        <p:txBody>
          <a:bodyPr/>
          <a:lstStyle/>
          <a:p>
            <a:r>
              <a:rPr lang="it-IT" smtClean="0"/>
              <a:t>Alberto Di Mattia </a:t>
            </a:r>
            <a:endParaRPr lang="it-IT"/>
          </a:p>
        </p:txBody>
      </p:sp>
      <p:sp>
        <p:nvSpPr>
          <p:cNvPr id="3" name="Segnaposto data 2"/>
          <p:cNvSpPr>
            <a:spLocks noGrp="1"/>
          </p:cNvSpPr>
          <p:nvPr>
            <p:ph type="dt" sz="half" idx="10"/>
          </p:nvPr>
        </p:nvSpPr>
        <p:spPr/>
        <p:txBody>
          <a:bodyPr/>
          <a:lstStyle/>
          <a:p>
            <a:fld id="{6C48BDBF-A51A-493B-9468-CF41A2817D8F}" type="datetime1">
              <a:rPr lang="it-IT" smtClean="0"/>
              <a:t>23/01/2014</a:t>
            </a:fld>
            <a:endParaRPr lang="it-IT"/>
          </a:p>
        </p:txBody>
      </p:sp>
    </p:spTree>
    <p:extLst>
      <p:ext uri="{BB962C8B-B14F-4D97-AF65-F5344CB8AC3E}">
        <p14:creationId xmlns:p14="http://schemas.microsoft.com/office/powerpoint/2010/main" val="30901718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331640" y="980728"/>
            <a:ext cx="5526360" cy="2031325"/>
          </a:xfrm>
          <a:prstGeom prst="rect">
            <a:avLst/>
          </a:prstGeom>
        </p:spPr>
        <p:txBody>
          <a:bodyPr wrap="square">
            <a:spAutoFit/>
          </a:bodyPr>
          <a:lstStyle/>
          <a:p>
            <a:r>
              <a:rPr lang="it-IT" dirty="0"/>
              <a:t>Si fa sfruttando un punto fisso: il suolo</a:t>
            </a:r>
          </a:p>
          <a:p>
            <a:r>
              <a:rPr lang="it-IT" dirty="0" smtClean="0"/>
              <a:t>Si </a:t>
            </a:r>
            <a:r>
              <a:rPr lang="it-IT" dirty="0"/>
              <a:t>fa sfruttando principalmente la sinergia tra 3 articolazioni:</a:t>
            </a:r>
          </a:p>
          <a:p>
            <a:r>
              <a:rPr lang="it-IT" dirty="0"/>
              <a:t>anca, ginocchio, caviglia.</a:t>
            </a:r>
          </a:p>
          <a:p>
            <a:r>
              <a:rPr lang="it-IT" dirty="0"/>
              <a:t>Non è da dimenticare la partecipazione degli arti superiori</a:t>
            </a:r>
          </a:p>
          <a:p>
            <a:r>
              <a:rPr lang="it-IT" dirty="0"/>
              <a:t>nell’azione di slancio.</a:t>
            </a:r>
          </a:p>
        </p:txBody>
      </p:sp>
      <p:sp>
        <p:nvSpPr>
          <p:cNvPr id="4" name="CasellaDiTesto 3"/>
          <p:cNvSpPr txBox="1"/>
          <p:nvPr/>
        </p:nvSpPr>
        <p:spPr>
          <a:xfrm>
            <a:off x="1187624" y="3212976"/>
            <a:ext cx="6480720" cy="2031325"/>
          </a:xfrm>
          <a:prstGeom prst="rect">
            <a:avLst/>
          </a:prstGeom>
          <a:noFill/>
        </p:spPr>
        <p:txBody>
          <a:bodyPr wrap="square" rtlCol="0">
            <a:spAutoFit/>
          </a:bodyPr>
          <a:lstStyle/>
          <a:p>
            <a:r>
              <a:rPr lang="it-IT" dirty="0"/>
              <a:t>Esso può essere:</a:t>
            </a:r>
          </a:p>
          <a:p>
            <a:r>
              <a:rPr lang="it-IT" dirty="0"/>
              <a:t>♠ Da fermo o esplosivo sia in alto (verticale)</a:t>
            </a:r>
          </a:p>
          <a:p>
            <a:r>
              <a:rPr lang="it-IT" dirty="0"/>
              <a:t>che in avanti (orizzontale)</a:t>
            </a:r>
          </a:p>
          <a:p>
            <a:r>
              <a:rPr lang="it-IT" dirty="0"/>
              <a:t>♠ Con la ricorsa (la cui esecuzione ha</a:t>
            </a:r>
          </a:p>
          <a:p>
            <a:r>
              <a:rPr lang="it-IT" dirty="0"/>
              <a:t>valenze coordinative)</a:t>
            </a:r>
          </a:p>
          <a:p>
            <a:r>
              <a:rPr lang="it-IT" dirty="0"/>
              <a:t>♠ Reattivo (ad una fase eccentrica segue</a:t>
            </a:r>
          </a:p>
          <a:p>
            <a:r>
              <a:rPr lang="it-IT" dirty="0"/>
              <a:t>una fase concentrica, quindi </a:t>
            </a:r>
            <a:r>
              <a:rPr lang="it-IT" dirty="0" err="1"/>
              <a:t>pliometrico</a:t>
            </a:r>
            <a:r>
              <a:rPr lang="it-IT" dirty="0"/>
              <a:t>)</a:t>
            </a:r>
          </a:p>
        </p:txBody>
      </p:sp>
      <p:sp>
        <p:nvSpPr>
          <p:cNvPr id="6" name="CasellaDiTesto 5"/>
          <p:cNvSpPr txBox="1"/>
          <p:nvPr/>
        </p:nvSpPr>
        <p:spPr>
          <a:xfrm>
            <a:off x="2699792" y="116632"/>
            <a:ext cx="2952328" cy="369332"/>
          </a:xfrm>
          <a:prstGeom prst="rect">
            <a:avLst/>
          </a:prstGeom>
          <a:noFill/>
        </p:spPr>
        <p:txBody>
          <a:bodyPr wrap="square" rtlCol="0">
            <a:spAutoFit/>
          </a:bodyPr>
          <a:lstStyle/>
          <a:p>
            <a:r>
              <a:rPr lang="it-IT" dirty="0"/>
              <a:t>IL </a:t>
            </a:r>
            <a:r>
              <a:rPr lang="it-IT" dirty="0" smtClean="0"/>
              <a:t>SALTO</a:t>
            </a:r>
            <a:endParaRPr lang="it-IT"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954778"/>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1069" y="3959225"/>
            <a:ext cx="1057275"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53DFC1AE-1024-47D0-B788-F1093FD377E9}" type="datetime1">
              <a:rPr lang="it-IT" smtClean="0"/>
              <a:t>23/01/2014</a:t>
            </a:fld>
            <a:endParaRPr lang="it-IT"/>
          </a:p>
        </p:txBody>
      </p:sp>
    </p:spTree>
    <p:extLst>
      <p:ext uri="{BB962C8B-B14F-4D97-AF65-F5344CB8AC3E}">
        <p14:creationId xmlns:p14="http://schemas.microsoft.com/office/powerpoint/2010/main" val="24920044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692696"/>
            <a:ext cx="6912768" cy="369332"/>
          </a:xfrm>
          <a:prstGeom prst="rect">
            <a:avLst/>
          </a:prstGeom>
          <a:noFill/>
        </p:spPr>
        <p:txBody>
          <a:bodyPr wrap="square" rtlCol="0">
            <a:spAutoFit/>
          </a:bodyPr>
          <a:lstStyle/>
          <a:p>
            <a:pPr algn="ctr"/>
            <a:r>
              <a:rPr lang="it-IT" dirty="0"/>
              <a:t>IL SALTO NELLA PALLAVOLO</a:t>
            </a:r>
          </a:p>
        </p:txBody>
      </p:sp>
      <p:sp>
        <p:nvSpPr>
          <p:cNvPr id="3" name="Rettangolo 2"/>
          <p:cNvSpPr/>
          <p:nvPr/>
        </p:nvSpPr>
        <p:spPr>
          <a:xfrm>
            <a:off x="1043608" y="1556792"/>
            <a:ext cx="7272808" cy="2031325"/>
          </a:xfrm>
          <a:prstGeom prst="rect">
            <a:avLst/>
          </a:prstGeom>
        </p:spPr>
        <p:txBody>
          <a:bodyPr wrap="square">
            <a:spAutoFit/>
          </a:bodyPr>
          <a:lstStyle/>
          <a:p>
            <a:r>
              <a:rPr lang="it-IT" dirty="0"/>
              <a:t>DA FERMO (o verticale): </a:t>
            </a:r>
            <a:r>
              <a:rPr lang="it-IT" dirty="0" smtClean="0"/>
              <a:t>tipico delle </a:t>
            </a:r>
            <a:r>
              <a:rPr lang="it-IT" dirty="0"/>
              <a:t>azioni a muro.</a:t>
            </a:r>
          </a:p>
          <a:p>
            <a:r>
              <a:rPr lang="it-IT" dirty="0"/>
              <a:t>È un salto innaturale, verticale nel quale si ricade dove si</a:t>
            </a:r>
          </a:p>
          <a:p>
            <a:r>
              <a:rPr lang="it-IT" dirty="0"/>
              <a:t>stacca</a:t>
            </a:r>
          </a:p>
          <a:p>
            <a:r>
              <a:rPr lang="it-IT" dirty="0"/>
              <a:t>È un salto di forza che richiede tempi lunghi di caricamento</a:t>
            </a:r>
          </a:p>
          <a:p>
            <a:r>
              <a:rPr lang="it-IT" dirty="0"/>
              <a:t>È un salto la cui potenza è fornita dai muscoli glutei e</a:t>
            </a:r>
          </a:p>
          <a:p>
            <a:r>
              <a:rPr lang="it-IT" dirty="0"/>
              <a:t>soprattutto dai quadricipiti</a:t>
            </a:r>
          </a:p>
          <a:p>
            <a:r>
              <a:rPr lang="it-IT" dirty="0"/>
              <a:t>Muscoli interessati: quadricipiti, glutei, addominali, ileo-psoas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4293096"/>
            <a:ext cx="2171129" cy="2171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5D1E3853-66B3-44DE-9F78-D67B7F8CE288}" type="datetime1">
              <a:rPr lang="it-IT" smtClean="0"/>
              <a:t>23/01/2014</a:t>
            </a:fld>
            <a:endParaRPr lang="it-IT"/>
          </a:p>
        </p:txBody>
      </p:sp>
    </p:spTree>
    <p:extLst>
      <p:ext uri="{BB962C8B-B14F-4D97-AF65-F5344CB8AC3E}">
        <p14:creationId xmlns:p14="http://schemas.microsoft.com/office/powerpoint/2010/main" val="30630856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548680"/>
            <a:ext cx="7632848" cy="3693319"/>
          </a:xfrm>
          <a:prstGeom prst="rect">
            <a:avLst/>
          </a:prstGeom>
        </p:spPr>
        <p:txBody>
          <a:bodyPr wrap="square">
            <a:spAutoFit/>
          </a:bodyPr>
          <a:lstStyle/>
          <a:p>
            <a:r>
              <a:rPr lang="it-IT" dirty="0"/>
              <a:t>CON RINCORSA: </a:t>
            </a:r>
            <a:endParaRPr lang="it-IT" dirty="0" smtClean="0"/>
          </a:p>
          <a:p>
            <a:r>
              <a:rPr lang="it-IT" dirty="0" smtClean="0"/>
              <a:t>è </a:t>
            </a:r>
            <a:r>
              <a:rPr lang="it-IT" dirty="0"/>
              <a:t>un salto d’attacco per</a:t>
            </a:r>
          </a:p>
          <a:p>
            <a:r>
              <a:rPr lang="it-IT" dirty="0"/>
              <a:t>eseguire la schiacciata. Da taluni giocatori è sfruttato</a:t>
            </a:r>
          </a:p>
          <a:p>
            <a:r>
              <a:rPr lang="it-IT" dirty="0"/>
              <a:t>anche per il servizio (battuta in salto). È un salto</a:t>
            </a:r>
          </a:p>
          <a:p>
            <a:r>
              <a:rPr lang="it-IT" dirty="0"/>
              <a:t>maggiore rispetto a quello da fermo. La rincorsa per</a:t>
            </a:r>
          </a:p>
          <a:p>
            <a:r>
              <a:rPr lang="it-IT" dirty="0"/>
              <a:t>questo tipo di salto, frontale o laterale rispetto alla</a:t>
            </a:r>
          </a:p>
          <a:p>
            <a:r>
              <a:rPr lang="it-IT" dirty="0"/>
              <a:t>rete, varia dal fondamentale eseguito.</a:t>
            </a:r>
          </a:p>
          <a:p>
            <a:r>
              <a:rPr lang="it-IT" dirty="0"/>
              <a:t>Muscoli interessati: quadricipiti, sacrospinali,</a:t>
            </a:r>
          </a:p>
          <a:p>
            <a:r>
              <a:rPr lang="it-IT" dirty="0"/>
              <a:t>addominali</a:t>
            </a:r>
          </a:p>
          <a:p>
            <a:r>
              <a:rPr lang="it-IT" dirty="0"/>
              <a:t>È un salto coordinativo, che ha una partenza (forza</a:t>
            </a:r>
          </a:p>
          <a:p>
            <a:r>
              <a:rPr lang="it-IT" dirty="0"/>
              <a:t>istantanea), un’accelerazione, uno stacco con caricamento</a:t>
            </a:r>
          </a:p>
          <a:p>
            <a:r>
              <a:rPr lang="it-IT" dirty="0"/>
              <a:t>rapido e breve.</a:t>
            </a:r>
          </a:p>
          <a:p>
            <a:r>
              <a:rPr lang="it-IT" dirty="0"/>
              <a:t>Schiena e braccia hanno un ruolo determinante per </a:t>
            </a:r>
            <a:r>
              <a:rPr lang="it-IT" dirty="0" smtClean="0"/>
              <a:t>la BUONA RIUSCITA</a:t>
            </a:r>
            <a:endParaRPr lang="it-IT"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221088"/>
            <a:ext cx="2027113" cy="2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1B7CF074-B4A4-4E5F-A34F-974070CDB401}" type="datetime1">
              <a:rPr lang="it-IT" smtClean="0"/>
              <a:t>23/01/2014</a:t>
            </a:fld>
            <a:endParaRPr lang="it-IT"/>
          </a:p>
        </p:txBody>
      </p:sp>
    </p:spTree>
    <p:extLst>
      <p:ext uri="{BB962C8B-B14F-4D97-AF65-F5344CB8AC3E}">
        <p14:creationId xmlns:p14="http://schemas.microsoft.com/office/powerpoint/2010/main" val="688017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59632" y="764704"/>
            <a:ext cx="6984776" cy="2308324"/>
          </a:xfrm>
          <a:prstGeom prst="rect">
            <a:avLst/>
          </a:prstGeom>
        </p:spPr>
        <p:txBody>
          <a:bodyPr wrap="square">
            <a:spAutoFit/>
          </a:bodyPr>
          <a:lstStyle/>
          <a:p>
            <a:r>
              <a:rPr lang="it-IT" dirty="0"/>
              <a:t>REATTIVO: </a:t>
            </a:r>
            <a:endParaRPr lang="it-IT" dirty="0" smtClean="0"/>
          </a:p>
          <a:p>
            <a:r>
              <a:rPr lang="it-IT" dirty="0" smtClean="0"/>
              <a:t>poco </a:t>
            </a:r>
            <a:r>
              <a:rPr lang="it-IT" dirty="0"/>
              <a:t>frequente nella pallavolo</a:t>
            </a:r>
          </a:p>
          <a:p>
            <a:r>
              <a:rPr lang="it-IT" dirty="0"/>
              <a:t>che si evidenzia in azioni per prendere il tempo a</a:t>
            </a:r>
          </a:p>
          <a:p>
            <a:r>
              <a:rPr lang="it-IT" dirty="0"/>
              <a:t>muro (doppio salto) o palleggio in salto.</a:t>
            </a:r>
          </a:p>
          <a:p>
            <a:r>
              <a:rPr lang="it-IT" dirty="0"/>
              <a:t>Muscoli interessati: gastrocnemio, quadricipiti, adduttori</a:t>
            </a:r>
          </a:p>
          <a:p>
            <a:r>
              <a:rPr lang="it-IT" dirty="0"/>
              <a:t>I tempi di stacco sono brevi.</a:t>
            </a:r>
          </a:p>
          <a:p>
            <a:r>
              <a:rPr lang="it-IT" dirty="0"/>
              <a:t>Sfrutta il rimbalzo </a:t>
            </a:r>
            <a:r>
              <a:rPr lang="it-IT" dirty="0" err="1"/>
              <a:t>pliometrico</a:t>
            </a:r>
            <a:r>
              <a:rPr lang="it-IT" dirty="0"/>
              <a:t> reagendo con il pavimento.</a:t>
            </a:r>
          </a:p>
          <a:p>
            <a:r>
              <a:rPr lang="it-IT" dirty="0"/>
              <a:t>È a carico dei piedi e delle caviglie.</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536" y="3501008"/>
            <a:ext cx="2603872" cy="260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84368369-4AC0-4E40-86C6-6C1392B1BB69}" type="datetime1">
              <a:rPr lang="it-IT" smtClean="0"/>
              <a:t>23/01/2014</a:t>
            </a:fld>
            <a:endParaRPr lang="it-IT"/>
          </a:p>
        </p:txBody>
      </p:sp>
    </p:spTree>
    <p:extLst>
      <p:ext uri="{BB962C8B-B14F-4D97-AF65-F5344CB8AC3E}">
        <p14:creationId xmlns:p14="http://schemas.microsoft.com/office/powerpoint/2010/main" val="23328515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476672"/>
            <a:ext cx="8568952" cy="4985980"/>
          </a:xfrm>
          <a:prstGeom prst="rect">
            <a:avLst/>
          </a:prstGeom>
        </p:spPr>
        <p:txBody>
          <a:bodyPr wrap="square">
            <a:spAutoFit/>
          </a:bodyPr>
          <a:lstStyle/>
          <a:p>
            <a:r>
              <a:rPr lang="it-IT" dirty="0"/>
              <a:t>Un qualsiasi salto si divide in 3 fasi</a:t>
            </a:r>
            <a:r>
              <a:rPr lang="it-IT" dirty="0" smtClean="0"/>
              <a:t>:</a:t>
            </a:r>
          </a:p>
          <a:p>
            <a:endParaRPr lang="it-IT" dirty="0"/>
          </a:p>
          <a:p>
            <a:r>
              <a:rPr lang="it-IT" dirty="0"/>
              <a:t>CARICAMENTO: il baricentro si abbassa e i muscoli si tendono</a:t>
            </a:r>
          </a:p>
          <a:p>
            <a:r>
              <a:rPr lang="it-IT" dirty="0"/>
              <a:t>come molle pronti ad “esplodere” verso l’alto. Nella pallavolo il</a:t>
            </a:r>
          </a:p>
          <a:p>
            <a:pPr algn="just"/>
            <a:r>
              <a:rPr lang="it-IT" dirty="0"/>
              <a:t>caricamento varia da 90° a 135° e dipende se si intende eseguire</a:t>
            </a:r>
          </a:p>
          <a:p>
            <a:r>
              <a:rPr lang="it-IT" dirty="0"/>
              <a:t>un salto da fermo (a muro), con rincorsa (a muro, battuta, schiacciata)</a:t>
            </a:r>
          </a:p>
          <a:p>
            <a:r>
              <a:rPr lang="it-IT" dirty="0"/>
              <a:t>o reattivo (a muro o palleggiando - nel caso dell’alzatore -</a:t>
            </a:r>
          </a:p>
          <a:p>
            <a:r>
              <a:rPr lang="it-IT" dirty="0"/>
              <a:t>solo palleggiando nel caso del libero </a:t>
            </a:r>
            <a:r>
              <a:rPr lang="it-IT" dirty="0" smtClean="0"/>
              <a:t>-).</a:t>
            </a:r>
          </a:p>
          <a:p>
            <a:endParaRPr lang="it-IT" dirty="0"/>
          </a:p>
          <a:p>
            <a:r>
              <a:rPr lang="it-IT" dirty="0"/>
              <a:t>STACCO: i muscoli hanno effettuato la loro spinta e si “vola” per</a:t>
            </a:r>
          </a:p>
          <a:p>
            <a:r>
              <a:rPr lang="it-IT" dirty="0"/>
              <a:t>alcuni decimi di secondo. Lo stacco, per essere efficace, deve</a:t>
            </a:r>
          </a:p>
          <a:p>
            <a:r>
              <a:rPr lang="it-IT" dirty="0"/>
              <a:t>avere caratteristiche di rapidità</a:t>
            </a:r>
            <a:r>
              <a:rPr lang="it-IT" dirty="0" smtClean="0"/>
              <a:t>.</a:t>
            </a:r>
          </a:p>
          <a:p>
            <a:endParaRPr lang="it-IT" dirty="0"/>
          </a:p>
          <a:p>
            <a:r>
              <a:rPr lang="it-IT" dirty="0"/>
              <a:t>ATTERRAGGIO: è la fase di ammortizzamento del salto. Una</a:t>
            </a:r>
          </a:p>
          <a:p>
            <a:r>
              <a:rPr lang="it-IT" dirty="0"/>
              <a:t>ricaduta violenta da altezze significative e talora senza controllo.</a:t>
            </a:r>
          </a:p>
          <a:p>
            <a:r>
              <a:rPr lang="it-IT" sz="2400" dirty="0">
                <a:solidFill>
                  <a:srgbClr val="FF0000"/>
                </a:solidFill>
              </a:rPr>
              <a:t>Ci si allena a saltare e non a ricadere. Questa fase è spesso ed</a:t>
            </a:r>
          </a:p>
          <a:p>
            <a:r>
              <a:rPr lang="it-IT" sz="2400" dirty="0">
                <a:solidFill>
                  <a:srgbClr val="FF0000"/>
                </a:solidFill>
              </a:rPr>
              <a:t>erroneamente trascurata e, nel tempo, può causare seri infortuni.</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C6B286FB-2DDD-4E7F-A1D1-5BE0658464D6}" type="datetime1">
              <a:rPr lang="it-IT" smtClean="0"/>
              <a:t>23/01/2014</a:t>
            </a:fld>
            <a:endParaRPr lang="it-IT"/>
          </a:p>
        </p:txBody>
      </p:sp>
    </p:spTree>
    <p:extLst>
      <p:ext uri="{BB962C8B-B14F-4D97-AF65-F5344CB8AC3E}">
        <p14:creationId xmlns:p14="http://schemas.microsoft.com/office/powerpoint/2010/main" val="376197534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620688"/>
            <a:ext cx="6624736" cy="369332"/>
          </a:xfrm>
          <a:prstGeom prst="rect">
            <a:avLst/>
          </a:prstGeom>
          <a:noFill/>
        </p:spPr>
        <p:txBody>
          <a:bodyPr wrap="square" rtlCol="0">
            <a:spAutoFit/>
          </a:bodyPr>
          <a:lstStyle/>
          <a:p>
            <a:pPr algn="ctr"/>
            <a:r>
              <a:rPr lang="it-IT" dirty="0"/>
              <a:t>Allenarsi a saltare</a:t>
            </a:r>
          </a:p>
        </p:txBody>
      </p:sp>
      <p:sp>
        <p:nvSpPr>
          <p:cNvPr id="3" name="Rettangolo 2"/>
          <p:cNvSpPr/>
          <p:nvPr/>
        </p:nvSpPr>
        <p:spPr>
          <a:xfrm>
            <a:off x="971600" y="1052736"/>
            <a:ext cx="5886400" cy="923330"/>
          </a:xfrm>
          <a:prstGeom prst="rect">
            <a:avLst/>
          </a:prstGeom>
        </p:spPr>
        <p:txBody>
          <a:bodyPr wrap="square">
            <a:spAutoFit/>
          </a:bodyPr>
          <a:lstStyle/>
          <a:p>
            <a:r>
              <a:rPr lang="it-IT" dirty="0"/>
              <a:t>Ogni abilità si migliora ripetendola</a:t>
            </a:r>
          </a:p>
          <a:p>
            <a:r>
              <a:rPr lang="it-IT" dirty="0"/>
              <a:t>Perciò per imparare a saltare</a:t>
            </a:r>
          </a:p>
          <a:p>
            <a:r>
              <a:rPr lang="it-IT" dirty="0"/>
              <a:t>bisogna… saltare, saltare, saltare.</a:t>
            </a:r>
          </a:p>
        </p:txBody>
      </p:sp>
      <p:sp>
        <p:nvSpPr>
          <p:cNvPr id="4" name="CasellaDiTesto 3"/>
          <p:cNvSpPr txBox="1"/>
          <p:nvPr/>
        </p:nvSpPr>
        <p:spPr>
          <a:xfrm>
            <a:off x="971600" y="2204864"/>
            <a:ext cx="3600400" cy="369332"/>
          </a:xfrm>
          <a:prstGeom prst="rect">
            <a:avLst/>
          </a:prstGeom>
          <a:noFill/>
        </p:spPr>
        <p:txBody>
          <a:bodyPr wrap="square" rtlCol="0">
            <a:spAutoFit/>
          </a:bodyPr>
          <a:lstStyle/>
          <a:p>
            <a:r>
              <a:rPr lang="it-IT" dirty="0"/>
              <a:t>ESERCIZI ASPECIFICI</a:t>
            </a:r>
          </a:p>
        </p:txBody>
      </p:sp>
      <p:sp>
        <p:nvSpPr>
          <p:cNvPr id="5" name="CasellaDiTesto 4"/>
          <p:cNvSpPr txBox="1"/>
          <p:nvPr/>
        </p:nvSpPr>
        <p:spPr>
          <a:xfrm>
            <a:off x="1115616" y="2708920"/>
            <a:ext cx="6120680" cy="3970318"/>
          </a:xfrm>
          <a:prstGeom prst="rect">
            <a:avLst/>
          </a:prstGeom>
          <a:noFill/>
        </p:spPr>
        <p:txBody>
          <a:bodyPr wrap="square" rtlCol="0">
            <a:spAutoFit/>
          </a:bodyPr>
          <a:lstStyle/>
          <a:p>
            <a:r>
              <a:rPr lang="it-IT" dirty="0" err="1"/>
              <a:t>Skip</a:t>
            </a:r>
            <a:r>
              <a:rPr lang="it-IT" dirty="0"/>
              <a:t>, funicella, saltelli</a:t>
            </a:r>
          </a:p>
          <a:p>
            <a:r>
              <a:rPr lang="it-IT" dirty="0"/>
              <a:t>• Saltare sul posto con ginocchia</a:t>
            </a:r>
          </a:p>
          <a:p>
            <a:r>
              <a:rPr lang="it-IT" dirty="0"/>
              <a:t>flesse e/o raccolte al petto</a:t>
            </a:r>
          </a:p>
          <a:p>
            <a:r>
              <a:rPr lang="it-IT" dirty="0"/>
              <a:t>• </a:t>
            </a:r>
            <a:r>
              <a:rPr lang="it-IT" dirty="0" err="1"/>
              <a:t>Squat</a:t>
            </a:r>
            <a:r>
              <a:rPr lang="it-IT" dirty="0"/>
              <a:t> </a:t>
            </a:r>
            <a:r>
              <a:rPr lang="it-IT" dirty="0" err="1"/>
              <a:t>Jump</a:t>
            </a:r>
            <a:r>
              <a:rPr lang="it-IT" dirty="0"/>
              <a:t> e CMJ mani ai</a:t>
            </a:r>
          </a:p>
          <a:p>
            <a:r>
              <a:rPr lang="it-IT" dirty="0"/>
              <a:t>fianchi e/o libere</a:t>
            </a:r>
          </a:p>
          <a:p>
            <a:r>
              <a:rPr lang="it-IT" dirty="0"/>
              <a:t>• Saltare partendo da posizione di</a:t>
            </a:r>
          </a:p>
          <a:p>
            <a:r>
              <a:rPr lang="it-IT" dirty="0" err="1"/>
              <a:t>squat</a:t>
            </a:r>
            <a:r>
              <a:rPr lang="it-IT" dirty="0"/>
              <a:t> e accosciata</a:t>
            </a:r>
          </a:p>
          <a:p>
            <a:r>
              <a:rPr lang="it-IT" dirty="0"/>
              <a:t>• Saltare con piccole zavorre</a:t>
            </a:r>
          </a:p>
          <a:p>
            <a:r>
              <a:rPr lang="it-IT" dirty="0"/>
              <a:t>• Saltare con sovraccarichi</a:t>
            </a:r>
          </a:p>
          <a:p>
            <a:r>
              <a:rPr lang="it-IT" dirty="0"/>
              <a:t>• Saltare in alto (su plinti, panche)</a:t>
            </a:r>
          </a:p>
          <a:p>
            <a:r>
              <a:rPr lang="it-IT" dirty="0"/>
              <a:t>• Saltare su gradoni</a:t>
            </a:r>
          </a:p>
          <a:p>
            <a:r>
              <a:rPr lang="it-IT" dirty="0"/>
              <a:t>• Saltare in basso (da panca,</a:t>
            </a:r>
          </a:p>
          <a:p>
            <a:r>
              <a:rPr lang="it-IT" dirty="0"/>
              <a:t>plinto)</a:t>
            </a:r>
          </a:p>
          <a:p>
            <a:r>
              <a:rPr lang="it-IT" dirty="0"/>
              <a:t>• Saltare ostacoli</a:t>
            </a:r>
          </a:p>
        </p:txBody>
      </p:sp>
      <p:sp>
        <p:nvSpPr>
          <p:cNvPr id="6" name="Segnaposto piè di pagina 5"/>
          <p:cNvSpPr>
            <a:spLocks noGrp="1"/>
          </p:cNvSpPr>
          <p:nvPr>
            <p:ph type="ftr" sz="quarter" idx="11"/>
          </p:nvPr>
        </p:nvSpPr>
        <p:spPr/>
        <p:txBody>
          <a:bodyPr/>
          <a:lstStyle/>
          <a:p>
            <a:r>
              <a:rPr lang="it-IT" smtClean="0"/>
              <a:t>Alberto Di Mattia </a:t>
            </a:r>
            <a:endParaRPr lang="it-IT"/>
          </a:p>
        </p:txBody>
      </p:sp>
      <p:sp>
        <p:nvSpPr>
          <p:cNvPr id="7" name="Segnaposto data 6"/>
          <p:cNvSpPr>
            <a:spLocks noGrp="1"/>
          </p:cNvSpPr>
          <p:nvPr>
            <p:ph type="dt" sz="half" idx="10"/>
          </p:nvPr>
        </p:nvSpPr>
        <p:spPr/>
        <p:txBody>
          <a:bodyPr/>
          <a:lstStyle/>
          <a:p>
            <a:fld id="{10E4E725-2C85-4078-877C-74DF578B4159}" type="datetime1">
              <a:rPr lang="it-IT" smtClean="0"/>
              <a:t>23/01/2014</a:t>
            </a:fld>
            <a:endParaRPr lang="it-IT"/>
          </a:p>
        </p:txBody>
      </p:sp>
    </p:spTree>
    <p:extLst>
      <p:ext uri="{BB962C8B-B14F-4D97-AF65-F5344CB8AC3E}">
        <p14:creationId xmlns:p14="http://schemas.microsoft.com/office/powerpoint/2010/main" val="579464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47664" y="908720"/>
            <a:ext cx="6552728" cy="923330"/>
          </a:xfrm>
          <a:prstGeom prst="rect">
            <a:avLst/>
          </a:prstGeom>
        </p:spPr>
        <p:txBody>
          <a:bodyPr wrap="square">
            <a:spAutoFit/>
          </a:bodyPr>
          <a:lstStyle/>
          <a:p>
            <a:pPr algn="just"/>
            <a:r>
              <a:rPr lang="it-IT" dirty="0" smtClean="0"/>
              <a:t>Analizzando la sola capacità di FORZA ne possiamo identificare diversi aspetti ed espressioni, ognuno dei quali richiede una metodologia di intervento specifica.</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0A181E93-9F86-478F-9A42-7F0F0BC274F9}" type="datetime1">
              <a:rPr lang="it-IT" smtClean="0"/>
              <a:t>23/01/2014</a:t>
            </a:fld>
            <a:endParaRPr lang="it-IT"/>
          </a:p>
        </p:txBody>
      </p:sp>
    </p:spTree>
    <p:extLst>
      <p:ext uri="{BB962C8B-B14F-4D97-AF65-F5344CB8AC3E}">
        <p14:creationId xmlns:p14="http://schemas.microsoft.com/office/powerpoint/2010/main" val="3809541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03648" y="1916832"/>
            <a:ext cx="7704856" cy="830997"/>
          </a:xfrm>
          <a:prstGeom prst="rect">
            <a:avLst/>
          </a:prstGeom>
          <a:noFill/>
        </p:spPr>
        <p:txBody>
          <a:bodyPr wrap="square" rtlCol="0">
            <a:spAutoFit/>
          </a:bodyPr>
          <a:lstStyle/>
          <a:p>
            <a:pPr algn="ctr"/>
            <a:r>
              <a:rPr lang="it-IT" sz="4800" dirty="0"/>
              <a:t>LE VALUTAZIONI</a:t>
            </a:r>
          </a:p>
        </p:txBody>
      </p:sp>
      <p:sp>
        <p:nvSpPr>
          <p:cNvPr id="4" name="CasellaDiTesto 3"/>
          <p:cNvSpPr txBox="1"/>
          <p:nvPr/>
        </p:nvSpPr>
        <p:spPr>
          <a:xfrm>
            <a:off x="539552" y="3284984"/>
            <a:ext cx="8064896" cy="1477328"/>
          </a:xfrm>
          <a:prstGeom prst="rect">
            <a:avLst/>
          </a:prstGeom>
          <a:noFill/>
        </p:spPr>
        <p:txBody>
          <a:bodyPr wrap="square" rtlCol="0">
            <a:spAutoFit/>
          </a:bodyPr>
          <a:lstStyle/>
          <a:p>
            <a:r>
              <a:rPr lang="it-IT" dirty="0"/>
              <a:t>VALUTAZIONE DELLE CAPACITA’ DI SALTO</a:t>
            </a:r>
            <a:br>
              <a:rPr lang="it-IT" dirty="0"/>
            </a:br>
            <a:r>
              <a:rPr lang="it-IT" dirty="0"/>
              <a:t>VALUTIAMO INNANZI TUTTO LA VELOCITA’ VERTICALE DI SALTO E’ UNA VALUTAZIONE EMPIRICA MA EFFICACE PER VALUTARE LA POTENZA MUSCOLARE.</a:t>
            </a:r>
            <a:br>
              <a:rPr lang="it-IT" dirty="0"/>
            </a:br>
            <a:r>
              <a:rPr lang="it-IT" dirty="0"/>
              <a:t>E’ DIMOSTRATO CHE, MEDIAMENTE CHI SALTA DI PIU’ , E’ PIU’ VELOCE(LE ECCEZZIONI SONO IMPUTABILI A CARENZE COORDINATIVE)</a:t>
            </a:r>
          </a:p>
        </p:txBody>
      </p:sp>
      <p:sp>
        <p:nvSpPr>
          <p:cNvPr id="5" name="CasellaDiTesto 4"/>
          <p:cNvSpPr txBox="1"/>
          <p:nvPr/>
        </p:nvSpPr>
        <p:spPr>
          <a:xfrm>
            <a:off x="899592" y="5877272"/>
            <a:ext cx="6264696" cy="646331"/>
          </a:xfrm>
          <a:prstGeom prst="rect">
            <a:avLst/>
          </a:prstGeom>
          <a:noFill/>
        </p:spPr>
        <p:txBody>
          <a:bodyPr wrap="square" rtlCol="0">
            <a:spAutoFit/>
          </a:bodyPr>
          <a:lstStyle/>
          <a:p>
            <a:r>
              <a:rPr lang="it-IT" dirty="0"/>
              <a:t>PER VALUTARE AL MEGLIO IL SALTO OCCORRE STANDARDIZZARE LA POSIZIONE DEL CORPO</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6" name="Segnaposto data 5"/>
          <p:cNvSpPr>
            <a:spLocks noGrp="1"/>
          </p:cNvSpPr>
          <p:nvPr>
            <p:ph type="dt" sz="half" idx="10"/>
          </p:nvPr>
        </p:nvSpPr>
        <p:spPr/>
        <p:txBody>
          <a:bodyPr/>
          <a:lstStyle/>
          <a:p>
            <a:fld id="{D024F7AB-5D7C-4DA3-8C96-60110061E7A1}" type="datetime1">
              <a:rPr lang="it-IT" smtClean="0"/>
              <a:t>23/01/2014</a:t>
            </a:fld>
            <a:endParaRPr lang="it-IT"/>
          </a:p>
        </p:txBody>
      </p:sp>
    </p:spTree>
    <p:extLst>
      <p:ext uri="{BB962C8B-B14F-4D97-AF65-F5344CB8AC3E}">
        <p14:creationId xmlns:p14="http://schemas.microsoft.com/office/powerpoint/2010/main" val="688062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764704"/>
            <a:ext cx="7200800" cy="369332"/>
          </a:xfrm>
          <a:prstGeom prst="rect">
            <a:avLst/>
          </a:prstGeom>
          <a:noFill/>
        </p:spPr>
        <p:txBody>
          <a:bodyPr wrap="square" rtlCol="0">
            <a:spAutoFit/>
          </a:bodyPr>
          <a:lstStyle/>
          <a:p>
            <a:pPr algn="ctr"/>
            <a:r>
              <a:rPr lang="it-IT" dirty="0"/>
              <a:t>COSA VALUTIAMO CON IL TEST DI SALTO</a:t>
            </a:r>
          </a:p>
        </p:txBody>
      </p:sp>
      <p:sp>
        <p:nvSpPr>
          <p:cNvPr id="3" name="CasellaDiTesto 2"/>
          <p:cNvSpPr txBox="1"/>
          <p:nvPr/>
        </p:nvSpPr>
        <p:spPr>
          <a:xfrm>
            <a:off x="1403648" y="1700808"/>
            <a:ext cx="6552728" cy="2308324"/>
          </a:xfrm>
          <a:prstGeom prst="rect">
            <a:avLst/>
          </a:prstGeom>
          <a:noFill/>
        </p:spPr>
        <p:txBody>
          <a:bodyPr wrap="square" rtlCol="0">
            <a:spAutoFit/>
          </a:bodyPr>
          <a:lstStyle/>
          <a:p>
            <a:r>
              <a:rPr lang="it-IT" dirty="0"/>
              <a:t>PARTE CONTRATTILE SJ </a:t>
            </a:r>
            <a:endParaRPr lang="it-IT" dirty="0" smtClean="0"/>
          </a:p>
          <a:p>
            <a:endParaRPr lang="it-IT" dirty="0"/>
          </a:p>
          <a:p>
            <a:r>
              <a:rPr lang="it-IT" dirty="0"/>
              <a:t>PARTE ELASTICA </a:t>
            </a:r>
            <a:r>
              <a:rPr lang="it-IT" dirty="0" smtClean="0"/>
              <a:t>CMJ</a:t>
            </a:r>
          </a:p>
          <a:p>
            <a:endParaRPr lang="it-IT" dirty="0"/>
          </a:p>
          <a:p>
            <a:r>
              <a:rPr lang="it-IT" dirty="0"/>
              <a:t>PARTE CONTRATTILE ELASTICA CON BRACCIA </a:t>
            </a:r>
            <a:r>
              <a:rPr lang="it-IT" dirty="0" smtClean="0"/>
              <a:t>CMJB</a:t>
            </a:r>
          </a:p>
          <a:p>
            <a:endParaRPr lang="it-IT" dirty="0"/>
          </a:p>
          <a:p>
            <a:r>
              <a:rPr lang="it-IT" dirty="0"/>
              <a:t>PER POTENZA REBOUND SOLO CON PEDANA</a:t>
            </a:r>
          </a:p>
          <a:p>
            <a:endParaRPr lang="it-IT" dirty="0"/>
          </a:p>
        </p:txBody>
      </p:sp>
      <p:sp>
        <p:nvSpPr>
          <p:cNvPr id="4" name="Segnaposto piè di pagina 3"/>
          <p:cNvSpPr>
            <a:spLocks noGrp="1"/>
          </p:cNvSpPr>
          <p:nvPr>
            <p:ph type="ftr" sz="quarter" idx="11"/>
          </p:nvPr>
        </p:nvSpPr>
        <p:spPr/>
        <p:txBody>
          <a:bodyPr/>
          <a:lstStyle/>
          <a:p>
            <a:r>
              <a:rPr lang="it-IT" smtClean="0"/>
              <a:t>Alberto Di Mattia </a:t>
            </a:r>
            <a:endParaRPr lang="it-IT"/>
          </a:p>
        </p:txBody>
      </p:sp>
      <p:sp>
        <p:nvSpPr>
          <p:cNvPr id="5" name="Segnaposto data 4"/>
          <p:cNvSpPr>
            <a:spLocks noGrp="1"/>
          </p:cNvSpPr>
          <p:nvPr>
            <p:ph type="dt" sz="half" idx="10"/>
          </p:nvPr>
        </p:nvSpPr>
        <p:spPr/>
        <p:txBody>
          <a:bodyPr/>
          <a:lstStyle/>
          <a:p>
            <a:fld id="{2BCDE74F-A3FE-40E7-AB66-89747C283B2E}" type="datetime1">
              <a:rPr lang="it-IT" smtClean="0"/>
              <a:t>23/01/2014</a:t>
            </a:fld>
            <a:endParaRPr lang="it-IT"/>
          </a:p>
        </p:txBody>
      </p:sp>
    </p:spTree>
    <p:extLst>
      <p:ext uri="{BB962C8B-B14F-4D97-AF65-F5344CB8AC3E}">
        <p14:creationId xmlns:p14="http://schemas.microsoft.com/office/powerpoint/2010/main" val="34102138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15616" y="620688"/>
            <a:ext cx="7704856" cy="923330"/>
          </a:xfrm>
          <a:prstGeom prst="rect">
            <a:avLst/>
          </a:prstGeom>
          <a:noFill/>
        </p:spPr>
        <p:txBody>
          <a:bodyPr wrap="square" rtlCol="0">
            <a:spAutoFit/>
          </a:bodyPr>
          <a:lstStyle/>
          <a:p>
            <a:r>
              <a:rPr lang="it-IT" dirty="0"/>
              <a:t>MISURARE SEMPRE REACH LATERALE CON DUE BRACCIA IN ALTO </a:t>
            </a:r>
            <a:br>
              <a:rPr lang="it-IT" dirty="0"/>
            </a:br>
            <a:r>
              <a:rPr lang="it-IT" dirty="0"/>
              <a:t>CONTROLLARE SEMPRE LA POSIZIONE DEI PIEDI E DEL CORPO ESEGUIRE SEMPRE UN BUON RISCALDAMENTO</a:t>
            </a:r>
          </a:p>
        </p:txBody>
      </p:sp>
      <p:sp>
        <p:nvSpPr>
          <p:cNvPr id="3" name="CasellaDiTesto 2"/>
          <p:cNvSpPr txBox="1"/>
          <p:nvPr/>
        </p:nvSpPr>
        <p:spPr>
          <a:xfrm>
            <a:off x="971600" y="2060848"/>
            <a:ext cx="7632848" cy="923330"/>
          </a:xfrm>
          <a:prstGeom prst="rect">
            <a:avLst/>
          </a:prstGeom>
          <a:noFill/>
        </p:spPr>
        <p:txBody>
          <a:bodyPr wrap="square" rtlCol="0">
            <a:spAutoFit/>
          </a:bodyPr>
          <a:lstStyle/>
          <a:p>
            <a:r>
              <a:rPr lang="it-IT" dirty="0"/>
              <a:t>IL TEST DI SALTO LO POSSIAMO ESEGUIRE AL MURO O ANCHE AL VERTEC CON LA RINCORSA IN QUESTO CASO IL REACH SI MISURA AD UN BRACCIO ALLA MASSIMA ESTENSIONE</a:t>
            </a:r>
          </a:p>
        </p:txBody>
      </p:sp>
      <p:sp>
        <p:nvSpPr>
          <p:cNvPr id="4" name="CasellaDiTesto 3"/>
          <p:cNvSpPr txBox="1"/>
          <p:nvPr/>
        </p:nvSpPr>
        <p:spPr>
          <a:xfrm>
            <a:off x="1115616" y="3284984"/>
            <a:ext cx="7416824" cy="1200329"/>
          </a:xfrm>
          <a:prstGeom prst="rect">
            <a:avLst/>
          </a:prstGeom>
          <a:noFill/>
        </p:spPr>
        <p:txBody>
          <a:bodyPr wrap="square" rtlCol="0">
            <a:spAutoFit/>
          </a:bodyPr>
          <a:lstStyle/>
          <a:p>
            <a:r>
              <a:rPr lang="it-IT" dirty="0"/>
              <a:t>ESEGUO 10 SALTI </a:t>
            </a:r>
            <a:br>
              <a:rPr lang="it-IT" dirty="0"/>
            </a:br>
            <a:r>
              <a:rPr lang="it-IT" dirty="0"/>
              <a:t>CON 10-15 “ DI RECUPERO TRA I SALTI CONSIDERO SEMPRE IL DIFFERENZIALE </a:t>
            </a:r>
            <a:br>
              <a:rPr lang="it-IT" dirty="0"/>
            </a:br>
            <a:r>
              <a:rPr lang="it-IT" dirty="0"/>
              <a:t>1) SCELGO IL MIGLIORE</a:t>
            </a:r>
            <a:br>
              <a:rPr lang="it-IT" dirty="0"/>
            </a:br>
            <a:r>
              <a:rPr lang="it-IT" dirty="0"/>
              <a:t>2) FACCIO LA MEDIA DEI 3 SALTI MIGLIORI </a:t>
            </a:r>
          </a:p>
        </p:txBody>
      </p:sp>
      <p:sp>
        <p:nvSpPr>
          <p:cNvPr id="5" name="CasellaDiTesto 4"/>
          <p:cNvSpPr txBox="1"/>
          <p:nvPr/>
        </p:nvSpPr>
        <p:spPr>
          <a:xfrm>
            <a:off x="827584" y="4834320"/>
            <a:ext cx="7704856" cy="1754326"/>
          </a:xfrm>
          <a:prstGeom prst="rect">
            <a:avLst/>
          </a:prstGeom>
          <a:noFill/>
        </p:spPr>
        <p:txBody>
          <a:bodyPr wrap="square" rtlCol="0">
            <a:spAutoFit/>
          </a:bodyPr>
          <a:lstStyle/>
          <a:p>
            <a:r>
              <a:rPr lang="it-IT" dirty="0"/>
              <a:t>NEL TEST SPECIFICO DI SALTO CMJ O CMJB O SJ</a:t>
            </a:r>
            <a:br>
              <a:rPr lang="it-IT" dirty="0"/>
            </a:br>
            <a:r>
              <a:rPr lang="it-IT" dirty="0"/>
              <a:t>RIPETERE 10 VOLTE 10”/15” DI RECUPERO TRA I SALTI</a:t>
            </a:r>
            <a:br>
              <a:rPr lang="it-IT" dirty="0"/>
            </a:br>
            <a:r>
              <a:rPr lang="it-IT" dirty="0"/>
              <a:t>PRIMI TRE SALTI SISTEMA ALATTACIDO</a:t>
            </a:r>
            <a:br>
              <a:rPr lang="it-IT" dirty="0"/>
            </a:br>
            <a:r>
              <a:rPr lang="it-IT" dirty="0"/>
              <a:t>FINO AL SETTIMO AEROBICO</a:t>
            </a:r>
            <a:br>
              <a:rPr lang="it-IT" dirty="0"/>
            </a:br>
            <a:r>
              <a:rPr lang="it-IT" dirty="0"/>
              <a:t>GLI ULTIMI TRE SISTEMA LATTACIDO</a:t>
            </a:r>
            <a:br>
              <a:rPr lang="it-IT" dirty="0"/>
            </a:br>
            <a:endParaRPr lang="it-IT" dirty="0"/>
          </a:p>
        </p:txBody>
      </p:sp>
      <p:sp>
        <p:nvSpPr>
          <p:cNvPr id="6" name="Segnaposto piè di pagina 5"/>
          <p:cNvSpPr>
            <a:spLocks noGrp="1"/>
          </p:cNvSpPr>
          <p:nvPr>
            <p:ph type="ftr" sz="quarter" idx="11"/>
          </p:nvPr>
        </p:nvSpPr>
        <p:spPr/>
        <p:txBody>
          <a:bodyPr/>
          <a:lstStyle/>
          <a:p>
            <a:r>
              <a:rPr lang="it-IT" smtClean="0"/>
              <a:t>Alberto Di Mattia </a:t>
            </a:r>
            <a:endParaRPr lang="it-IT"/>
          </a:p>
        </p:txBody>
      </p:sp>
      <p:sp>
        <p:nvSpPr>
          <p:cNvPr id="7" name="Segnaposto data 6"/>
          <p:cNvSpPr>
            <a:spLocks noGrp="1"/>
          </p:cNvSpPr>
          <p:nvPr>
            <p:ph type="dt" sz="half" idx="10"/>
          </p:nvPr>
        </p:nvSpPr>
        <p:spPr/>
        <p:txBody>
          <a:bodyPr/>
          <a:lstStyle/>
          <a:p>
            <a:fld id="{0C5D851C-7F72-4B10-A4ED-72D244A556E0}" type="datetime1">
              <a:rPr lang="it-IT" smtClean="0"/>
              <a:t>23/01/2014</a:t>
            </a:fld>
            <a:endParaRPr lang="it-IT"/>
          </a:p>
        </p:txBody>
      </p:sp>
    </p:spTree>
    <p:extLst>
      <p:ext uri="{BB962C8B-B14F-4D97-AF65-F5344CB8AC3E}">
        <p14:creationId xmlns:p14="http://schemas.microsoft.com/office/powerpoint/2010/main" val="369128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332656"/>
            <a:ext cx="8424936" cy="4585871"/>
          </a:xfrm>
          <a:prstGeom prst="rect">
            <a:avLst/>
          </a:prstGeom>
          <a:noFill/>
        </p:spPr>
        <p:txBody>
          <a:bodyPr wrap="square" rtlCol="0">
            <a:spAutoFit/>
          </a:bodyPr>
          <a:lstStyle/>
          <a:p>
            <a:r>
              <a:rPr lang="it-IT" sz="2800" dirty="0"/>
              <a:t>IMPORTANTE NEI SALTI </a:t>
            </a:r>
            <a:r>
              <a:rPr lang="it-IT" sz="2800" dirty="0" smtClean="0"/>
              <a:t>E’ </a:t>
            </a:r>
          </a:p>
          <a:p>
            <a:r>
              <a:rPr lang="it-IT" sz="2800" dirty="0" smtClean="0"/>
              <a:t>CALCOLARE </a:t>
            </a:r>
            <a:r>
              <a:rPr lang="it-IT" sz="2800" dirty="0"/>
              <a:t>LA  SUL </a:t>
            </a:r>
            <a:r>
              <a:rPr lang="it-IT" sz="4800" dirty="0">
                <a:solidFill>
                  <a:srgbClr val="FF0000"/>
                </a:solidFill>
              </a:rPr>
              <a:t>DIFFERENZIALE</a:t>
            </a:r>
            <a:r>
              <a:rPr lang="it-IT" sz="2800" dirty="0"/>
              <a:t> </a:t>
            </a:r>
            <a:endParaRPr lang="it-IT" sz="2800" dirty="0" smtClean="0"/>
          </a:p>
          <a:p>
            <a:r>
              <a:rPr lang="it-IT" sz="2800" dirty="0" smtClean="0"/>
              <a:t>E </a:t>
            </a:r>
            <a:r>
              <a:rPr lang="it-IT" sz="2800" dirty="0"/>
              <a:t>NON DI QUEL CHE SI TOCCA </a:t>
            </a:r>
            <a:br>
              <a:rPr lang="it-IT" sz="2800" dirty="0"/>
            </a:br>
            <a:r>
              <a:rPr lang="it-IT" sz="2800" dirty="0"/>
              <a:t>ESEMPIO REACH 270 TOCCO 320 DIFFERENZIALE </a:t>
            </a:r>
            <a:r>
              <a:rPr lang="it-IT" sz="4000" dirty="0">
                <a:solidFill>
                  <a:schemeClr val="accent6">
                    <a:lumMod val="75000"/>
                  </a:schemeClr>
                </a:solidFill>
              </a:rPr>
              <a:t>50 </a:t>
            </a:r>
            <a:br>
              <a:rPr lang="it-IT" sz="4000" dirty="0">
                <a:solidFill>
                  <a:schemeClr val="accent6">
                    <a:lumMod val="75000"/>
                  </a:schemeClr>
                </a:solidFill>
              </a:rPr>
            </a:br>
            <a:r>
              <a:rPr lang="it-IT" sz="2800" dirty="0"/>
              <a:t>SE DEVO LAVORARE AL 95% </a:t>
            </a:r>
            <a:br>
              <a:rPr lang="it-IT" sz="2800" dirty="0"/>
            </a:br>
            <a:r>
              <a:rPr lang="it-IT" sz="2800" dirty="0"/>
              <a:t>NON FARE</a:t>
            </a:r>
            <a:br>
              <a:rPr lang="it-IT" sz="2800" dirty="0"/>
            </a:br>
            <a:r>
              <a:rPr lang="it-IT" sz="2800" dirty="0"/>
              <a:t>5% DI 320 =</a:t>
            </a:r>
            <a:r>
              <a:rPr lang="it-IT" sz="2800" dirty="0" smtClean="0"/>
              <a:t>304</a:t>
            </a:r>
          </a:p>
          <a:p>
            <a:r>
              <a:rPr lang="it-IT" sz="2800" dirty="0" smtClean="0"/>
              <a:t> </a:t>
            </a:r>
            <a:r>
              <a:rPr lang="it-IT" sz="2800" dirty="0"/>
              <a:t>MA</a:t>
            </a:r>
            <a:br>
              <a:rPr lang="it-IT" sz="2800" dirty="0"/>
            </a:br>
            <a:r>
              <a:rPr lang="it-IT" sz="3600" dirty="0">
                <a:solidFill>
                  <a:schemeClr val="accent2"/>
                </a:solidFill>
              </a:rPr>
              <a:t>5% DI 50 = 2,5-320=317 DA TOCCARE</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54BC2F67-5AB9-4AB9-9071-2746C482121C}" type="datetime1">
              <a:rPr lang="it-IT" smtClean="0"/>
              <a:t>23/01/2014</a:t>
            </a:fld>
            <a:endParaRPr lang="it-IT"/>
          </a:p>
        </p:txBody>
      </p:sp>
    </p:spTree>
    <p:extLst>
      <p:ext uri="{BB962C8B-B14F-4D97-AF65-F5344CB8AC3E}">
        <p14:creationId xmlns:p14="http://schemas.microsoft.com/office/powerpoint/2010/main" val="10963304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476672"/>
            <a:ext cx="8640960" cy="4524315"/>
          </a:xfrm>
          <a:prstGeom prst="rect">
            <a:avLst/>
          </a:prstGeom>
          <a:solidFill>
            <a:schemeClr val="tx2">
              <a:lumMod val="20000"/>
              <a:lumOff val="80000"/>
            </a:schemeClr>
          </a:solidFill>
        </p:spPr>
        <p:txBody>
          <a:bodyPr wrap="square" rtlCol="0">
            <a:spAutoFit/>
          </a:bodyPr>
          <a:lstStyle/>
          <a:p>
            <a:pPr algn="ctr"/>
            <a:r>
              <a:rPr lang="it-IT" sz="2400" dirty="0">
                <a:solidFill>
                  <a:srgbClr val="FF0000"/>
                </a:solidFill>
              </a:rPr>
              <a:t>RICORDATE CHE</a:t>
            </a:r>
          </a:p>
          <a:p>
            <a:pPr algn="ctr"/>
            <a:r>
              <a:rPr lang="it-IT" sz="2400" dirty="0">
                <a:solidFill>
                  <a:srgbClr val="FF0000"/>
                </a:solidFill>
              </a:rPr>
              <a:t>LA PALLAVOLO NON E’ UNA DISCIPLINA DOVE VI E’ SOLO UNA RIPETITIVITA’ DEL GESTO TECNICO</a:t>
            </a:r>
          </a:p>
          <a:p>
            <a:pPr algn="ctr"/>
            <a:r>
              <a:rPr lang="it-IT" sz="2400" dirty="0">
                <a:solidFill>
                  <a:srgbClr val="FF0000"/>
                </a:solidFill>
              </a:rPr>
              <a:t>MA</a:t>
            </a:r>
          </a:p>
          <a:p>
            <a:pPr algn="ctr"/>
            <a:r>
              <a:rPr lang="it-IT" sz="2400" dirty="0">
                <a:solidFill>
                  <a:srgbClr val="FF0000"/>
                </a:solidFill>
              </a:rPr>
              <a:t>OGNI SINGOLO ATLETA DEVE ESSERE ESAMINATO CON CURA PER </a:t>
            </a:r>
          </a:p>
          <a:p>
            <a:pPr algn="ctr"/>
            <a:r>
              <a:rPr lang="it-IT" sz="2400" dirty="0">
                <a:solidFill>
                  <a:srgbClr val="FF0000"/>
                </a:solidFill>
              </a:rPr>
              <a:t>INDIVIDUALIZZARE IL PIU’ POSSIBILE</a:t>
            </a:r>
          </a:p>
          <a:p>
            <a:pPr algn="ctr"/>
            <a:r>
              <a:rPr lang="it-IT" sz="2400" dirty="0">
                <a:solidFill>
                  <a:srgbClr val="FF0000"/>
                </a:solidFill>
              </a:rPr>
              <a:t>OGNI SCHEDA PESI </a:t>
            </a:r>
          </a:p>
          <a:p>
            <a:pPr algn="ctr"/>
            <a:r>
              <a:rPr lang="it-IT" sz="2400" dirty="0">
                <a:solidFill>
                  <a:srgbClr val="FF0000"/>
                </a:solidFill>
              </a:rPr>
              <a:t>OGNI ESERCITAZIONE DI GIOCO</a:t>
            </a:r>
          </a:p>
          <a:p>
            <a:pPr algn="ctr"/>
            <a:r>
              <a:rPr lang="it-IT" sz="2400" dirty="0">
                <a:solidFill>
                  <a:srgbClr val="FF0000"/>
                </a:solidFill>
              </a:rPr>
              <a:t>PER MIGLIORARE</a:t>
            </a:r>
          </a:p>
          <a:p>
            <a:pPr algn="ctr"/>
            <a:r>
              <a:rPr lang="it-IT" sz="2400" dirty="0">
                <a:solidFill>
                  <a:srgbClr val="FF0000"/>
                </a:solidFill>
              </a:rPr>
              <a:t>LE QUALITA’ </a:t>
            </a:r>
          </a:p>
          <a:p>
            <a:pPr algn="ctr"/>
            <a:r>
              <a:rPr lang="it-IT" sz="2400" dirty="0">
                <a:solidFill>
                  <a:srgbClr val="FF0000"/>
                </a:solidFill>
              </a:rPr>
              <a:t>TECNICO TATTICHE </a:t>
            </a:r>
          </a:p>
          <a:p>
            <a:pPr algn="ctr"/>
            <a:r>
              <a:rPr lang="it-IT" sz="2400" dirty="0">
                <a:solidFill>
                  <a:srgbClr val="FF0000"/>
                </a:solidFill>
              </a:rPr>
              <a:t>E MENTALI</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FA7A0B7F-31EB-48EA-9FBC-C6E9810C47A3}" type="datetime1">
              <a:rPr lang="it-IT" smtClean="0"/>
              <a:t>23/01/2014</a:t>
            </a:fld>
            <a:endParaRPr lang="it-IT"/>
          </a:p>
        </p:txBody>
      </p:sp>
    </p:spTree>
    <p:extLst>
      <p:ext uri="{BB962C8B-B14F-4D97-AF65-F5344CB8AC3E}">
        <p14:creationId xmlns:p14="http://schemas.microsoft.com/office/powerpoint/2010/main" val="35983551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476672"/>
            <a:ext cx="7920880" cy="4893647"/>
          </a:xfrm>
          <a:prstGeom prst="rect">
            <a:avLst/>
          </a:prstGeom>
          <a:solidFill>
            <a:schemeClr val="accent5">
              <a:lumMod val="40000"/>
              <a:lumOff val="60000"/>
            </a:schemeClr>
          </a:solidFill>
        </p:spPr>
        <p:txBody>
          <a:bodyPr wrap="square" rtlCol="0">
            <a:spAutoFit/>
          </a:bodyPr>
          <a:lstStyle/>
          <a:p>
            <a:pPr algn="ctr"/>
            <a:r>
              <a:rPr lang="it-IT" sz="2400" dirty="0"/>
              <a:t>DOBBIAMO CONOSCERE IL MODELLO PRESTATIVO TEORICO DEL NOSTRO SPORT .</a:t>
            </a:r>
            <a:br>
              <a:rPr lang="it-IT" sz="2400" dirty="0"/>
            </a:br>
            <a:r>
              <a:rPr lang="it-IT" sz="2400" dirty="0"/>
              <a:t>MA </a:t>
            </a:r>
            <a:br>
              <a:rPr lang="it-IT" sz="2400" dirty="0"/>
            </a:br>
            <a:r>
              <a:rPr lang="it-IT" sz="2400" dirty="0"/>
              <a:t>L’APPLICAZIONE DI UN MODELLO NON DEVE ESSERE RIGIDA.</a:t>
            </a:r>
            <a:br>
              <a:rPr lang="it-IT" sz="2400" dirty="0"/>
            </a:br>
            <a:r>
              <a:rPr lang="it-IT" sz="2400" dirty="0"/>
              <a:t>IN UN MODELLO PRESTATIVO DOBBIAMO CONOSCERE LA CATEGORIA </a:t>
            </a:r>
            <a:br>
              <a:rPr lang="it-IT" sz="2400" dirty="0"/>
            </a:br>
            <a:r>
              <a:rPr lang="it-IT" sz="2400" dirty="0"/>
              <a:t>IL LIVELLO DI GIOCO</a:t>
            </a:r>
            <a:br>
              <a:rPr lang="it-IT" sz="2400" dirty="0"/>
            </a:br>
            <a:r>
              <a:rPr lang="it-IT" sz="2400" dirty="0"/>
              <a:t>I RUOLI </a:t>
            </a:r>
            <a:br>
              <a:rPr lang="it-IT" sz="2400" dirty="0"/>
            </a:br>
            <a:r>
              <a:rPr lang="it-IT" sz="2400" dirty="0"/>
              <a:t>LE AZIONI PER RUOLO</a:t>
            </a:r>
            <a:br>
              <a:rPr lang="it-IT" sz="2400" dirty="0"/>
            </a:br>
            <a:r>
              <a:rPr lang="it-IT" sz="2400" dirty="0"/>
              <a:t>IL NUMERO DI SALTI</a:t>
            </a:r>
            <a:br>
              <a:rPr lang="it-IT" sz="2400" dirty="0"/>
            </a:br>
            <a:r>
              <a:rPr lang="it-IT" sz="2400" dirty="0"/>
              <a:t>IL NUMERO DI SALTI PER RUOLO</a:t>
            </a:r>
            <a:br>
              <a:rPr lang="it-IT" sz="2400" dirty="0"/>
            </a:br>
            <a:r>
              <a:rPr lang="it-IT" sz="2400" dirty="0"/>
              <a:t>I TEMPI DI GIOCO </a:t>
            </a:r>
            <a:br>
              <a:rPr lang="it-IT" sz="2400" dirty="0"/>
            </a:br>
            <a:r>
              <a:rPr lang="it-IT" sz="2400" dirty="0"/>
              <a:t>DURATA DELLE AZIONI</a:t>
            </a:r>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86B6387B-9D81-49AC-A44D-DE166FAB9F1E}" type="datetime1">
              <a:rPr lang="it-IT" smtClean="0"/>
              <a:t>23/01/2014</a:t>
            </a:fld>
            <a:endParaRPr lang="it-IT"/>
          </a:p>
        </p:txBody>
      </p:sp>
    </p:spTree>
    <p:extLst>
      <p:ext uri="{BB962C8B-B14F-4D97-AF65-F5344CB8AC3E}">
        <p14:creationId xmlns:p14="http://schemas.microsoft.com/office/powerpoint/2010/main" val="12465548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9EF085D-81B4-4369-81BA-659789E14293}" type="datetime1">
              <a:rPr lang="it-IT" smtClean="0"/>
              <a:t>23/01/2014</a:t>
            </a:fld>
            <a:endParaRPr lang="it-IT"/>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CasellaDiTesto 3"/>
          <p:cNvSpPr txBox="1"/>
          <p:nvPr/>
        </p:nvSpPr>
        <p:spPr>
          <a:xfrm>
            <a:off x="827584" y="908720"/>
            <a:ext cx="7416824" cy="1754326"/>
          </a:xfrm>
          <a:prstGeom prst="rect">
            <a:avLst/>
          </a:prstGeom>
          <a:noFill/>
        </p:spPr>
        <p:txBody>
          <a:bodyPr wrap="square" rtlCol="0">
            <a:spAutoFit/>
          </a:bodyPr>
          <a:lstStyle/>
          <a:p>
            <a:r>
              <a:rPr lang="it-IT" dirty="0" smtClean="0"/>
              <a:t>Appunti tratti da:</a:t>
            </a:r>
          </a:p>
          <a:p>
            <a:r>
              <a:rPr lang="it-IT" dirty="0"/>
              <a:t>Corso di 3° grado giovanile</a:t>
            </a:r>
          </a:p>
          <a:p>
            <a:r>
              <a:rPr lang="it-IT" dirty="0"/>
              <a:t>(3 – Sviluppo della capacità di salto)</a:t>
            </a:r>
          </a:p>
          <a:p>
            <a:r>
              <a:rPr lang="it-IT" dirty="0"/>
              <a:t>Bologna – Sala Riunioni </a:t>
            </a:r>
            <a:r>
              <a:rPr lang="it-IT" dirty="0" err="1" smtClean="0"/>
              <a:t>Crer</a:t>
            </a:r>
            <a:endParaRPr lang="it-IT" dirty="0" smtClean="0"/>
          </a:p>
          <a:p>
            <a:r>
              <a:rPr lang="it-IT" dirty="0" smtClean="0"/>
              <a:t>L’ allenamento ottimale </a:t>
            </a:r>
            <a:r>
              <a:rPr lang="it-IT" dirty="0" err="1" smtClean="0"/>
              <a:t>weinek</a:t>
            </a:r>
            <a:endParaRPr lang="it-IT" dirty="0" smtClean="0"/>
          </a:p>
          <a:p>
            <a:r>
              <a:rPr lang="it-IT" dirty="0" smtClean="0"/>
              <a:t>Appunti tratti da corsi di aggiornamento FIPAV</a:t>
            </a:r>
            <a:endParaRPr lang="it-IT" dirty="0"/>
          </a:p>
        </p:txBody>
      </p:sp>
    </p:spTree>
    <p:extLst>
      <p:ext uri="{BB962C8B-B14F-4D97-AF65-F5344CB8AC3E}">
        <p14:creationId xmlns:p14="http://schemas.microsoft.com/office/powerpoint/2010/main" val="10491318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348748" y="2967335"/>
            <a:ext cx="244650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GRAZIE </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Segnaposto piè di pagina 1"/>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878379B6-28D4-41C4-929F-C31BFA911F79}" type="datetime1">
              <a:rPr lang="it-IT" smtClean="0"/>
              <a:t>23/01/2014</a:t>
            </a:fld>
            <a:endParaRPr lang="it-IT"/>
          </a:p>
        </p:txBody>
      </p:sp>
    </p:spTree>
    <p:extLst>
      <p:ext uri="{BB962C8B-B14F-4D97-AF65-F5344CB8AC3E}">
        <p14:creationId xmlns:p14="http://schemas.microsoft.com/office/powerpoint/2010/main" val="47121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476672"/>
            <a:ext cx="7776864" cy="369332"/>
          </a:xfrm>
          <a:prstGeom prst="rect">
            <a:avLst/>
          </a:prstGeom>
        </p:spPr>
        <p:txBody>
          <a:bodyPr wrap="square">
            <a:spAutoFit/>
          </a:bodyPr>
          <a:lstStyle/>
          <a:p>
            <a:pPr algn="ctr"/>
            <a:r>
              <a:rPr lang="it-IT" dirty="0" smtClean="0"/>
              <a:t>Capacità di forza e modalità di espressione</a:t>
            </a:r>
            <a:endParaRPr lang="it-I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772816"/>
            <a:ext cx="25527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779" y="513509"/>
            <a:ext cx="2357509" cy="328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4581128"/>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9912" y="4321299"/>
            <a:ext cx="25241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3928" y="1358478"/>
            <a:ext cx="17430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3977853"/>
            <a:ext cx="22860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322D14AC-E0CE-4E6E-B874-DA464F78D5C9}" type="datetime1">
              <a:rPr lang="it-IT" smtClean="0"/>
              <a:t>23/01/2014</a:t>
            </a:fld>
            <a:endParaRPr lang="it-IT"/>
          </a:p>
        </p:txBody>
      </p:sp>
    </p:spTree>
    <p:extLst>
      <p:ext uri="{BB962C8B-B14F-4D97-AF65-F5344CB8AC3E}">
        <p14:creationId xmlns:p14="http://schemas.microsoft.com/office/powerpoint/2010/main" val="153562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188640"/>
            <a:ext cx="8712968" cy="6955750"/>
          </a:xfrm>
          <a:prstGeom prst="rect">
            <a:avLst/>
          </a:prstGeom>
          <a:noFill/>
        </p:spPr>
        <p:txBody>
          <a:bodyPr wrap="square" rtlCol="0">
            <a:spAutoFit/>
          </a:bodyPr>
          <a:lstStyle/>
          <a:p>
            <a:r>
              <a:rPr lang="it-IT" sz="1400" dirty="0" smtClean="0"/>
              <a:t>TIPO DI FORZA  MODALITÀ DI ESPRESSIONE </a:t>
            </a:r>
          </a:p>
          <a:p>
            <a:r>
              <a:rPr lang="it-IT" sz="1400" dirty="0" smtClean="0"/>
              <a:t>ESEMPI</a:t>
            </a:r>
          </a:p>
          <a:p>
            <a:r>
              <a:rPr lang="it-IT" sz="1400" dirty="0" smtClean="0"/>
              <a:t>FORZA MASSIMA</a:t>
            </a:r>
          </a:p>
          <a:p>
            <a:r>
              <a:rPr lang="it-IT" sz="1600" dirty="0" smtClean="0"/>
              <a:t>Tensione più elevata che il sistema neuromuscolare è in grado di esprimere con una contrazione volontaria.</a:t>
            </a:r>
          </a:p>
          <a:p>
            <a:r>
              <a:rPr lang="it-IT" sz="1600" dirty="0" smtClean="0"/>
              <a:t>Forza massima dinamica (FMD): sollevamento di un carico massimale.</a:t>
            </a:r>
          </a:p>
          <a:p>
            <a:r>
              <a:rPr lang="it-IT" sz="1600" dirty="0" smtClean="0"/>
              <a:t>Forza massima isometrica (FMI): massima tensione espressa contro un carico statico (fisso).</a:t>
            </a:r>
          </a:p>
          <a:p>
            <a:r>
              <a:rPr lang="it-IT" sz="1600" dirty="0" smtClean="0"/>
              <a:t>FMD: Sollevamento pesi (stacco del bilanciere da terra), </a:t>
            </a:r>
            <a:r>
              <a:rPr lang="it-IT" sz="1600" dirty="0" err="1" smtClean="0"/>
              <a:t>Powerlifting</a:t>
            </a:r>
            <a:r>
              <a:rPr lang="it-IT" sz="1600" dirty="0" smtClean="0"/>
              <a:t>, Lotta (sollevamento dell'avversario), Braccio di ferro.</a:t>
            </a:r>
          </a:p>
          <a:p>
            <a:r>
              <a:rPr lang="it-IT" sz="1600" dirty="0" smtClean="0"/>
              <a:t>FMI: alcune fasi statiche nella  Ginnastica artistica, Lotta, Judo, Braccio di ferro.</a:t>
            </a:r>
          </a:p>
          <a:p>
            <a:r>
              <a:rPr lang="it-IT" sz="1400" dirty="0" smtClean="0"/>
              <a:t>FORZA RAPIDA</a:t>
            </a:r>
          </a:p>
          <a:p>
            <a:r>
              <a:rPr lang="it-IT" sz="1600" dirty="0" smtClean="0"/>
              <a:t>Capacità del sistema neuromuscolare di superare resistenze con una elevata velocità di contrazione.</a:t>
            </a:r>
          </a:p>
          <a:p>
            <a:r>
              <a:rPr lang="it-IT" sz="1600" dirty="0" smtClean="0"/>
              <a:t>Forza esplosiva (FE): sollevamento o spostamento veloce di un carico (anche del corpo) da situazione di immobilità.</a:t>
            </a:r>
          </a:p>
          <a:p>
            <a:r>
              <a:rPr lang="it-IT" sz="1600" dirty="0" smtClean="0"/>
              <a:t>Forza esplosivo elastica (FEE): azione </a:t>
            </a:r>
            <a:r>
              <a:rPr lang="it-IT" sz="1600" dirty="0" err="1" smtClean="0"/>
              <a:t>pliometrica</a:t>
            </a:r>
            <a:r>
              <a:rPr lang="it-IT" sz="1600" dirty="0" smtClean="0"/>
              <a:t> della muscolatura con movimenti articolari accentuati che ne sfruttano la reazione elastica.</a:t>
            </a:r>
          </a:p>
          <a:p>
            <a:r>
              <a:rPr lang="it-IT" sz="1600" dirty="0" smtClean="0"/>
              <a:t>Forza esplosivo-elastico-riflessa (</a:t>
            </a:r>
            <a:r>
              <a:rPr lang="it-IT" sz="1600" dirty="0" err="1" smtClean="0"/>
              <a:t>stiffness</a:t>
            </a:r>
            <a:r>
              <a:rPr lang="it-IT" sz="1600" dirty="0" smtClean="0"/>
              <a:t>) (FEER): azione </a:t>
            </a:r>
            <a:r>
              <a:rPr lang="it-IT" sz="1600" dirty="0" err="1" smtClean="0"/>
              <a:t>pliometrica</a:t>
            </a:r>
            <a:r>
              <a:rPr lang="it-IT" sz="1600" dirty="0" smtClean="0"/>
              <a:t> con movimenti articolari molto ridotti.</a:t>
            </a:r>
          </a:p>
          <a:p>
            <a:r>
              <a:rPr lang="it-IT" sz="1600" dirty="0" smtClean="0"/>
              <a:t>FE: Sprinter (fase di partenza), Lancio del peso, Sport di squadra (scatti improvvisi), Lotta e Judo (ribaltamento dell'avversario).</a:t>
            </a:r>
          </a:p>
          <a:p>
            <a:r>
              <a:rPr lang="it-IT" sz="1600" dirty="0" smtClean="0"/>
              <a:t>FEE: Corsa veloce, Salto in alto e in lungo, Lancio del disco e del giavellotto, Sport di squadra (salti e balzi), Sollevamento pesi (spinta del peso dalle spalle).</a:t>
            </a:r>
          </a:p>
          <a:p>
            <a:r>
              <a:rPr lang="it-IT" sz="1600" dirty="0" smtClean="0"/>
              <a:t>FEER: Corsa veloce, Tutti i movimenti con rimbalzo rapido dei piedi al suolo (saltelli).</a:t>
            </a:r>
          </a:p>
          <a:p>
            <a:endParaRPr lang="it-IT" sz="1400" dirty="0" smtClean="0"/>
          </a:p>
          <a:p>
            <a:r>
              <a:rPr lang="it-IT" sz="1400" dirty="0" smtClean="0"/>
              <a:t>FORZA RESISTENTE</a:t>
            </a:r>
          </a:p>
          <a:p>
            <a:r>
              <a:rPr lang="it-IT" sz="1400" dirty="0" smtClean="0"/>
              <a:t>Capacità del muscolo e dell’intero organismo di opporsi alla fatica durante prestazioni di forza e di durata.</a:t>
            </a:r>
          </a:p>
          <a:p>
            <a:r>
              <a:rPr lang="it-IT" sz="1400" dirty="0" smtClean="0"/>
              <a:t> </a:t>
            </a:r>
          </a:p>
          <a:p>
            <a:r>
              <a:rPr lang="it-IT" sz="1400" dirty="0" smtClean="0"/>
              <a:t>Canottaggio, Canoa, Kayak, Ciclismo (salita), Nuoto (distanze medie). Sport di squadra </a:t>
            </a:r>
            <a:endParaRPr lang="it-IT" sz="1400"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07D89D65-C76A-49EB-AA12-DFA815965A09}" type="datetime1">
              <a:rPr lang="it-IT" smtClean="0"/>
              <a:t>23/01/2014</a:t>
            </a:fld>
            <a:endParaRPr lang="it-IT"/>
          </a:p>
        </p:txBody>
      </p:sp>
    </p:spTree>
    <p:extLst>
      <p:ext uri="{BB962C8B-B14F-4D97-AF65-F5344CB8AC3E}">
        <p14:creationId xmlns:p14="http://schemas.microsoft.com/office/powerpoint/2010/main" val="1011760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71600" y="908720"/>
            <a:ext cx="7344816" cy="3139321"/>
          </a:xfrm>
          <a:prstGeom prst="rect">
            <a:avLst/>
          </a:prstGeom>
        </p:spPr>
        <p:txBody>
          <a:bodyPr wrap="square">
            <a:spAutoFit/>
          </a:bodyPr>
          <a:lstStyle/>
          <a:p>
            <a:pPr algn="just"/>
            <a:r>
              <a:rPr lang="it-IT" dirty="0" smtClean="0"/>
              <a:t> La stessa forza può essere applicata in maniera:</a:t>
            </a:r>
          </a:p>
          <a:p>
            <a:pPr algn="just"/>
            <a:endParaRPr lang="it-IT" dirty="0" smtClean="0"/>
          </a:p>
          <a:p>
            <a:pPr marL="285750" indent="-285750" algn="just">
              <a:buFontTx/>
              <a:buChar char="-"/>
            </a:pPr>
            <a:r>
              <a:rPr lang="it-IT" dirty="0" smtClean="0"/>
              <a:t>Aciclica: gesto unico isolato che può avvenire sia utilizzando la reazione elastica della muscolatura (es.: salti, lanci, rapidi e asimmetrici spostamenti del corpo, ecc.), che senza utilizzare questa reazione (es.: partenza dai blocchi di uno sprinter, spostamento del bilanciere da parte di un </a:t>
            </a:r>
            <a:r>
              <a:rPr lang="it-IT" dirty="0" err="1" smtClean="0"/>
              <a:t>powerlifter</a:t>
            </a:r>
            <a:r>
              <a:rPr lang="it-IT" dirty="0" smtClean="0"/>
              <a:t> o sollevatore di pesi, ecc.).</a:t>
            </a:r>
          </a:p>
          <a:p>
            <a:pPr marL="285750" indent="-285750" algn="just">
              <a:buFontTx/>
              <a:buChar char="-"/>
            </a:pPr>
            <a:endParaRPr lang="it-IT" dirty="0" smtClean="0"/>
          </a:p>
          <a:p>
            <a:pPr algn="just"/>
            <a:r>
              <a:rPr lang="it-IT" dirty="0" smtClean="0"/>
              <a:t>- Ciclica: gesto ripetuto senza soluzione di continuità. Può anche utilizzare la reazione elastica della muscolatura (es.: corsa) o non utilizzarla (es.: nuoto, ciclismo, canottaggio, ecc.).</a:t>
            </a:r>
            <a:endParaRPr lang="it-IT" dirty="0"/>
          </a:p>
        </p:txBody>
      </p:sp>
      <p:sp>
        <p:nvSpPr>
          <p:cNvPr id="3" name="Segnaposto piè di pagina 2"/>
          <p:cNvSpPr>
            <a:spLocks noGrp="1"/>
          </p:cNvSpPr>
          <p:nvPr>
            <p:ph type="ftr" sz="quarter" idx="11"/>
          </p:nvPr>
        </p:nvSpPr>
        <p:spPr/>
        <p:txBody>
          <a:bodyPr/>
          <a:lstStyle/>
          <a:p>
            <a:r>
              <a:rPr lang="it-IT" smtClean="0"/>
              <a:t>Alberto Di Mattia </a:t>
            </a:r>
            <a:endParaRPr lang="it-IT"/>
          </a:p>
        </p:txBody>
      </p:sp>
      <p:sp>
        <p:nvSpPr>
          <p:cNvPr id="4" name="Segnaposto data 3"/>
          <p:cNvSpPr>
            <a:spLocks noGrp="1"/>
          </p:cNvSpPr>
          <p:nvPr>
            <p:ph type="dt" sz="half" idx="10"/>
          </p:nvPr>
        </p:nvSpPr>
        <p:spPr/>
        <p:txBody>
          <a:bodyPr/>
          <a:lstStyle/>
          <a:p>
            <a:fld id="{5D610EFA-8EED-4CB4-80DB-C7316A8EF906}" type="datetime1">
              <a:rPr lang="it-IT" smtClean="0"/>
              <a:t>23/01/2014</a:t>
            </a:fld>
            <a:endParaRPr lang="it-IT"/>
          </a:p>
        </p:txBody>
      </p:sp>
    </p:spTree>
    <p:extLst>
      <p:ext uri="{BB962C8B-B14F-4D97-AF65-F5344CB8AC3E}">
        <p14:creationId xmlns:p14="http://schemas.microsoft.com/office/powerpoint/2010/main" val="1203668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TotalTime>
  <Words>4390</Words>
  <Application>Microsoft Office PowerPoint</Application>
  <PresentationFormat>Presentazione su schermo (4:3)</PresentationFormat>
  <Paragraphs>567</Paragraphs>
  <Slides>67</Slides>
  <Notes>1</Notes>
  <HiddenSlides>0</HiddenSlides>
  <MMClips>0</MMClips>
  <ScaleCrop>false</ScaleCrop>
  <HeadingPairs>
    <vt:vector size="4" baseType="variant">
      <vt:variant>
        <vt:lpstr>Tema</vt:lpstr>
      </vt:variant>
      <vt:variant>
        <vt:i4>1</vt:i4>
      </vt:variant>
      <vt:variant>
        <vt:lpstr>Titoli diapositive</vt:lpstr>
      </vt:variant>
      <vt:variant>
        <vt:i4>67</vt:i4>
      </vt:variant>
    </vt:vector>
  </HeadingPairs>
  <TitlesOfParts>
    <vt:vector size="68"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Alberto</dc:creator>
  <cp:lastModifiedBy>Alberto</cp:lastModifiedBy>
  <cp:revision>25</cp:revision>
  <dcterms:created xsi:type="dcterms:W3CDTF">2014-01-11T17:14:40Z</dcterms:created>
  <dcterms:modified xsi:type="dcterms:W3CDTF">2014-01-23T18:38:05Z</dcterms:modified>
</cp:coreProperties>
</file>