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56" r:id="rId2"/>
    <p:sldId id="268" r:id="rId3"/>
    <p:sldId id="269" r:id="rId4"/>
    <p:sldId id="270" r:id="rId5"/>
    <p:sldId id="260" r:id="rId6"/>
    <p:sldId id="261" r:id="rId7"/>
    <p:sldId id="262" r:id="rId8"/>
    <p:sldId id="263" r:id="rId9"/>
    <p:sldId id="298" r:id="rId10"/>
    <p:sldId id="265" r:id="rId11"/>
    <p:sldId id="266" r:id="rId12"/>
    <p:sldId id="271" r:id="rId13"/>
    <p:sldId id="272" r:id="rId14"/>
    <p:sldId id="299" r:id="rId15"/>
    <p:sldId id="300" r:id="rId16"/>
    <p:sldId id="30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89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03EA5-FFAD-4657-BCF3-07C42E3154BF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CEB5E-A64B-4F59-A44E-A0181B91DA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66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61B7-F0FC-4D00-9879-622FBFF00FAC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83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13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11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268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5841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744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132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26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639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03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40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85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73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24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097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22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89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39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190C-9D9D-4D29-8582-383DDF176664}" type="datetimeFigureOut">
              <a:rPr lang="it-IT" smtClean="0"/>
              <a:t>19/01/2019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22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it/url?sa=i&amp;rct=j&amp;q=&amp;esrc=s&amp;source=images&amp;cd=&amp;cad=rja&amp;uact=8&amp;ved=0CAcQjRw&amp;url=http://it.wikipedia.org/wiki/Libero_(pallavolo)&amp;ei=n2LPVKSlLsKuU-ycgAg&amp;bvm=bv.85076809,d.d24&amp;psig=AFQjCNEigbwsKPDNOBo7y6FV4FVXxJLqRA&amp;ust=1422963654475429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http://www.google.it/url?sa=i&amp;rct=j&amp;q=&amp;esrc=s&amp;source=images&amp;cd=&amp;cad=rja&amp;uact=8&amp;ved=0CAcQjRw&amp;url=http://www.dailypilot.com/sports/tn-dpt-sp-0705-nicole-davis-usa-volleyball-20140704,0,7690614.story&amp;ei=4WLPVLXDAoSrU-qLgogH&amp;bvm=bv.85076809,d.d24&amp;psig=AFQjCNEigbwsKPDNOBo7y6FV4FVXxJLqRA&amp;ust=1422963654475429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012874" y="618518"/>
            <a:ext cx="10034537" cy="2054344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PERCORSO DIDATTICO PER L’IMPOSTAZIONE DELLE TECNICHE  PER GLI INTERVENTI DIFENSIVI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141412" y="3079481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>
                <a:latin typeface="Times New Roman" pitchFamily="18" charset="0"/>
                <a:cs typeface="Times New Roman" pitchFamily="18" charset="0"/>
              </a:rPr>
              <a:t>PRIMO GRADO SECONDO LIVELLO GIOVANILE</a:t>
            </a:r>
          </a:p>
          <a:p>
            <a:endParaRPr lang="it-IT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Times New Roman" pitchFamily="18" charset="0"/>
                <a:cs typeface="Times New Roman" pitchFamily="18" charset="0"/>
              </a:rPr>
              <a:t>RELATORE: GUALDI SIMONE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26192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1217" y="286405"/>
            <a:ext cx="10251583" cy="42193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Tipologia di intervento difensivo </a:t>
            </a:r>
            <a:br>
              <a:rPr lang="it-IT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Palla fuori figura: bagher laterale</a:t>
            </a: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31064" y="1504335"/>
            <a:ext cx="6416899" cy="52356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laterale vicino al corpo: azione del </a:t>
            </a:r>
            <a:r>
              <a:rPr lang="it-IT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busto</a:t>
            </a:r>
          </a:p>
          <a:p>
            <a:pPr>
              <a:buNone/>
            </a:pPr>
            <a:r>
              <a:rPr lang="it-IT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indotta </a:t>
            </a:r>
            <a:r>
              <a:rPr lang="it-IT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dalla muscolatura addominale</a:t>
            </a:r>
          </a:p>
          <a:p>
            <a:pPr>
              <a:buNone/>
            </a:pPr>
            <a:r>
              <a:rPr lang="it-IT" sz="2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laterale lontano dal corpo: affondo laterale</a:t>
            </a:r>
          </a:p>
          <a:p>
            <a:pPr lvl="2">
              <a:lnSpc>
                <a:spcPct val="90000"/>
              </a:lnSpc>
            </a:pPr>
            <a:r>
              <a:rPr lang="it-IT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Baricentro costantemente dentro il piano di appoggio</a:t>
            </a:r>
          </a:p>
          <a:p>
            <a:pPr lvl="2">
              <a:lnSpc>
                <a:spcPct val="90000"/>
              </a:lnSpc>
            </a:pPr>
            <a:endParaRPr lang="it-IT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90000"/>
              </a:lnSpc>
            </a:pPr>
            <a:r>
              <a:rPr lang="it-IT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Ginocchia </a:t>
            </a:r>
            <a:r>
              <a:rPr lang="it-IT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che sopravanzano la punta dei piedi</a:t>
            </a:r>
          </a:p>
          <a:p>
            <a:pPr lvl="2">
              <a:lnSpc>
                <a:spcPct val="90000"/>
              </a:lnSpc>
            </a:pPr>
            <a:endParaRPr lang="it-IT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90000"/>
              </a:lnSpc>
            </a:pPr>
            <a:r>
              <a:rPr lang="it-IT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Busto </a:t>
            </a:r>
            <a:r>
              <a:rPr lang="it-IT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che non deve assumere atteggiamenti a compenso di perdita di equilibrio</a:t>
            </a:r>
          </a:p>
          <a:p>
            <a:pPr lvl="2">
              <a:lnSpc>
                <a:spcPct val="90000"/>
              </a:lnSpc>
            </a:pPr>
            <a:endParaRPr lang="it-IT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90000"/>
              </a:lnSpc>
            </a:pPr>
            <a:r>
              <a:rPr lang="it-IT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Autonomo </a:t>
            </a:r>
            <a:r>
              <a:rPr lang="it-IT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nell’affrontare la palla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  <p:pic>
        <p:nvPicPr>
          <p:cNvPr id="5" name="Picture 4" descr="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300452" y="1504336"/>
            <a:ext cx="4612020" cy="5235678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95322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792" y="-300304"/>
            <a:ext cx="11333408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Tipologia di intervento difensivo </a:t>
            </a:r>
            <a:br>
              <a:rPr lang="it-IT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Palla fuori figura: difesa acrobatica</a:t>
            </a: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88641" y="1412777"/>
            <a:ext cx="5539291" cy="4942148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Caduta frontale e laterale da fermo e dopo spostamento: </a:t>
            </a:r>
          </a:p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Uscita del piede di appoggio e la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spinta</a:t>
            </a:r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prima il controllo del colpo e poi la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caduta</a:t>
            </a:r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intervento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bilaterale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Tuffo </a:t>
            </a:r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 fermo o dopo spostamento: strisciato o a pesce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  <p:pic>
        <p:nvPicPr>
          <p:cNvPr id="5" name="Segnaposto contenuto 4" descr="http://www.americanhungarianfederation.org/FamousHungarians/images/kiraly_karch_lg.jpg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427934" y="1182020"/>
            <a:ext cx="4824535" cy="263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 descr="http://im2.freeforumzone.it/up/20/27/74241985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7934" y="3794467"/>
            <a:ext cx="482453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034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2207568" y="332656"/>
            <a:ext cx="8003232" cy="787806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 tempo di difesa</a:t>
            </a:r>
            <a:r>
              <a:rPr lang="it-IT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32720" y="1622739"/>
            <a:ext cx="8352928" cy="47190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Movimento </a:t>
            </a:r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 giocatore che ricerca il corretto posizionamento  in campo</a:t>
            </a:r>
          </a:p>
          <a:p>
            <a:pPr algn="ctr">
              <a:buNone/>
            </a:pPr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Nel momento dell’attacco intervento eseguito da fermo</a:t>
            </a:r>
          </a:p>
          <a:p>
            <a:pPr algn="ctr"/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Differenziare tra la postura di difesa prima e dopo l’attacco avversario</a:t>
            </a:r>
          </a:p>
          <a:p>
            <a:pPr algn="ctr"/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14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2207568" y="332656"/>
            <a:ext cx="8003232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 tempo di difesa</a:t>
            </a:r>
            <a:r>
              <a:rPr lang="it-IT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120462" y="1146220"/>
            <a:ext cx="9152001" cy="55231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Dipende dalla lettura delle situazioni: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Dopo </a:t>
            </a:r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l’alzata capire quale colpo può eseguire l’attaccante nella specifica situazione</a:t>
            </a:r>
          </a:p>
          <a:p>
            <a:pPr>
              <a:buFont typeface="Arial" pitchFamily="34" charset="0"/>
              <a:buChar char="•"/>
            </a:pPr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Valutare la posizione del muro</a:t>
            </a:r>
          </a:p>
          <a:p>
            <a:pPr>
              <a:buFont typeface="Arial" pitchFamily="34" charset="0"/>
              <a:buChar char="•"/>
            </a:pPr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Ricerca della postura e posizione corretta prima del colpo </a:t>
            </a:r>
          </a:p>
          <a:p>
            <a:pPr>
              <a:buNone/>
            </a:pPr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Eventuali adattamenti alla traiettoria della palla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>
                <a:latin typeface="Times New Roman" pitchFamily="18" charset="0"/>
                <a:cs typeface="Times New Roman" pitchFamily="18" charset="0"/>
              </a:rPr>
              <a:t>La possibilità di vedere il pallone determina la reazione motoria </a:t>
            </a:r>
          </a:p>
          <a:p>
            <a:pPr>
              <a:buNone/>
            </a:pPr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360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6975" y="476672"/>
            <a:ext cx="10187188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 </a:t>
            </a:r>
            <a:r>
              <a:rPr lang="it-IT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Posizionamento nei confronti del sistema d’attacco avversario</a:t>
            </a:r>
          </a:p>
        </p:txBody>
      </p:sp>
      <p:sp>
        <p:nvSpPr>
          <p:cNvPr id="42" name="Segnaposto contenuto 41"/>
          <p:cNvSpPr>
            <a:spLocks noGrp="1"/>
          </p:cNvSpPr>
          <p:nvPr>
            <p:ph idx="1"/>
          </p:nvPr>
        </p:nvSpPr>
        <p:spPr>
          <a:xfrm>
            <a:off x="1141412" y="1844824"/>
            <a:ext cx="9905999" cy="45946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3                2                       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3           2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6                                  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algn="ctr">
              <a:buNone/>
            </a:pP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Alzatore 2° linea                         Alzatore 1° linea           </a:t>
            </a:r>
            <a:endParaRPr lang="it-IT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711624" y="2348880"/>
            <a:ext cx="2880000" cy="28803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37917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2927648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501588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3071664" y="3933056"/>
            <a:ext cx="288032" cy="21602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4007768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4943872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6672064" y="2349200"/>
            <a:ext cx="2880000" cy="288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271162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3071664" y="364502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3359696" y="4005064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H="1">
            <a:off x="3719736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4511824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4223792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H="1" flipV="1">
            <a:off x="5087888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4583832" y="4005064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>
            <a:off x="3071664" y="2636912"/>
            <a:ext cx="360040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 flipH="1">
            <a:off x="4655840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4079776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73921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789620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897632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667206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7248128" y="350100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7464152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 flipV="1">
            <a:off x="9048328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 flipH="1">
            <a:off x="8688288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ttore 2 66"/>
          <p:cNvCxnSpPr/>
          <p:nvPr/>
        </p:nvCxnSpPr>
        <p:spPr>
          <a:xfrm flipV="1">
            <a:off x="7248128" y="2996952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 flipV="1">
            <a:off x="7752184" y="2996952"/>
            <a:ext cx="288032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7752184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7968208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H="1">
            <a:off x="7176120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H="1" flipV="1">
            <a:off x="9192344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 flipH="1">
            <a:off x="8832304" y="4077072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 flipH="1">
            <a:off x="7824192" y="1772816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4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189" y="192008"/>
            <a:ext cx="10032642" cy="129277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Posizionamento nei confronti dell’attaccante avversario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991544" y="1484784"/>
            <a:ext cx="8955498" cy="483981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MURO DIAGONALE</a:t>
            </a:r>
          </a:p>
          <a:p>
            <a:pPr>
              <a:buNone/>
            </a:pP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                             3    2</a:t>
            </a: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</a:t>
            </a:r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 4                  1                        </a:t>
            </a:r>
            <a:endParaRPr lang="it-IT" sz="9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it-IT" sz="9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it-IT" sz="9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/>
              <a:t>                                       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2423592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465584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4223792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2783632" y="2852936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2783632" y="3212976"/>
            <a:ext cx="36004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2567608" y="3717032"/>
            <a:ext cx="0" cy="3600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2927648" y="4365104"/>
            <a:ext cx="50405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927648" y="4365104"/>
            <a:ext cx="432048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3143672" y="2996952"/>
            <a:ext cx="72008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H="1">
            <a:off x="4439816" y="4725144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 flipV="1">
            <a:off x="5159896" y="4293096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4439816" y="3429000"/>
            <a:ext cx="50405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H="1" flipV="1">
            <a:off x="4223792" y="3068960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4943872" y="3068960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5015880" y="2492896"/>
            <a:ext cx="0" cy="223224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 flipV="1">
            <a:off x="4871864" y="4653136"/>
            <a:ext cx="432048" cy="720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H="1">
            <a:off x="2999656" y="2492896"/>
            <a:ext cx="1152128" cy="20882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 flipH="1">
            <a:off x="4998469" y="1865287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2567608" y="4077072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V="1">
            <a:off x="5375920" y="4221088"/>
            <a:ext cx="36004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V="1">
            <a:off x="2855640" y="3717032"/>
            <a:ext cx="720080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ttangolo 78"/>
          <p:cNvSpPr/>
          <p:nvPr/>
        </p:nvSpPr>
        <p:spPr>
          <a:xfrm>
            <a:off x="2423592" y="2349200"/>
            <a:ext cx="288032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7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1413" y="114333"/>
            <a:ext cx="9905998" cy="1295783"/>
          </a:xfrm>
        </p:spPr>
        <p:txBody>
          <a:bodyPr>
            <a:normAutofit/>
          </a:bodyPr>
          <a:lstStyle/>
          <a:p>
            <a:pPr algn="ctr"/>
            <a:r>
              <a:rPr lang="it-IT" sz="4400" dirty="0">
                <a:latin typeface="Times New Roman" pitchFamily="18" charset="0"/>
                <a:cs typeface="Times New Roman" pitchFamily="18" charset="0"/>
              </a:rPr>
              <a:t>Obiettivo della difesa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755047" y="1867437"/>
            <a:ext cx="9905999" cy="4516191"/>
          </a:xfrm>
          <a:noFill/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ATTACCO </a:t>
            </a:r>
            <a:r>
              <a:rPr lang="it-IT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FORTE                  </a:t>
            </a:r>
            <a:r>
              <a:rPr lang="it-IT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FREE </a:t>
            </a:r>
            <a:r>
              <a:rPr lang="it-IT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BALL</a:t>
            </a:r>
            <a:endParaRPr lang="it-IT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711624" y="2276872"/>
            <a:ext cx="3240000" cy="32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6528408" y="2276872"/>
            <a:ext cx="3240000" cy="32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1 9"/>
          <p:cNvCxnSpPr/>
          <p:nvPr/>
        </p:nvCxnSpPr>
        <p:spPr>
          <a:xfrm>
            <a:off x="2711624" y="3356992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6528048" y="3356992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tangolo 11"/>
          <p:cNvSpPr/>
          <p:nvPr/>
        </p:nvSpPr>
        <p:spPr>
          <a:xfrm>
            <a:off x="3575896" y="3140968"/>
            <a:ext cx="1584000" cy="90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7608288" y="2420888"/>
            <a:ext cx="108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9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61514" y="-863099"/>
            <a:ext cx="8396068" cy="198851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DIFESA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48398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 un fondamentale complesso</a:t>
            </a:r>
          </a:p>
          <a:p>
            <a:pPr marL="0" indent="0" algn="ctr">
              <a:buNone/>
            </a:pP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costituito da un insieme di interventi.</a:t>
            </a:r>
          </a:p>
          <a:p>
            <a:endParaRPr lang="it-IT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Dipende da diversi fattori</a:t>
            </a:r>
          </a:p>
          <a:p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35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72530" y="295422"/>
            <a:ext cx="8975186" cy="1259701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FATTORE CARATTERIALE - MORALE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55480" y="1799321"/>
            <a:ext cx="9905999" cy="4247518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“La difesa non è solo tecnica ma anche e soprattutto una attitudine mentale”</a:t>
            </a:r>
          </a:p>
          <a:p>
            <a:pPr>
              <a:buNone/>
            </a:pP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Karch</a:t>
            </a:r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Kiraly</a:t>
            </a:r>
            <a:endParaRPr lang="it-IT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Non esiste la palla impossibile!</a:t>
            </a:r>
          </a:p>
        </p:txBody>
      </p:sp>
    </p:spTree>
    <p:extLst>
      <p:ext uri="{BB962C8B-B14F-4D97-AF65-F5344CB8AC3E}">
        <p14:creationId xmlns:p14="http://schemas.microsoft.com/office/powerpoint/2010/main" val="3897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40466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FATTORE CONDIZIONALE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forza arti inferiori </a:t>
            </a:r>
          </a:p>
          <a:p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forza arti superiori</a:t>
            </a:r>
          </a:p>
          <a:p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mobilità articolare tibio-tarsica e </a:t>
            </a:r>
            <a:r>
              <a:rPr lang="it-IT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coxo</a:t>
            </a:r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-femorale</a:t>
            </a:r>
          </a:p>
          <a:p>
            <a:pPr>
              <a:buNone/>
            </a:pPr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velocità arti superiori</a:t>
            </a:r>
          </a:p>
          <a:p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capacità coordinative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214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7528" y="260648"/>
            <a:ext cx="8363272" cy="1207544"/>
          </a:xfrm>
        </p:spPr>
        <p:txBody>
          <a:bodyPr>
            <a:no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tecnica di difesa: la postura 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47528" y="1468192"/>
            <a:ext cx="8363272" cy="5055840"/>
          </a:xfrm>
        </p:spPr>
        <p:txBody>
          <a:bodyPr>
            <a:normAutofit fontScale="92500" lnSpcReduction="20000"/>
          </a:bodyPr>
          <a:lstStyle/>
          <a:p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Ampia divaricata  degli arti inferiori con angolo della caviglia e del ginocchio chiusi </a:t>
            </a:r>
          </a:p>
          <a:p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Pianta del piede in appoggio con il peso del corpo che grava sull’</a:t>
            </a:r>
            <a:r>
              <a:rPr lang="it-IT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avampiede</a:t>
            </a:r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Busto inclinato in avanti in modo che la proiezione a terra delle spalle ricada sugli </a:t>
            </a:r>
            <a:r>
              <a:rPr lang="it-IT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avampiedi</a:t>
            </a:r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Braccia naturalmente flesse al gomito, rilassate e protese in avanti con il palmo delle mani rivolto verso l’alto</a:t>
            </a:r>
          </a:p>
          <a:p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08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63552" y="0"/>
            <a:ext cx="8219256" cy="737419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 controllo della postura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19536" y="737419"/>
            <a:ext cx="9569458" cy="6120581"/>
          </a:xfrm>
        </p:spPr>
        <p:txBody>
          <a:bodyPr>
            <a:normAutofit fontScale="92500"/>
          </a:bodyPr>
          <a:lstStyle/>
          <a:p>
            <a:pPr lvl="1" algn="ctr">
              <a:lnSpc>
                <a:spcPct val="80000"/>
              </a:lnSpc>
              <a:buNone/>
            </a:pPr>
            <a:r>
              <a:rPr lang="it-IT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distanza dall’attaccante</a:t>
            </a: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endParaRPr 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r>
              <a:rPr lang="it-I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maggiore distanza è utile un corretto bilanciamento del corpo in avanti</a:t>
            </a: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endParaRPr lang="it-IT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r>
              <a:rPr lang="it-I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minore distanza è utile un leggero sbilanciamento indietro </a:t>
            </a: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endParaRPr lang="it-IT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lnSpc>
                <a:spcPct val="80000"/>
              </a:lnSpc>
              <a:buClr>
                <a:schemeClr val="accent3"/>
              </a:buClr>
              <a:buNone/>
            </a:pPr>
            <a:r>
              <a:rPr lang="it-IT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diversa incidenza della traiettoria d’attacco</a:t>
            </a: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endParaRPr lang="it-IT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r>
              <a:rPr lang="it-I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L’attacco in diagonale ha una incidenza prevalentemente bassa (dalle ginocchia in giù): fondamentale l’angolo di chiusura della caviglia</a:t>
            </a: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endParaRPr lang="it-IT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r>
              <a:rPr lang="it-I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L’attacco lungo linea ha una incidenza medio – alta (prevalentemente tra le ginocchia e le spalle)</a:t>
            </a:r>
          </a:p>
          <a:p>
            <a:pPr lvl="1">
              <a:lnSpc>
                <a:spcPct val="80000"/>
              </a:lnSpc>
              <a:buClr>
                <a:schemeClr val="accent3"/>
              </a:buClr>
            </a:pP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lnSpc>
                <a:spcPct val="80000"/>
              </a:lnSpc>
              <a:buClr>
                <a:schemeClr val="accent3"/>
              </a:buClr>
              <a:buNone/>
            </a:pPr>
            <a:r>
              <a:rPr lang="it-IT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posizione in campo rispetto al muro</a:t>
            </a:r>
          </a:p>
          <a:p>
            <a:pPr lvl="1">
              <a:lnSpc>
                <a:spcPct val="80000"/>
              </a:lnSpc>
              <a:buClr>
                <a:schemeClr val="accent3"/>
              </a:buClr>
              <a:buFont typeface="Times New Roman" pitchFamily="18" charset="0"/>
              <a:buChar char="●"/>
            </a:pPr>
            <a:endParaRPr lang="it-IT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Clr>
                <a:schemeClr val="accent3"/>
              </a:buClr>
              <a:buFont typeface="Times New Roman" pitchFamily="18" charset="0"/>
              <a:buChar char="●"/>
            </a:pPr>
            <a:r>
              <a:rPr lang="it-I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Fuori dal muro</a:t>
            </a:r>
          </a:p>
          <a:p>
            <a:pPr lvl="1">
              <a:lnSpc>
                <a:spcPct val="80000"/>
              </a:lnSpc>
              <a:buClr>
                <a:schemeClr val="accent3"/>
              </a:buClr>
              <a:buFont typeface="Times New Roman" pitchFamily="18" charset="0"/>
              <a:buChar char="●"/>
            </a:pPr>
            <a:r>
              <a:rPr lang="it-IT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Dietro il muro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997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1413" y="103239"/>
            <a:ext cx="9905998" cy="129785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4800" dirty="0"/>
              <a:t/>
            </a:r>
            <a:br>
              <a:rPr lang="it-IT" sz="4800" dirty="0"/>
            </a:br>
            <a:r>
              <a:rPr lang="it-IT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Tipologia di intervento difensivo </a:t>
            </a:r>
            <a:br>
              <a:rPr lang="it-IT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Palla in figura: bagher frontale</a:t>
            </a:r>
            <a:r>
              <a:rPr lang="it-IT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>
                <a:latin typeface="Times New Roman" pitchFamily="18" charset="0"/>
                <a:cs typeface="Times New Roman" pitchFamily="18" charset="0"/>
              </a:rPr>
            </a:b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41410" y="1755058"/>
            <a:ext cx="4878389" cy="4630994"/>
          </a:xfrm>
        </p:spPr>
        <p:txBody>
          <a:bodyPr>
            <a:normAutofit fontScale="77500" lnSpcReduction="20000"/>
          </a:bodyPr>
          <a:lstStyle/>
          <a:p>
            <a:r>
              <a:rPr lang="it-IT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 il ginocchio e le spalle, sotto il ginocchio, sopra le spalle</a:t>
            </a:r>
          </a:p>
          <a:p>
            <a:endParaRPr lang="it-IT" sz="3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Il controllo della palla relativamente lenta: azione prevalente con gli arti inferiori</a:t>
            </a:r>
          </a:p>
          <a:p>
            <a:endParaRPr lang="it-IT" sz="3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3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Il controllo della palla relativamente veloce: azione con il piano di rimbalzo</a:t>
            </a: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it-IT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890561"/>
            <a:ext cx="4953000" cy="462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241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0"/>
            <a:ext cx="8435280" cy="1412776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Tipologia di intervento difensivo: </a:t>
            </a:r>
            <a:br>
              <a:rPr lang="it-IT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compressione avanti e laterale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3347" y="1541566"/>
            <a:ext cx="5672069" cy="4249634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Capacità di chiudere l’angolo della caviglia</a:t>
            </a:r>
          </a:p>
          <a:p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Scivolamento avanti delle ginocchia</a:t>
            </a:r>
          </a:p>
          <a:p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Piano di rimbalzo sotto alla palla</a:t>
            </a:r>
          </a:p>
        </p:txBody>
      </p:sp>
      <p:pic>
        <p:nvPicPr>
          <p:cNvPr id="5" name="Segnaposto contenuto 4" descr="https://encrypted-tbn1.gstatic.com/images?q=tbn:ANd9GcQZLtvyVD4PcPXABiTx-9c-oIJwG92EGZQkP7gMgY5W8mNAGKbQXQ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666704" y="1541566"/>
            <a:ext cx="5877939" cy="227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https://encrypted-tbn3.gstatic.com/images?q=tbn:ANd9GcSGq1i40uCVI4snAIUJFZBX37aZrJKCe_JIYRzQJSvAxEehYxKM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66704" y="3825024"/>
            <a:ext cx="5898523" cy="2817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889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9214" y="399245"/>
            <a:ext cx="9465972" cy="952054"/>
          </a:xfrm>
        </p:spPr>
        <p:txBody>
          <a:bodyPr>
            <a:no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Tipologia di intervento difensivo: </a:t>
            </a:r>
            <a:br>
              <a:rPr lang="it-IT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braccia alte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92428" y="1844825"/>
            <a:ext cx="5143532" cy="4438093"/>
          </a:xfrm>
        </p:spPr>
        <p:txBody>
          <a:bodyPr>
            <a:normAutofit/>
          </a:bodyPr>
          <a:lstStyle/>
          <a:p>
            <a:pPr lvl="1"/>
            <a:r>
              <a:rPr lang="it-IT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Il controllo della palla alta a mani aperte</a:t>
            </a:r>
          </a:p>
          <a:p>
            <a:pPr lvl="1">
              <a:buNone/>
            </a:pPr>
            <a:endParaRPr lang="it-IT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it-IT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Mani aperte prima del contatto con la palla </a:t>
            </a:r>
          </a:p>
          <a:p>
            <a:pPr lvl="1"/>
            <a:endParaRPr lang="it-IT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it-IT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Azione diretta sempre verso l’alto</a:t>
            </a:r>
          </a:p>
        </p:txBody>
      </p:sp>
      <p:pic>
        <p:nvPicPr>
          <p:cNvPr id="8" name="Segnaposto contenuto 7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72200" y="1519085"/>
            <a:ext cx="5277118" cy="516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475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473</TotalTime>
  <Words>562</Words>
  <Application>Microsoft Office PowerPoint</Application>
  <PresentationFormat>Widescreen</PresentationFormat>
  <Paragraphs>151</Paragraphs>
  <Slides>16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Tw Cen MT</vt:lpstr>
      <vt:lpstr>Circuito</vt:lpstr>
      <vt:lpstr>PERCORSO DIDATTICO PER L’IMPOSTAZIONE DELLE TECNICHE  PER GLI INTERVENTI DIFENSIVI</vt:lpstr>
      <vt:lpstr>   LA DIFESA</vt:lpstr>
      <vt:lpstr>FATTORE CARATTERIALE - MORALE</vt:lpstr>
      <vt:lpstr>FATTORE CONDIZIONALE</vt:lpstr>
      <vt:lpstr>La tecnica di difesa: la postura </vt:lpstr>
      <vt:lpstr>Il controllo della postura</vt:lpstr>
      <vt:lpstr>       Tipologia di intervento difensivo  Palla in figura: bagher frontale         </vt:lpstr>
      <vt:lpstr>Tipologia di intervento difensivo:  compressione avanti e laterale</vt:lpstr>
      <vt:lpstr>Tipologia di intervento difensivo:  braccia alte</vt:lpstr>
      <vt:lpstr>        Tipologia di intervento difensivo  Palla fuori figura: bagher laterale       </vt:lpstr>
      <vt:lpstr>        Tipologia di intervento difensivo  Palla fuori figura: difesa acrobatica       </vt:lpstr>
      <vt:lpstr>  Il tempo di difesa  </vt:lpstr>
      <vt:lpstr>  Il tempo di difesa  </vt:lpstr>
      <vt:lpstr> Posizionamento nei confronti del sistema d’attacco avversario</vt:lpstr>
      <vt:lpstr>Posizionamento nei confronti dell’attaccante avversario</vt:lpstr>
      <vt:lpstr>Obiettivo della difesa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42</cp:revision>
  <dcterms:created xsi:type="dcterms:W3CDTF">2018-12-08T17:35:31Z</dcterms:created>
  <dcterms:modified xsi:type="dcterms:W3CDTF">2019-01-19T19:01:37Z</dcterms:modified>
</cp:coreProperties>
</file>