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88" r:id="rId3"/>
    <p:sldId id="327" r:id="rId4"/>
    <p:sldId id="328" r:id="rId5"/>
    <p:sldId id="323" r:id="rId6"/>
    <p:sldId id="329" r:id="rId7"/>
    <p:sldId id="330" r:id="rId8"/>
    <p:sldId id="298" r:id="rId9"/>
    <p:sldId id="325" r:id="rId10"/>
    <p:sldId id="274" r:id="rId11"/>
    <p:sldId id="278" r:id="rId12"/>
    <p:sldId id="283" r:id="rId13"/>
    <p:sldId id="273" r:id="rId14"/>
    <p:sldId id="282" r:id="rId15"/>
    <p:sldId id="260" r:id="rId16"/>
    <p:sldId id="299" r:id="rId17"/>
    <p:sldId id="302" r:id="rId18"/>
    <p:sldId id="291" r:id="rId19"/>
    <p:sldId id="292" r:id="rId20"/>
    <p:sldId id="264" r:id="rId21"/>
    <p:sldId id="304" r:id="rId22"/>
    <p:sldId id="332" r:id="rId23"/>
    <p:sldId id="280" r:id="rId24"/>
    <p:sldId id="281" r:id="rId25"/>
    <p:sldId id="277" r:id="rId26"/>
    <p:sldId id="326" r:id="rId27"/>
    <p:sldId id="333" r:id="rId28"/>
    <p:sldId id="334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84" autoAdjust="0"/>
    <p:restoredTop sz="86355" autoAdjust="0"/>
  </p:normalViewPr>
  <p:slideViewPr>
    <p:cSldViewPr>
      <p:cViewPr varScale="1">
        <p:scale>
          <a:sx n="64" d="100"/>
          <a:sy n="64" d="100"/>
        </p:scale>
        <p:origin x="9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9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E4E0A-7DFB-4E14-84B1-4E301A9A444D}" type="datetimeFigureOut">
              <a:rPr lang="it-IT" smtClean="0"/>
              <a:pPr/>
              <a:t>19/01/2019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CEE34-A87A-4A26-95C4-5FCCEEC2534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78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EE34-A87A-4A26-95C4-5FCCEEC25342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25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19/01/2019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19/01/2019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19/01/2019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956CC-94DA-4DBC-B93F-15FEFB79FD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19/01/2019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19/01/2019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19/01/2019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19/01/2019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19/01/2019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19/01/2019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19/01/2019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19/01/2019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22C7B9-90EA-42F9-A15B-FAA5EBF20E9E}" type="datetimeFigureOut">
              <a:rPr lang="it-IT" smtClean="0"/>
              <a:pPr/>
              <a:t>19/01/2019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395536" y="386348"/>
            <a:ext cx="7956146" cy="333068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Percorso didattico per l’impostazione delle tecniche di ricezione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corso di I° grado</a:t>
            </a:r>
          </a:p>
          <a:p>
            <a:pPr algn="l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Relatore: Gualdi Simone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dirty="0" smtClean="0">
                <a:latin typeface="Times New Roman" pitchFamily="18" charset="0"/>
              </a:rPr>
              <a:t>Tecniche di ricezione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/>
          </a:p>
          <a:p>
            <a:pPr eaLnBrk="1" hangingPunct="1">
              <a:defRPr/>
            </a:pPr>
            <a:r>
              <a:rPr lang="it-IT" sz="2800" dirty="0" smtClean="0">
                <a:latin typeface="Times New Roman" pitchFamily="18" charset="0"/>
              </a:rPr>
              <a:t>Bagher frontale</a:t>
            </a:r>
          </a:p>
          <a:p>
            <a:pPr eaLnBrk="1" hangingPunct="1"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sz="2800" dirty="0" smtClean="0">
                <a:latin typeface="Times New Roman" pitchFamily="18" charset="0"/>
              </a:rPr>
              <a:t>Bagher laterale</a:t>
            </a:r>
          </a:p>
          <a:p>
            <a:pPr eaLnBrk="1" hangingPunct="1"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sz="2800" dirty="0" smtClean="0">
                <a:latin typeface="Times New Roman" pitchFamily="18" charset="0"/>
              </a:rPr>
              <a:t>Palleggio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14876" y="1785926"/>
            <a:ext cx="3574629" cy="4887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Aspetti tecnici della ricezione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Capacità morfologiche: mobilità articolare della spalla e del gomito (extrarotazione e supinazione avambracci), mobilità articolare della caviglia, forza arti inferiori</a:t>
            </a:r>
          </a:p>
          <a:p>
            <a:pPr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Capacità percettive: analizzatore ottico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Capacità coordinative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Capacità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attentive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: attenzione di tipo selettivo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 posizione di partenza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Posizione ferma e reattiva: deve consentire un rapido spostamento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Piedi naturalmente divaricati sul piano frontale o sagittale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Il giocatore deve guardare il battitore (adattamento alla posizione del battitore e alla tipologia di battuta)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 smtClean="0">
                <a:latin typeface="Times New Roman" pitchFamily="18" charset="0"/>
                <a:cs typeface="Times New Roman" pitchFamily="18" charset="0"/>
              </a:rPr>
              <a:t>Piano di rimbalzo</a:t>
            </a:r>
            <a:endParaRPr lang="it-IT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sz="2800" u="sng" dirty="0" smtClean="0">
                <a:latin typeface="Times New Roman" pitchFamily="18" charset="0"/>
              </a:rPr>
              <a:t> AMPIO</a:t>
            </a:r>
          </a:p>
          <a:p>
            <a:pPr>
              <a:lnSpc>
                <a:spcPct val="90000"/>
              </a:lnSpc>
              <a:buNone/>
              <a:defRPr/>
            </a:pPr>
            <a:endParaRPr lang="it-IT" sz="2800" u="sng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sz="2800" u="sng" dirty="0" smtClean="0">
                <a:latin typeface="Times New Roman" pitchFamily="18" charset="0"/>
              </a:rPr>
              <a:t>SIMMETRICO</a:t>
            </a:r>
          </a:p>
          <a:p>
            <a:pPr>
              <a:lnSpc>
                <a:spcPct val="90000"/>
              </a:lnSpc>
              <a:buNone/>
              <a:defRPr/>
            </a:pPr>
            <a:endParaRPr lang="it-IT" sz="2800" u="sng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sz="2800" u="sng" dirty="0" smtClean="0">
                <a:latin typeface="Times New Roman" pitchFamily="18" charset="0"/>
              </a:rPr>
              <a:t>FORTE</a:t>
            </a:r>
          </a:p>
          <a:p>
            <a:pPr>
              <a:lnSpc>
                <a:spcPct val="90000"/>
              </a:lnSpc>
              <a:buNone/>
              <a:defRPr/>
            </a:pPr>
            <a:endParaRPr lang="it-IT" sz="2800" u="sng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sz="2800" u="sng" dirty="0" smtClean="0">
                <a:latin typeface="Times New Roman" pitchFamily="18" charset="0"/>
              </a:rPr>
              <a:t>COSTANTE</a:t>
            </a:r>
          </a:p>
          <a:p>
            <a:endParaRPr lang="it-IT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2" y="1756556"/>
            <a:ext cx="4286247" cy="610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 smtClean="0">
                <a:latin typeface="Times New Roman" pitchFamily="18" charset="0"/>
                <a:cs typeface="Times New Roman" pitchFamily="18" charset="0"/>
              </a:rPr>
              <a:t>Impugnatura</a:t>
            </a:r>
            <a:endParaRPr lang="it-IT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egnaposto testo 8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sz="2800" dirty="0" smtClean="0">
              <a:latin typeface="Times New Roman" pitchFamily="18" charset="0"/>
            </a:endParaRPr>
          </a:p>
          <a:p>
            <a:endParaRPr lang="it-IT" sz="2800" dirty="0" smtClean="0">
              <a:latin typeface="Times New Roman" pitchFamily="18" charset="0"/>
            </a:endParaRPr>
          </a:p>
          <a:p>
            <a:r>
              <a:rPr lang="it-IT" sz="2800" dirty="0" smtClean="0">
                <a:latin typeface="Times New Roman" pitchFamily="18" charset="0"/>
              </a:rPr>
              <a:t>la mano forte impugna la mano debole</a:t>
            </a:r>
          </a:p>
          <a:p>
            <a:endParaRPr lang="it-IT" sz="2800" dirty="0" smtClean="0">
              <a:latin typeface="Times New Roman" pitchFamily="18" charset="0"/>
            </a:endParaRPr>
          </a:p>
          <a:p>
            <a:r>
              <a:rPr lang="it-IT" sz="2800" dirty="0" smtClean="0">
                <a:latin typeface="Times New Roman" pitchFamily="18" charset="0"/>
              </a:rPr>
              <a:t>Adattamento: presa a pollici in fuori per una maggiore extrarotazione dell’avambraccio</a:t>
            </a:r>
          </a:p>
          <a:p>
            <a:endParaRPr lang="it-IT" dirty="0"/>
          </a:p>
        </p:txBody>
      </p:sp>
      <p:pic>
        <p:nvPicPr>
          <p:cNvPr id="11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28" y="1672780"/>
            <a:ext cx="3500462" cy="460488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dirty="0" smtClean="0">
                <a:effectLst/>
                <a:latin typeface="Times New Roman" pitchFamily="18" charset="0"/>
              </a:rPr>
              <a:t>Contatto del pallone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Times New Roman" pitchFamily="18" charset="0"/>
              </a:rPr>
              <a:t>Il contatto </a:t>
            </a: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</a:rPr>
              <a:t>ideale</a:t>
            </a:r>
            <a:r>
              <a:rPr lang="it-IT" sz="2800" dirty="0" smtClean="0">
                <a:latin typeface="Times New Roman" pitchFamily="18" charset="0"/>
              </a:rPr>
              <a:t> del pallone è all’altezza del baricentro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Times New Roman" pitchFamily="18" charset="0"/>
              </a:rPr>
              <a:t>Le spalle sono chiuse e in avanti, il busto è inclinato in avanti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Times New Roman" pitchFamily="18" charset="0"/>
              </a:rPr>
              <a:t>Le braccia </a:t>
            </a:r>
            <a:r>
              <a:rPr lang="it-IT" sz="2800" dirty="0" err="1" smtClean="0">
                <a:latin typeface="Times New Roman" pitchFamily="18" charset="0"/>
              </a:rPr>
              <a:t>extraruotate</a:t>
            </a:r>
            <a:r>
              <a:rPr lang="it-IT" sz="2800" dirty="0" smtClean="0">
                <a:latin typeface="Times New Roman" pitchFamily="18" charset="0"/>
              </a:rPr>
              <a:t> sono lontano dal corpo, si </a:t>
            </a: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</a:rPr>
              <a:t>uniscono direttamente sul pallone  </a:t>
            </a:r>
            <a:r>
              <a:rPr lang="it-IT" sz="2800" dirty="0" smtClean="0">
                <a:latin typeface="Times New Roman" pitchFamily="18" charset="0"/>
              </a:rPr>
              <a:t>ed esercitano un’azione di guida e controllo  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400" dirty="0" smtClean="0"/>
          </a:p>
        </p:txBody>
      </p:sp>
      <p:pic>
        <p:nvPicPr>
          <p:cNvPr id="19460" name="Picture 4" descr="picci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1188" y="2133600"/>
            <a:ext cx="4038600" cy="3382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142876"/>
            <a:ext cx="8115328" cy="17144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sz="4000" dirty="0" smtClean="0">
                <a:effectLst/>
                <a:latin typeface="Times New Roman" pitchFamily="18" charset="0"/>
              </a:rPr>
              <a:t/>
            </a:r>
            <a:br>
              <a:rPr lang="it-IT" sz="4000" dirty="0" smtClean="0">
                <a:effectLst/>
                <a:latin typeface="Times New Roman" pitchFamily="18" charset="0"/>
              </a:rPr>
            </a:b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r>
              <a:rPr lang="it-IT" sz="4400" dirty="0" smtClean="0">
                <a:latin typeface="Times New Roman" pitchFamily="18" charset="0"/>
              </a:rPr>
              <a:t>Adattamento e orientamento del piano di rimbalzo</a:t>
            </a: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endParaRPr lang="it-IT" sz="40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500174"/>
            <a:ext cx="8391554" cy="4514864"/>
          </a:xfrm>
        </p:spPr>
        <p:txBody>
          <a:bodyPr/>
          <a:lstStyle/>
          <a:p>
            <a:r>
              <a:rPr lang="it-IT" sz="2800" dirty="0" smtClean="0">
                <a:effectLst/>
                <a:latin typeface="Times New Roman" pitchFamily="18" charset="0"/>
              </a:rPr>
              <a:t>Adattamento sul piano frontale: la distanza da rete </a:t>
            </a:r>
          </a:p>
        </p:txBody>
      </p:sp>
      <p:pic>
        <p:nvPicPr>
          <p:cNvPr id="20484" name="Picture 6" descr="fig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670" y="2143116"/>
            <a:ext cx="8672048" cy="442913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5400" dirty="0" smtClean="0">
                <a:latin typeface="Times New Roman" pitchFamily="18" charset="0"/>
              </a:rPr>
              <a:t>Adattamento e orientamento del piano di rimbalzo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9668"/>
          </a:xfrm>
        </p:spPr>
        <p:txBody>
          <a:bodyPr>
            <a:normAutofit fontScale="40000" lnSpcReduction="20000"/>
          </a:bodyPr>
          <a:lstStyle/>
          <a:p>
            <a:r>
              <a:rPr lang="it-IT" sz="4400" dirty="0" smtClean="0">
                <a:latin typeface="Times New Roman" pitchFamily="18" charset="0"/>
              </a:rPr>
              <a:t>             Orientamento delle spalle</a:t>
            </a:r>
          </a:p>
          <a:p>
            <a:r>
              <a:rPr lang="it-IT" sz="4400" dirty="0" smtClean="0">
                <a:latin typeface="Times New Roman" pitchFamily="18" charset="0"/>
              </a:rPr>
              <a:t>             Orientamento dei piedi</a:t>
            </a: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4400" dirty="0" smtClean="0">
              <a:latin typeface="Times New Roman" pitchFamily="18" charset="0"/>
            </a:endParaRPr>
          </a:p>
          <a:p>
            <a:endParaRPr lang="it-IT" sz="4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Times New Roman" pitchFamily="18" charset="0"/>
              </a:rPr>
              <a:t> 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071538" y="2714620"/>
            <a:ext cx="5857916" cy="27860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8" name="Connettore 1 7"/>
          <p:cNvCxnSpPr>
            <a:stCxn id="4" idx="0"/>
            <a:endCxn id="4" idx="2"/>
          </p:cNvCxnSpPr>
          <p:nvPr/>
        </p:nvCxnSpPr>
        <p:spPr>
          <a:xfrm rot="16200000" flipH="1">
            <a:off x="2607455" y="4107661"/>
            <a:ext cx="2786082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rot="5400000">
            <a:off x="3678231" y="4106867"/>
            <a:ext cx="2786082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3357554" y="292893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rot="5400000">
            <a:off x="1535885" y="4106867"/>
            <a:ext cx="2786082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rot="5400000" flipH="1" flipV="1">
            <a:off x="1893075" y="3107529"/>
            <a:ext cx="500066" cy="428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rot="10800000">
            <a:off x="2143108" y="3357562"/>
            <a:ext cx="5214974" cy="158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2143108" y="3357562"/>
            <a:ext cx="1714512" cy="1285884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e 43"/>
          <p:cNvSpPr/>
          <p:nvPr/>
        </p:nvSpPr>
        <p:spPr>
          <a:xfrm>
            <a:off x="2000232" y="3500438"/>
            <a:ext cx="285752" cy="21431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/>
          <p:cNvSpPr/>
          <p:nvPr/>
        </p:nvSpPr>
        <p:spPr>
          <a:xfrm>
            <a:off x="2285984" y="3143248"/>
            <a:ext cx="285752" cy="21431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7" name="Connettore 1 46"/>
          <p:cNvCxnSpPr/>
          <p:nvPr/>
        </p:nvCxnSpPr>
        <p:spPr>
          <a:xfrm rot="5400000">
            <a:off x="2214546" y="3486144"/>
            <a:ext cx="1985970" cy="442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 rot="5400000" flipH="1" flipV="1">
            <a:off x="1928794" y="3071810"/>
            <a:ext cx="785818" cy="642942"/>
          </a:xfrm>
          <a:prstGeom prst="line">
            <a:avLst/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>
            <a:off x="1000100" y="2071678"/>
            <a:ext cx="42862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928662" y="2355842"/>
            <a:ext cx="500066" cy="1588"/>
          </a:xfrm>
          <a:prstGeom prst="line">
            <a:avLst/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rot="16200000" flipH="1">
            <a:off x="1893075" y="4893479"/>
            <a:ext cx="428628" cy="2143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rot="10800000">
            <a:off x="2071671" y="4927609"/>
            <a:ext cx="5214974" cy="158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V="1">
            <a:off x="2143108" y="4714884"/>
            <a:ext cx="1571636" cy="214314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e 27"/>
          <p:cNvSpPr/>
          <p:nvPr/>
        </p:nvSpPr>
        <p:spPr>
          <a:xfrm>
            <a:off x="2214546" y="5072074"/>
            <a:ext cx="214314" cy="21431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2000232" y="4643446"/>
            <a:ext cx="214314" cy="21431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0" name="Connettore 1 39"/>
          <p:cNvCxnSpPr/>
          <p:nvPr/>
        </p:nvCxnSpPr>
        <p:spPr>
          <a:xfrm rot="16200000" flipH="1">
            <a:off x="1750199" y="4750603"/>
            <a:ext cx="928694" cy="428628"/>
          </a:xfrm>
          <a:prstGeom prst="line">
            <a:avLst/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latin typeface="Times New Roman" pitchFamily="18" charset="0"/>
              </a:rPr>
              <a:t>Azione degli arti inferiori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dirty="0" err="1" smtClean="0">
                <a:latin typeface="Times New Roman" pitchFamily="18" charset="0"/>
              </a:rPr>
              <a:t>Contromovimento</a:t>
            </a:r>
            <a:r>
              <a:rPr lang="it-IT" sz="2800" dirty="0" smtClean="0">
                <a:latin typeface="Times New Roman" pitchFamily="18" charset="0"/>
              </a:rPr>
              <a:t> arti inferiori: </a:t>
            </a: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</a:rPr>
              <a:t>individua il tempo sulla palla</a:t>
            </a:r>
          </a:p>
          <a:p>
            <a:pPr eaLnBrk="1" hangingPunct="1">
              <a:defRPr/>
            </a:pPr>
            <a:endParaRPr lang="it-IT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sz="2800" dirty="0" smtClean="0">
                <a:latin typeface="Times New Roman" pitchFamily="18" charset="0"/>
              </a:rPr>
              <a:t>Divaricata frontale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sz="2800" dirty="0" smtClean="0">
                <a:latin typeface="Times New Roman" pitchFamily="18" charset="0"/>
              </a:rPr>
              <a:t> Spinta delle caviglie (componente orizzontale)</a:t>
            </a:r>
          </a:p>
          <a:p>
            <a:pPr eaLnBrk="1" hangingPunct="1"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it-IT" sz="2800" dirty="0" smtClean="0"/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78400" y="1557338"/>
            <a:ext cx="2843213" cy="3887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dirty="0" smtClean="0">
                <a:latin typeface="Times New Roman" pitchFamily="18" charset="0"/>
              </a:rPr>
              <a:t>Spostamento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928670"/>
            <a:ext cx="8329642" cy="539593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effectLst/>
                <a:latin typeface="Times New Roman" pitchFamily="18" charset="0"/>
              </a:rPr>
              <a:t>Capacità visiva: attenzione degli occhi (palla, punto rete)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effectLst/>
                <a:latin typeface="Times New Roman" pitchFamily="18" charset="0"/>
              </a:rPr>
              <a:t>Analisi della traiettoria: direzione, velocità e profondità del pallone (guardare il pallone anche quando entra in contatto con le braccia)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2800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effectLst/>
                <a:latin typeface="Times New Roman" pitchFamily="18" charset="0"/>
              </a:rPr>
              <a:t>Tempo dello spostamento: inizia quando il battitore colpisce il pallone, finisce quando il pallone supera la rete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0" y="0"/>
            <a:ext cx="8964488" cy="6092825"/>
          </a:xfrm>
        </p:spPr>
        <p:txBody>
          <a:bodyPr>
            <a:normAutofit/>
          </a:bodyPr>
          <a:lstStyle/>
          <a:p>
            <a:pPr algn="ctr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Didattica</a:t>
            </a:r>
          </a:p>
          <a:p>
            <a:pPr algn="ctr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Analisi tecnica del fondamentale ricezione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>Analisi tecnica del fondamentale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alzata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>Analisi tecnica del fondamentale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difesa</a:t>
            </a:r>
          </a:p>
          <a:p>
            <a:pPr algn="ctr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Percorso didattico del bagher di ricezione, del palleggio di alzata, della difesa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4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it-IT" sz="4800" dirty="0" smtClean="0">
                <a:latin typeface="Times New Roman" pitchFamily="18" charset="0"/>
              </a:rPr>
              <a:t>Ritmo corretto di spostamento</a:t>
            </a:r>
          </a:p>
        </p:txBody>
      </p:sp>
      <p:sp>
        <p:nvSpPr>
          <p:cNvPr id="14644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-323850" y="1628775"/>
            <a:ext cx="4038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/>
              <a:t>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>
                <a:latin typeface="Times New Roman" pitchFamily="18" charset="0"/>
              </a:rPr>
              <a:t>      1 Battuta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>
                <a:latin typeface="Times New Roman" pitchFamily="18" charset="0"/>
              </a:rPr>
              <a:t>      2 Pallone sulla rete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>
                <a:latin typeface="Times New Roman" pitchFamily="18" charset="0"/>
              </a:rPr>
              <a:t>      3 Spostamento e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>
                <a:latin typeface="Times New Roman" pitchFamily="18" charset="0"/>
              </a:rPr>
              <a:t>         contatto della palla</a:t>
            </a:r>
          </a:p>
        </p:txBody>
      </p:sp>
      <p:sp>
        <p:nvSpPr>
          <p:cNvPr id="14644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348038" y="1557338"/>
            <a:ext cx="5122862" cy="4530725"/>
          </a:xfrm>
        </p:spPr>
        <p:txBody>
          <a:bodyPr/>
          <a:lstStyle/>
          <a:p>
            <a:pPr eaLnBrk="1" hangingPunct="1">
              <a:defRPr/>
            </a:pPr>
            <a:endParaRPr lang="it-IT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/>
              <a:t>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FF3300"/>
                </a:solidFill>
              </a:rPr>
              <a:t>                                  2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FF3300"/>
                </a:solidFill>
              </a:rPr>
              <a:t>         1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/>
              <a:t>        B                                      </a:t>
            </a:r>
            <a:r>
              <a:rPr lang="it-IT" dirty="0" smtClean="0">
                <a:solidFill>
                  <a:srgbClr val="FF3300"/>
                </a:solidFill>
              </a:rPr>
              <a:t>3 </a:t>
            </a:r>
            <a:r>
              <a:rPr lang="it-IT" dirty="0" smtClean="0"/>
              <a:t>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/>
              <a:t> </a:t>
            </a:r>
          </a:p>
          <a:p>
            <a:pPr eaLnBrk="1" hangingPunct="1">
              <a:defRPr/>
            </a:pPr>
            <a:endParaRPr lang="it-IT" dirty="0" smtClean="0"/>
          </a:p>
        </p:txBody>
      </p:sp>
      <p:sp>
        <p:nvSpPr>
          <p:cNvPr id="23557" name="Line 13"/>
          <p:cNvSpPr>
            <a:spLocks noChangeShapeType="1"/>
          </p:cNvSpPr>
          <p:nvPr/>
        </p:nvSpPr>
        <p:spPr bwMode="auto">
          <a:xfrm flipH="1">
            <a:off x="3851275" y="3141663"/>
            <a:ext cx="1081088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58" name="Line 14"/>
          <p:cNvSpPr>
            <a:spLocks noChangeShapeType="1"/>
          </p:cNvSpPr>
          <p:nvPr/>
        </p:nvSpPr>
        <p:spPr bwMode="auto">
          <a:xfrm flipH="1">
            <a:off x="7523163" y="3141663"/>
            <a:ext cx="1081087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59" name="Line 17"/>
          <p:cNvSpPr>
            <a:spLocks noChangeShapeType="1"/>
          </p:cNvSpPr>
          <p:nvPr/>
        </p:nvSpPr>
        <p:spPr bwMode="auto">
          <a:xfrm>
            <a:off x="4932363" y="3141663"/>
            <a:ext cx="36718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0" name="Line 18"/>
          <p:cNvSpPr>
            <a:spLocks noChangeShapeType="1"/>
          </p:cNvSpPr>
          <p:nvPr/>
        </p:nvSpPr>
        <p:spPr bwMode="auto">
          <a:xfrm>
            <a:off x="3851275" y="4365625"/>
            <a:ext cx="3671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1" name="Line 19"/>
          <p:cNvSpPr>
            <a:spLocks noChangeShapeType="1"/>
          </p:cNvSpPr>
          <p:nvPr/>
        </p:nvSpPr>
        <p:spPr bwMode="auto">
          <a:xfrm flipV="1">
            <a:off x="5867400" y="3573463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2" name="Line 21"/>
          <p:cNvSpPr>
            <a:spLocks noChangeShapeType="1"/>
          </p:cNvSpPr>
          <p:nvPr/>
        </p:nvSpPr>
        <p:spPr bwMode="auto">
          <a:xfrm flipV="1">
            <a:off x="5867400" y="2133600"/>
            <a:ext cx="144145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3" name="Line 22"/>
          <p:cNvSpPr>
            <a:spLocks noChangeShapeType="1"/>
          </p:cNvSpPr>
          <p:nvPr/>
        </p:nvSpPr>
        <p:spPr bwMode="auto">
          <a:xfrm flipV="1">
            <a:off x="5867400" y="2709863"/>
            <a:ext cx="144145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4" name="Line 23"/>
          <p:cNvSpPr>
            <a:spLocks noChangeShapeType="1"/>
          </p:cNvSpPr>
          <p:nvPr/>
        </p:nvSpPr>
        <p:spPr bwMode="auto">
          <a:xfrm flipV="1">
            <a:off x="7308850" y="2133600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5" name="Line 30"/>
          <p:cNvSpPr>
            <a:spLocks noChangeShapeType="1"/>
          </p:cNvSpPr>
          <p:nvPr/>
        </p:nvSpPr>
        <p:spPr bwMode="auto">
          <a:xfrm flipV="1">
            <a:off x="4414849" y="2924175"/>
            <a:ext cx="1871663" cy="649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6" name="Line 31"/>
          <p:cNvSpPr>
            <a:spLocks noChangeShapeType="1"/>
          </p:cNvSpPr>
          <p:nvPr/>
        </p:nvSpPr>
        <p:spPr bwMode="auto">
          <a:xfrm>
            <a:off x="6346846" y="2924175"/>
            <a:ext cx="1225550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7" name="Line 33"/>
          <p:cNvSpPr>
            <a:spLocks noChangeShapeType="1"/>
          </p:cNvSpPr>
          <p:nvPr/>
        </p:nvSpPr>
        <p:spPr bwMode="auto">
          <a:xfrm>
            <a:off x="7019925" y="414972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7813"/>
            <a:ext cx="8352928" cy="142299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dirty="0" smtClean="0">
                <a:latin typeface="Times New Roman" pitchFamily="18" charset="0"/>
              </a:rPr>
              <a:t>Azione degli arti inferiori (motricità specifica)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sz="2800" dirty="0" smtClean="0">
                <a:latin typeface="Times New Roman" pitchFamily="18" charset="0"/>
              </a:rPr>
              <a:t>Dinamismo dei piedi </a:t>
            </a:r>
          </a:p>
          <a:p>
            <a:pPr eaLnBrk="1" hangingPunct="1">
              <a:buNone/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</a:rPr>
              <a:t>Si spostano prima i piedi e poi si va a formare il piano di rimbalzo</a:t>
            </a:r>
          </a:p>
          <a:p>
            <a:pPr eaLnBrk="1" hangingPunct="1"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sz="2800" dirty="0" smtClean="0">
                <a:latin typeface="Times New Roman" pitchFamily="18" charset="0"/>
              </a:rPr>
              <a:t>Spostamento di un passo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z="2800" dirty="0" smtClean="0">
                <a:latin typeface="Times New Roman" pitchFamily="18" charset="0"/>
              </a:rPr>
              <a:t>    completo verso la palla nella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z="2800" dirty="0" smtClean="0">
                <a:latin typeface="Times New Roman" pitchFamily="18" charset="0"/>
              </a:rPr>
              <a:t>    giusta direzione e con il tempo corretto: ricerca dell’equilibrio</a:t>
            </a:r>
          </a:p>
          <a:p>
            <a:pPr eaLnBrk="1" hangingPunct="1"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it-IT" sz="2800" dirty="0" smtClean="0"/>
          </a:p>
        </p:txBody>
      </p:sp>
      <p:pic>
        <p:nvPicPr>
          <p:cNvPr id="32772" name="Segnaposto contenuto 7" descr="stacy sykora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54613" y="1600200"/>
            <a:ext cx="30257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58204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5300" dirty="0" smtClean="0">
                <a:latin typeface="Times New Roman" pitchFamily="18" charset="0"/>
                <a:cs typeface="Times New Roman" pitchFamily="18" charset="0"/>
              </a:rPr>
              <a:t>Ricezione con </a:t>
            </a:r>
            <a:r>
              <a:rPr lang="it-IT" sz="5300" dirty="0" err="1" smtClean="0">
                <a:latin typeface="Times New Roman" pitchFamily="18" charset="0"/>
                <a:cs typeface="Times New Roman" pitchFamily="18" charset="0"/>
              </a:rPr>
              <a:t>bagher</a:t>
            </a:r>
            <a:r>
              <a:rPr lang="it-IT" sz="5300" dirty="0" smtClean="0">
                <a:latin typeface="Times New Roman" pitchFamily="18" charset="0"/>
                <a:cs typeface="Times New Roman" pitchFamily="18" charset="0"/>
              </a:rPr>
              <a:t> laterale </a:t>
            </a:r>
            <a:endParaRPr lang="it-IT" sz="5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28596" y="1357274"/>
            <a:ext cx="5072098" cy="5500726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Piedi divaricati sul piano sagittale o frontale</a:t>
            </a:r>
          </a:p>
          <a:p>
            <a:pPr algn="ctr"/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Piedi attivi in apertura e opposizione</a:t>
            </a:r>
          </a:p>
          <a:p>
            <a:pPr algn="ctr"/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Mobilità asse delle spalle:</a:t>
            </a:r>
          </a:p>
          <a:p>
            <a:pPr marL="0" indent="0">
              <a:buNone/>
            </a:pP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nticipo  della spalla esterna;</a:t>
            </a:r>
          </a:p>
          <a:p>
            <a:pPr marL="0" indent="0">
              <a:buNone/>
            </a:pP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sse  delle spalle inclinato verso l’interno</a:t>
            </a:r>
          </a:p>
          <a:p>
            <a:pPr marL="0" indent="0" algn="ctr">
              <a:buNone/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sz="2400" dirty="0" smtClean="0"/>
              <a:t>  </a:t>
            </a:r>
            <a:endParaRPr lang="it-IT" sz="2400" dirty="0"/>
          </a:p>
        </p:txBody>
      </p:sp>
      <p:graphicFrame>
        <p:nvGraphicFramePr>
          <p:cNvPr id="29698" name="Object 16"/>
          <p:cNvGraphicFramePr>
            <a:graphicFrameLocks noGrp="1" noChangeAspect="1"/>
          </p:cNvGraphicFramePr>
          <p:nvPr>
            <p:ph sz="half" idx="2"/>
          </p:nvPr>
        </p:nvGraphicFramePr>
        <p:xfrm>
          <a:off x="5500694" y="1571612"/>
          <a:ext cx="5072098" cy="5072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Fotografia di Photo Editor" r:id="rId3" imgW="8573697" imgH="5714286" progId="">
                  <p:embed/>
                </p:oleObj>
              </mc:Choice>
              <mc:Fallback>
                <p:oleObj name="Fotografia di Photo Editor" r:id="rId3" imgW="8573697" imgH="57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1571612"/>
                        <a:ext cx="5072098" cy="5072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9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58204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5300" dirty="0" smtClean="0">
                <a:latin typeface="Times New Roman" pitchFamily="18" charset="0"/>
                <a:cs typeface="Times New Roman" pitchFamily="18" charset="0"/>
              </a:rPr>
              <a:t>Ricezione con </a:t>
            </a:r>
            <a:r>
              <a:rPr lang="it-IT" sz="5300" dirty="0" err="1" smtClean="0">
                <a:latin typeface="Times New Roman" pitchFamily="18" charset="0"/>
                <a:cs typeface="Times New Roman" pitchFamily="18" charset="0"/>
              </a:rPr>
              <a:t>bagher</a:t>
            </a:r>
            <a:r>
              <a:rPr lang="it-IT" sz="5300" dirty="0" smtClean="0">
                <a:latin typeface="Times New Roman" pitchFamily="18" charset="0"/>
                <a:cs typeface="Times New Roman" pitchFamily="18" charset="0"/>
              </a:rPr>
              <a:t> laterale </a:t>
            </a:r>
            <a:endParaRPr lang="it-IT" sz="5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28596" y="1357274"/>
            <a:ext cx="5072098" cy="55007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Uscendo dalla traiettoria della palla si orienta l’asse  delle spalle in funzione della posizione dell’alzatore</a:t>
            </a:r>
          </a:p>
          <a:p>
            <a:pPr marL="0" indent="0">
              <a:buNone/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La direzione è data dalle braccia e dal piede avanzato</a:t>
            </a:r>
          </a:p>
          <a:p>
            <a:pPr>
              <a:buNone/>
            </a:pPr>
            <a:r>
              <a:rPr lang="it-IT" sz="2800" dirty="0" smtClean="0"/>
              <a:t>  </a:t>
            </a:r>
            <a:endParaRPr lang="it-IT" sz="2800" dirty="0"/>
          </a:p>
        </p:txBody>
      </p:sp>
      <p:graphicFrame>
        <p:nvGraphicFramePr>
          <p:cNvPr id="29698" name="Object 16"/>
          <p:cNvGraphicFramePr>
            <a:graphicFrameLocks noGrp="1" noChangeAspect="1"/>
          </p:cNvGraphicFramePr>
          <p:nvPr>
            <p:ph sz="half" idx="2"/>
          </p:nvPr>
        </p:nvGraphicFramePr>
        <p:xfrm>
          <a:off x="5500694" y="1571612"/>
          <a:ext cx="5072098" cy="5072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Fotografia di Photo Editor" r:id="rId3" imgW="8573697" imgH="5714286" progId="">
                  <p:embed/>
                </p:oleObj>
              </mc:Choice>
              <mc:Fallback>
                <p:oleObj name="Fotografia di Photo Editor" r:id="rId3" imgW="8573697" imgH="5714286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1571612"/>
                        <a:ext cx="5072098" cy="5072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8229600" cy="92869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dirty="0" smtClean="0">
                <a:latin typeface="Times New Roman" pitchFamily="18" charset="0"/>
              </a:rPr>
              <a:t>La ricezione con palla corta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935480"/>
            <a:ext cx="5500694" cy="4389120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800" dirty="0" smtClean="0">
                <a:effectLst/>
                <a:latin typeface="Times New Roman" pitchFamily="18" charset="0"/>
              </a:rPr>
              <a:t>posizione bassa con un piede </a:t>
            </a:r>
          </a:p>
          <a:p>
            <a:pPr eaLnBrk="1" hangingPunct="1">
              <a:buNone/>
            </a:pPr>
            <a:r>
              <a:rPr lang="it-IT" sz="2800" dirty="0" smtClean="0">
                <a:latin typeface="Times New Roman" pitchFamily="18" charset="0"/>
              </a:rPr>
              <a:t>   </a:t>
            </a:r>
            <a:r>
              <a:rPr lang="it-IT" sz="2800" dirty="0" smtClean="0">
                <a:effectLst/>
                <a:latin typeface="Times New Roman" pitchFamily="18" charset="0"/>
              </a:rPr>
              <a:t>davanti all’altro e con le braccia parallele al terreno</a:t>
            </a:r>
          </a:p>
          <a:p>
            <a:pPr eaLnBrk="1" hangingPunct="1">
              <a:buFont typeface="Wingdings" pitchFamily="2" charset="2"/>
              <a:buNone/>
            </a:pPr>
            <a:endParaRPr lang="it-IT" sz="2800" dirty="0" smtClean="0">
              <a:effectLst/>
              <a:latin typeface="Times New Roman" pitchFamily="18" charset="0"/>
            </a:endParaRPr>
          </a:p>
          <a:p>
            <a:pPr eaLnBrk="1" hangingPunct="1"/>
            <a:r>
              <a:rPr lang="it-IT" sz="2800" dirty="0" smtClean="0">
                <a:effectLst/>
                <a:latin typeface="Times New Roman" pitchFamily="18" charset="0"/>
              </a:rPr>
              <a:t>inginocchiata avanti: con </a:t>
            </a:r>
          </a:p>
          <a:p>
            <a:pPr eaLnBrk="1" hangingPunct="1">
              <a:buNone/>
            </a:pPr>
            <a:r>
              <a:rPr lang="it-IT" sz="2800" dirty="0" smtClean="0">
                <a:latin typeface="Times New Roman" pitchFamily="18" charset="0"/>
              </a:rPr>
              <a:t>   </a:t>
            </a:r>
            <a:r>
              <a:rPr lang="it-IT" sz="2800" dirty="0" smtClean="0">
                <a:effectLst/>
                <a:latin typeface="Times New Roman" pitchFamily="18" charset="0"/>
              </a:rPr>
              <a:t>l’appoggio </a:t>
            </a:r>
            <a:r>
              <a:rPr lang="it-IT" sz="2800" dirty="0" smtClean="0">
                <a:latin typeface="Times New Roman" pitchFamily="18" charset="0"/>
              </a:rPr>
              <a:t>del ginocchio a terra</a:t>
            </a:r>
            <a:endParaRPr lang="it-IT" sz="2800" dirty="0" smtClean="0">
              <a:effectLst/>
              <a:latin typeface="Times New Roman" pitchFamily="18" charset="0"/>
            </a:endParaRPr>
          </a:p>
        </p:txBody>
      </p:sp>
      <p:graphicFrame>
        <p:nvGraphicFramePr>
          <p:cNvPr id="1026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000628" y="1357298"/>
          <a:ext cx="4214842" cy="5249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name="Fotografia di Photo Editor" r:id="rId3" imgW="4761905" imgH="7144747" progId="">
                  <p:embed/>
                </p:oleObj>
              </mc:Choice>
              <mc:Fallback>
                <p:oleObj name="Fotografia di Photo Editor" r:id="rId3" imgW="4761905" imgH="7144747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1357298"/>
                        <a:ext cx="4214842" cy="52497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/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Ricezione in palleggio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Piedi naturalmente divaricati</a:t>
            </a: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Piedi attivi, per anticipare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Braccia alte davanti al capo, mani davanti alla fronte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Anticipare : tutto il corpo dietro alla palla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Mani aperte, dita e polsi rigidi, la palla deve essere colpita davanti alla fronte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04088"/>
            <a:ext cx="8003232" cy="78069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dirty="0" smtClean="0">
                <a:latin typeface="Times New Roman" pitchFamily="18" charset="0"/>
              </a:rPr>
              <a:t>Esercitazioni di tecnica di ricezione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748464" cy="537321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dirty="0" smtClean="0">
                <a:latin typeface="Times New Roman" pitchFamily="18" charset="0"/>
              </a:rPr>
              <a:t>Individuali: bagher contro il muro, esercitazioni specifiche con battuta dell’allenatore (da fermo, dopo traslocazione specifica)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 smtClean="0">
                <a:latin typeface="Times New Roman" pitchFamily="18" charset="0"/>
              </a:rPr>
              <a:t>A coppie: piano di rimbalzo, motricità specifica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 smtClean="0">
                <a:latin typeface="Times New Roman" pitchFamily="18" charset="0"/>
              </a:rPr>
              <a:t>A gruppi di </a:t>
            </a:r>
            <a:r>
              <a:rPr lang="it-IT" sz="2400" dirty="0" smtClean="0">
                <a:latin typeface="Times New Roman" pitchFamily="18" charset="0"/>
              </a:rPr>
              <a:t>tre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batte, B riceve, C fa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assistenza: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da fermo;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con traiettoria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predefinita;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con variazione di  traiettoria;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con tecnica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specifica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(bagher frontale, bagher laterale, palleggio)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L’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esercitazione può essere a numero di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ripetizioni, a obiettivo, a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tempo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 smtClean="0">
                <a:latin typeface="Times New Roman" pitchFamily="18" charset="0"/>
              </a:rPr>
              <a:t>Battuta ricezione</a:t>
            </a:r>
          </a:p>
        </p:txBody>
      </p:sp>
    </p:spTree>
    <p:extLst>
      <p:ext uri="{BB962C8B-B14F-4D97-AF65-F5344CB8AC3E}">
        <p14:creationId xmlns:p14="http://schemas.microsoft.com/office/powerpoint/2010/main" val="7601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Metodologia allenamento giovanile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Fascia 12-14 anni: prevalenza  </a:t>
            </a:r>
            <a:r>
              <a:rPr lang="it-IT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 ANALITICO</a:t>
            </a:r>
          </a:p>
          <a:p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Fascia 14-16 anni: prevalenza </a:t>
            </a:r>
            <a:r>
              <a:rPr lang="it-IT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 SINTETICO</a:t>
            </a:r>
          </a:p>
          <a:p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Fascia 16-18 anni: prevalenza </a:t>
            </a:r>
            <a:r>
              <a:rPr lang="it-IT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SINTETICO-GLOBALE</a:t>
            </a:r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55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Metodologia allenamento giovanile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it-IT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Sviluppo della tecnica individuale:</a:t>
            </a:r>
          </a:p>
          <a:p>
            <a:r>
              <a:rPr lang="it-IT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Tecniche di base</a:t>
            </a:r>
          </a:p>
          <a:p>
            <a:r>
              <a:rPr lang="it-IT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Posture</a:t>
            </a:r>
          </a:p>
          <a:p>
            <a:r>
              <a:rPr lang="it-IT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Tecniche di spostamento e lavoro sulle traiettorie</a:t>
            </a:r>
          </a:p>
          <a:p>
            <a:r>
              <a:rPr lang="it-IT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Adattamenti situazionali</a:t>
            </a:r>
          </a:p>
          <a:p>
            <a:pPr marL="0" indent="0" algn="ctr">
              <a:buNone/>
            </a:pPr>
            <a:endParaRPr lang="it-IT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RIDUZIONE </a:t>
            </a:r>
            <a:r>
              <a:rPr lang="it-IT" sz="4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DEGLI ERRORI</a:t>
            </a:r>
          </a:p>
          <a:p>
            <a:pPr marL="0" indent="0" algn="ctr">
              <a:buNone/>
            </a:pPr>
            <a:endParaRPr lang="it-IT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INCREMENTO DELLA POSITIVITA’</a:t>
            </a:r>
            <a:endParaRPr lang="it-IT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48916" y="260649"/>
            <a:ext cx="5687380" cy="108012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DIDATTICA</a:t>
            </a:r>
            <a:endParaRPr lang="it-IT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1340769"/>
            <a:ext cx="8496944" cy="5040559"/>
          </a:xfrm>
        </p:spPr>
        <p:txBody>
          <a:bodyPr>
            <a:normAutofit/>
          </a:bodyPr>
          <a:lstStyle/>
          <a:p>
            <a:pPr algn="ctr"/>
            <a:endParaRPr lang="it-IT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Insieme </a:t>
            </a:r>
            <a:r>
              <a:rPr lang="it-IT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esercitazioni progressive che consentono di introdurre, consolidare, apprendere un movimento specifico.</a:t>
            </a:r>
          </a:p>
          <a:p>
            <a:pPr>
              <a:buFont typeface="Arial" pitchFamily="34" charset="0"/>
              <a:buChar char="•"/>
            </a:pPr>
            <a:endParaRPr lang="it-IT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it-IT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Dal semplice al difficile</a:t>
            </a:r>
          </a:p>
          <a:p>
            <a:pPr algn="ctr">
              <a:buFont typeface="Arial" pitchFamily="34" charset="0"/>
              <a:buChar char="•"/>
            </a:pPr>
            <a:r>
              <a:rPr lang="it-IT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Dal movimento in forma statica al movimento    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in forma dinamica</a:t>
            </a:r>
          </a:p>
          <a:p>
            <a:pPr algn="ctr">
              <a:buFont typeface="Arial" pitchFamily="34" charset="0"/>
              <a:buChar char="•"/>
            </a:pPr>
            <a:r>
              <a:rPr lang="it-IT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Dall’esecuzione con palla lenta all’esecuzione  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con palla veloce</a:t>
            </a: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13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48916" y="730641"/>
            <a:ext cx="5940660" cy="1026114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DIDATTICA</a:t>
            </a:r>
            <a:endParaRPr lang="it-IT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49569" y="1916832"/>
            <a:ext cx="7954770" cy="383442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it-IT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QUALE METODO SI UTILIZZA?</a:t>
            </a:r>
            <a:endParaRPr lang="it-IT" sz="3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16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68728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Programmazione specifica</a:t>
            </a:r>
            <a:endParaRPr lang="it-IT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 programmazione deve essere finalizzata all’insegnamento dei fondamentali e non al gioco.</a:t>
            </a: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Il gioco inteso come applicazione e finalizzazione della tecnica</a:t>
            </a:r>
          </a:p>
          <a:p>
            <a:pPr algn="ctr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tecniche sono strumenti da dare ai giocatori perché possano risolvere le problematiche del gioco</a:t>
            </a:r>
          </a:p>
          <a:p>
            <a:endParaRPr lang="it-IT" dirty="0"/>
          </a:p>
          <a:p>
            <a:pPr algn="ctr"/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1008112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 di prestazione</a:t>
            </a:r>
            <a:endParaRPr lang="it-IT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911824"/>
          </a:xfrm>
        </p:spPr>
        <p:txBody>
          <a:bodyPr/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Momento di studio di una determinata specialità sportiva che indentifica i fattori essenziali di prestazione che concorrono al conseguimento del risultato</a:t>
            </a:r>
          </a:p>
          <a:p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Fisico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Tecnico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Tattico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Comportamentale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genere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Categoria o serie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319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1008112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 di prestazione tecnica</a:t>
            </a:r>
            <a:endParaRPr lang="it-IT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911824"/>
          </a:xfrm>
        </p:spPr>
        <p:txBody>
          <a:bodyPr/>
          <a:lstStyle/>
          <a:p>
            <a:pPr algn="ctr"/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 eseguire un movimento</a:t>
            </a:r>
          </a:p>
          <a:p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Intervento sulla palla: modalità esecutive, modalità di controllo del tocco di palla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Movimento preparatorio: sequenze motorie negli spostamenti e nelle rincorse, timing esecutivi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Transizione: sequenze motorie</a:t>
            </a:r>
          </a:p>
          <a:p>
            <a:pPr marL="0" indent="0">
              <a:buNone/>
            </a:pP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70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122413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4800" b="1" dirty="0" smtClean="0">
                <a:latin typeface="Times New Roman" pitchFamily="18" charset="0"/>
                <a:cs typeface="Times New Roman" pitchFamily="18" charset="0"/>
              </a:rPr>
              <a:t>FASE RICEZIONE PUNTO</a:t>
            </a:r>
            <a:endParaRPr lang="it-IT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it-IT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Catena di azioni legate alla risposta del servizio avversario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Ricezione</a:t>
            </a:r>
          </a:p>
          <a:p>
            <a:pPr>
              <a:defRPr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Alzata</a:t>
            </a:r>
          </a:p>
          <a:p>
            <a:pPr>
              <a:defRPr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Attacco</a:t>
            </a:r>
          </a:p>
          <a:p>
            <a:pPr>
              <a:defRPr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Copertura e contrattacco dopo copertura</a:t>
            </a:r>
          </a:p>
          <a:p>
            <a:pPr>
              <a:defRPr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Muro difesa e contrattacco eventuale dopo rigiocata della squadra avversaria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b="1" dirty="0" smtClean="0">
                <a:solidFill>
                  <a:schemeClr val="tx1"/>
                </a:solidFill>
                <a:latin typeface="Times New Roman" pitchFamily="18" charset="0"/>
              </a:rPr>
              <a:t>LA RICEZIONE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dirty="0" smtClean="0">
                <a:latin typeface="Times New Roman" pitchFamily="18" charset="0"/>
              </a:rPr>
              <a:t>Primo fondamentale della FASE RICEZIONE PUNTO: importante ma non il più importante che è l’attacco</a:t>
            </a:r>
          </a:p>
          <a:p>
            <a:pPr eaLnBrk="1" hangingPunct="1"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sz="2800" dirty="0" smtClean="0">
                <a:latin typeface="Times New Roman" pitchFamily="18" charset="0"/>
              </a:rPr>
              <a:t>R”#” (perfetta, consente ogni tipo di combinazione) facilita la costruzione del gioco e la possibilità di vincere l’azione: 20% in meno di attacco vincente tra R“#” e R”-“ (consente solo attacco di palla alta)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buNone/>
              <a:defRPr/>
            </a:pPr>
            <a:endParaRPr lang="it-IT" sz="28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926</TotalTime>
  <Words>917</Words>
  <Application>Microsoft Office PowerPoint</Application>
  <PresentationFormat>Presentazione su schermo (4:3)</PresentationFormat>
  <Paragraphs>271</Paragraphs>
  <Slides>28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6" baseType="lpstr">
      <vt:lpstr>Arial</vt:lpstr>
      <vt:lpstr>Calibri</vt:lpstr>
      <vt:lpstr>Constantia</vt:lpstr>
      <vt:lpstr>Times New Roman</vt:lpstr>
      <vt:lpstr>Wingdings</vt:lpstr>
      <vt:lpstr>Wingdings 2</vt:lpstr>
      <vt:lpstr>Equinozio</vt:lpstr>
      <vt:lpstr>Fotografia di Photo Editor</vt:lpstr>
      <vt:lpstr>              Percorso didattico per l’impostazione delle tecniche di ricezione </vt:lpstr>
      <vt:lpstr>Presentazione standard di PowerPoint</vt:lpstr>
      <vt:lpstr>DIDATTICA</vt:lpstr>
      <vt:lpstr>DIDATTICA</vt:lpstr>
      <vt:lpstr>Programmazione specifica</vt:lpstr>
      <vt:lpstr>Modello di prestazione</vt:lpstr>
      <vt:lpstr>Modello di prestazione tecnica</vt:lpstr>
      <vt:lpstr>FASE RICEZIONE PUNTO</vt:lpstr>
      <vt:lpstr>LA RICEZIONE</vt:lpstr>
      <vt:lpstr>Tecniche di ricezione</vt:lpstr>
      <vt:lpstr>Aspetti tecnici della ricezione</vt:lpstr>
      <vt:lpstr>La posizione di partenza</vt:lpstr>
      <vt:lpstr>Piano di rimbalzo</vt:lpstr>
      <vt:lpstr>Impugnatura</vt:lpstr>
      <vt:lpstr>Contatto del pallone</vt:lpstr>
      <vt:lpstr>         Adattamento e orientamento del piano di rimbalzo </vt:lpstr>
      <vt:lpstr>Adattamento e orientamento del piano di rimbalzo</vt:lpstr>
      <vt:lpstr>Azione degli arti inferiori</vt:lpstr>
      <vt:lpstr>Spostamento</vt:lpstr>
      <vt:lpstr>Ritmo corretto di spostamento</vt:lpstr>
      <vt:lpstr>Azione degli arti inferiori (motricità specifica)</vt:lpstr>
      <vt:lpstr> Ricezione con bagher laterale </vt:lpstr>
      <vt:lpstr> Ricezione con bagher laterale </vt:lpstr>
      <vt:lpstr>La ricezione con palla corta</vt:lpstr>
      <vt:lpstr>Ricezione in palleggio</vt:lpstr>
      <vt:lpstr>Esercitazioni di tecnica di ricezione</vt:lpstr>
      <vt:lpstr>Metodologia allenamento giovanile</vt:lpstr>
      <vt:lpstr>Metodologia allenamento giovanile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RICEZIONE corso di I° grado</dc:title>
  <dc:creator>simone</dc:creator>
  <cp:lastModifiedBy>Utente Windows</cp:lastModifiedBy>
  <cp:revision>184</cp:revision>
  <dcterms:created xsi:type="dcterms:W3CDTF">2009-01-28T16:09:27Z</dcterms:created>
  <dcterms:modified xsi:type="dcterms:W3CDTF">2019-01-19T17:11:39Z</dcterms:modified>
</cp:coreProperties>
</file>