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90" y="-3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94481-4CDE-46E9-BB18-3571AD49DBC3}" type="datetimeFigureOut">
              <a:rPr lang="it-IT" smtClean="0"/>
              <a:t>21/09/2014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4BCF8-4C98-4385-A42F-2090DE260306}" type="slidenum">
              <a:rPr lang="it-IT" smtClean="0"/>
              <a:t>‹N›</a:t>
            </a:fld>
            <a:endParaRPr lang="it-IT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94481-4CDE-46E9-BB18-3571AD49DBC3}" type="datetimeFigureOut">
              <a:rPr lang="it-IT" smtClean="0"/>
              <a:t>21/09/2014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4BCF8-4C98-4385-A42F-2090DE26030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94481-4CDE-46E9-BB18-3571AD49DBC3}" type="datetimeFigureOut">
              <a:rPr lang="it-IT" smtClean="0"/>
              <a:t>21/09/2014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4BCF8-4C98-4385-A42F-2090DE26030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94481-4CDE-46E9-BB18-3571AD49DBC3}" type="datetimeFigureOut">
              <a:rPr lang="it-IT" smtClean="0"/>
              <a:t>21/09/2014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4BCF8-4C98-4385-A42F-2090DE26030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94481-4CDE-46E9-BB18-3571AD49DBC3}" type="datetimeFigureOut">
              <a:rPr lang="it-IT" smtClean="0"/>
              <a:t>21/09/2014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8904BCF8-4C98-4385-A42F-2090DE260306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94481-4CDE-46E9-BB18-3571AD49DBC3}" type="datetimeFigureOut">
              <a:rPr lang="it-IT" smtClean="0"/>
              <a:t>21/09/2014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4BCF8-4C98-4385-A42F-2090DE26030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94481-4CDE-46E9-BB18-3571AD49DBC3}" type="datetimeFigureOut">
              <a:rPr lang="it-IT" smtClean="0"/>
              <a:t>21/09/2014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4BCF8-4C98-4385-A42F-2090DE26030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94481-4CDE-46E9-BB18-3571AD49DBC3}" type="datetimeFigureOut">
              <a:rPr lang="it-IT" smtClean="0"/>
              <a:t>21/09/2014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4BCF8-4C98-4385-A42F-2090DE26030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94481-4CDE-46E9-BB18-3571AD49DBC3}" type="datetimeFigureOut">
              <a:rPr lang="it-IT" smtClean="0"/>
              <a:t>21/09/2014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4BCF8-4C98-4385-A42F-2090DE26030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94481-4CDE-46E9-BB18-3571AD49DBC3}" type="datetimeFigureOut">
              <a:rPr lang="it-IT" smtClean="0"/>
              <a:t>21/09/2014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4BCF8-4C98-4385-A42F-2090DE26030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it-IT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Fare clic sull'icona per inserire un'immagine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94481-4CDE-46E9-BB18-3571AD49DBC3}" type="datetimeFigureOut">
              <a:rPr lang="it-IT" smtClean="0"/>
              <a:t>21/09/2014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4BCF8-4C98-4385-A42F-2090DE26030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C494481-4CDE-46E9-BB18-3571AD49DBC3}" type="datetimeFigureOut">
              <a:rPr lang="it-IT" smtClean="0"/>
              <a:t>21/09/2014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904BCF8-4C98-4385-A42F-2090DE260306}" type="slidenum">
              <a:rPr lang="it-IT" smtClean="0"/>
              <a:t>‹N›</a:t>
            </a:fld>
            <a:endParaRPr lang="it-I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22030" y="548680"/>
            <a:ext cx="8229600" cy="2952328"/>
          </a:xfrm>
        </p:spPr>
        <p:txBody>
          <a:bodyPr>
            <a:normAutofit/>
          </a:bodyPr>
          <a:lstStyle/>
          <a:p>
            <a:r>
              <a:rPr lang="it-IT" b="0" dirty="0">
                <a:effectLst/>
              </a:rPr>
              <a:t>Metodologia d'allenamento e programmazione nelle categorie giovanili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03648" y="4725144"/>
            <a:ext cx="6400800" cy="1224136"/>
          </a:xfrm>
        </p:spPr>
        <p:txBody>
          <a:bodyPr/>
          <a:lstStyle/>
          <a:p>
            <a:r>
              <a:rPr lang="it-IT" dirty="0" smtClean="0"/>
              <a:t>Corso d’aggiornamento Allenatori </a:t>
            </a:r>
          </a:p>
          <a:p>
            <a:r>
              <a:rPr lang="it-IT" dirty="0" smtClean="0"/>
              <a:t>Bastiglia 28/09/2014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834432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ATTITUDINE DEL GIOVANE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960480"/>
          </a:xfrm>
        </p:spPr>
        <p:txBody>
          <a:bodyPr/>
          <a:lstStyle/>
          <a:p>
            <a:r>
              <a:rPr lang="it-IT" dirty="0" smtClean="0"/>
              <a:t>Caratterizza  </a:t>
            </a:r>
            <a:r>
              <a:rPr lang="it-IT" dirty="0"/>
              <a:t>la motricità di un giocatore </a:t>
            </a:r>
            <a:r>
              <a:rPr lang="it-IT" dirty="0" smtClean="0"/>
              <a:t>ed è fortemente </a:t>
            </a:r>
            <a:r>
              <a:rPr lang="it-IT" dirty="0"/>
              <a:t>correlabile con le tecniche specifiche del ruolo della pallavolo </a:t>
            </a:r>
            <a:r>
              <a:rPr lang="it-IT" dirty="0" smtClean="0"/>
              <a:t>di </a:t>
            </a:r>
            <a:r>
              <a:rPr lang="it-IT" dirty="0"/>
              <a:t>un certo livello</a:t>
            </a:r>
            <a:r>
              <a:rPr lang="it-IT" dirty="0" smtClean="0"/>
              <a:t>.</a:t>
            </a:r>
          </a:p>
          <a:p>
            <a:endParaRPr lang="it-IT" dirty="0" smtClean="0"/>
          </a:p>
          <a:p>
            <a:r>
              <a:rPr lang="it-IT" dirty="0" smtClean="0"/>
              <a:t>Livelli </a:t>
            </a:r>
            <a:r>
              <a:rPr lang="it-IT" dirty="0"/>
              <a:t>prestativi </a:t>
            </a:r>
            <a:r>
              <a:rPr lang="it-IT" dirty="0" smtClean="0"/>
              <a:t>:</a:t>
            </a:r>
          </a:p>
          <a:p>
            <a:pPr lvl="1"/>
            <a:r>
              <a:rPr lang="it-IT" dirty="0"/>
              <a:t>Come si esprime la competizione?</a:t>
            </a:r>
          </a:p>
          <a:p>
            <a:pPr lvl="1"/>
            <a:r>
              <a:rPr lang="it-IT" dirty="0"/>
              <a:t>Quali sono i fondamentali di riferimento?</a:t>
            </a:r>
          </a:p>
          <a:p>
            <a:pPr lvl="1"/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116624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ESEMPIO DELL’ATTACCO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36544"/>
          </a:xfrm>
        </p:spPr>
        <p:txBody>
          <a:bodyPr>
            <a:normAutofit fontScale="92500" lnSpcReduction="10000"/>
          </a:bodyPr>
          <a:lstStyle/>
          <a:p>
            <a:r>
              <a:rPr lang="it-IT" dirty="0" smtClean="0"/>
              <a:t>Altezza del colpo</a:t>
            </a:r>
          </a:p>
          <a:p>
            <a:endParaRPr lang="it-IT" dirty="0" smtClean="0"/>
          </a:p>
          <a:p>
            <a:r>
              <a:rPr lang="it-IT" dirty="0" smtClean="0"/>
              <a:t>«Palla didattica»</a:t>
            </a:r>
          </a:p>
          <a:p>
            <a:endParaRPr lang="it-IT" dirty="0" smtClean="0"/>
          </a:p>
          <a:p>
            <a:r>
              <a:rPr lang="it-IT" dirty="0" smtClean="0"/>
              <a:t>Individuazione del percorso specialistico</a:t>
            </a:r>
          </a:p>
          <a:p>
            <a:endParaRPr lang="it-IT" dirty="0" smtClean="0"/>
          </a:p>
          <a:p>
            <a:r>
              <a:rPr lang="it-IT" dirty="0" smtClean="0"/>
              <a:t>Perfezionamento tecnico della motricità specifica del ruolo</a:t>
            </a:r>
          </a:p>
          <a:p>
            <a:pPr marL="137160" indent="0">
              <a:buNone/>
            </a:pPr>
            <a:endParaRPr lang="it-IT" dirty="0" smtClean="0"/>
          </a:p>
          <a:p>
            <a:r>
              <a:rPr lang="it-IT" dirty="0" smtClean="0"/>
              <a:t>Sviluppo del comportamento tattico</a:t>
            </a:r>
          </a:p>
          <a:p>
            <a:pPr marL="137160" indent="0">
              <a:buNone/>
            </a:pPr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452852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PRINCIPI DI PROGRAMMAZIONE SPORTIVA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it-IT" dirty="0"/>
              <a:t>FASE DIDATTICA: attraverso l’insegnamento TECNICO MOTORIO per sviluppare i punti deboli e le potenzialità sconosciute</a:t>
            </a:r>
            <a:r>
              <a:rPr lang="it-IT" dirty="0" smtClean="0"/>
              <a:t>.</a:t>
            </a:r>
          </a:p>
          <a:p>
            <a:pPr lvl="0"/>
            <a:endParaRPr lang="it-IT" dirty="0"/>
          </a:p>
          <a:p>
            <a:pPr lvl="0"/>
            <a:r>
              <a:rPr lang="it-IT" dirty="0"/>
              <a:t>FASE DI SPECIALIZZAZIONE: attraverso l’allenamento tecnico stabilizzare i PUNTI DI </a:t>
            </a:r>
            <a:r>
              <a:rPr lang="it-IT" dirty="0" smtClean="0"/>
              <a:t>FORZA</a:t>
            </a:r>
            <a:endParaRPr lang="it-IT" dirty="0"/>
          </a:p>
          <a:p>
            <a:pPr lvl="1"/>
            <a:r>
              <a:rPr lang="it-IT" dirty="0"/>
              <a:t>Aumentano i volumi di lavoro e diminuiscono i gli obiettivi del lavoro (numero dei fondamentali</a:t>
            </a:r>
            <a:r>
              <a:rPr lang="it-IT" dirty="0" smtClean="0"/>
              <a:t>)</a:t>
            </a:r>
          </a:p>
          <a:p>
            <a:pPr lvl="1"/>
            <a:endParaRPr lang="it-IT" dirty="0"/>
          </a:p>
          <a:p>
            <a:r>
              <a:rPr lang="it-IT" dirty="0"/>
              <a:t>FASE DI COMPETIZIONE: attraverso l’allenamento tecnico-tattico stabilizzare la capacità del gioco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64366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>
                <a:effectLst/>
              </a:rPr>
              <a:t>PRINCIPI </a:t>
            </a:r>
            <a:r>
              <a:rPr lang="it-IT" dirty="0">
                <a:effectLst/>
              </a:rPr>
              <a:t>DELLA PROGRAMMAZIONE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dirty="0"/>
              <a:t>PROGRAMMAZIONE A TAPPE: ogni tappa viene programmata sui risultati di quella precedente;</a:t>
            </a:r>
          </a:p>
          <a:p>
            <a:pPr lvl="0"/>
            <a:r>
              <a:rPr lang="it-IT" dirty="0"/>
              <a:t>PROGRAMMAZIONE A BLOCCHI: ogni blocco di lavoro è indipendente sul piano programmatico;</a:t>
            </a:r>
          </a:p>
          <a:p>
            <a:pPr lvl="0"/>
            <a:r>
              <a:rPr lang="it-IT" dirty="0"/>
              <a:t>PERIODIZZAZIONE: tiene conto della dinamica di sviluppo (adattamenti fisiologici) della capacità di prestazione sul piano condizionale.</a:t>
            </a:r>
          </a:p>
        </p:txBody>
      </p:sp>
    </p:spTree>
    <p:extLst>
      <p:ext uri="{BB962C8B-B14F-4D97-AF65-F5344CB8AC3E}">
        <p14:creationId xmlns:p14="http://schemas.microsoft.com/office/powerpoint/2010/main" val="6309110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>
                <a:effectLst/>
              </a:rPr>
              <a:t>PREVISIONE DEL TALENTO</a:t>
            </a:r>
            <a:br>
              <a:rPr lang="it-IT" dirty="0">
                <a:effectLst/>
              </a:rPr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it-IT" dirty="0"/>
              <a:t>Velocità di stabilizzazione del processo di apprendimento;</a:t>
            </a:r>
          </a:p>
          <a:p>
            <a:pPr lvl="1"/>
            <a:r>
              <a:rPr lang="it-IT" dirty="0"/>
              <a:t>Personalità del giovane nel contesto:</a:t>
            </a:r>
          </a:p>
          <a:p>
            <a:pPr lvl="1"/>
            <a:r>
              <a:rPr lang="it-IT" dirty="0" smtClean="0"/>
              <a:t>Capacità </a:t>
            </a:r>
            <a:r>
              <a:rPr lang="it-IT" dirty="0"/>
              <a:t>di utilizzo della motricità di base</a:t>
            </a:r>
          </a:p>
          <a:p>
            <a:pPr lvl="1"/>
            <a:r>
              <a:rPr lang="it-IT" dirty="0"/>
              <a:t>Efficacia di apprendimento del nuovo schema motorio</a:t>
            </a:r>
          </a:p>
          <a:p>
            <a:pPr lvl="0"/>
            <a:r>
              <a:rPr lang="it-IT" dirty="0" smtClean="0"/>
              <a:t>Non </a:t>
            </a:r>
            <a:r>
              <a:rPr lang="it-IT" dirty="0"/>
              <a:t>deve focalizzarsi </a:t>
            </a:r>
            <a:r>
              <a:rPr lang="it-IT" dirty="0" smtClean="0"/>
              <a:t>sull’efficienza </a:t>
            </a:r>
            <a:r>
              <a:rPr lang="it-IT" dirty="0"/>
              <a:t>specifica. </a:t>
            </a:r>
            <a:endParaRPr lang="it-IT" dirty="0" smtClean="0"/>
          </a:p>
          <a:p>
            <a:pPr lvl="1"/>
            <a:r>
              <a:rPr lang="it-IT" dirty="0" smtClean="0"/>
              <a:t>precoce </a:t>
            </a:r>
            <a:r>
              <a:rPr lang="it-IT" dirty="0"/>
              <a:t>differenziazione su punti di forza e punti deboli.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743078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INDICATORI DI RISULTATO SPORTIVO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528432"/>
          </a:xfrm>
        </p:spPr>
        <p:txBody>
          <a:bodyPr/>
          <a:lstStyle/>
          <a:p>
            <a:pPr lvl="0"/>
            <a:r>
              <a:rPr lang="it-IT" dirty="0"/>
              <a:t>ALTO LIVELLO: attacco – muro </a:t>
            </a:r>
            <a:r>
              <a:rPr lang="it-IT" dirty="0" smtClean="0"/>
              <a:t>– contrattacco</a:t>
            </a:r>
          </a:p>
          <a:p>
            <a:pPr lvl="0"/>
            <a:endParaRPr lang="it-IT" dirty="0"/>
          </a:p>
          <a:p>
            <a:pPr lvl="0"/>
            <a:r>
              <a:rPr lang="it-IT" dirty="0"/>
              <a:t>MEDIO LIVELLO: attacco - servizio – </a:t>
            </a:r>
            <a:r>
              <a:rPr lang="it-IT" dirty="0" smtClean="0"/>
              <a:t>difesa</a:t>
            </a:r>
          </a:p>
          <a:p>
            <a:pPr lvl="0"/>
            <a:endParaRPr lang="it-IT" dirty="0"/>
          </a:p>
          <a:p>
            <a:pPr lvl="0"/>
            <a:r>
              <a:rPr lang="it-IT" dirty="0"/>
              <a:t>BASSO LIVELLO: servizio – ricezione – difesa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60670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OBIETTIVI DEL SETTORE GIOVANILE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it-IT" dirty="0"/>
              <a:t>Identificazione delle attitudini </a:t>
            </a:r>
            <a:r>
              <a:rPr lang="it-IT" dirty="0" smtClean="0"/>
              <a:t> e identificazione </a:t>
            </a:r>
            <a:r>
              <a:rPr lang="it-IT" dirty="0"/>
              <a:t>del talento</a:t>
            </a:r>
            <a:r>
              <a:rPr lang="it-IT" dirty="0" smtClean="0"/>
              <a:t>.</a:t>
            </a:r>
          </a:p>
          <a:p>
            <a:pPr marL="137160" lvl="0" indent="0">
              <a:buNone/>
            </a:pPr>
            <a:endParaRPr lang="it-IT" dirty="0"/>
          </a:p>
          <a:p>
            <a:pPr lvl="0"/>
            <a:r>
              <a:rPr lang="it-IT" dirty="0"/>
              <a:t>Qualificazione e competizione </a:t>
            </a:r>
            <a:r>
              <a:rPr lang="it-IT" dirty="0" smtClean="0"/>
              <a:t>(nel </a:t>
            </a:r>
            <a:r>
              <a:rPr lang="it-IT" dirty="0"/>
              <a:t>meccanismo del gioco</a:t>
            </a:r>
            <a:r>
              <a:rPr lang="it-IT" dirty="0" smtClean="0"/>
              <a:t>).</a:t>
            </a:r>
          </a:p>
          <a:p>
            <a:pPr lvl="0"/>
            <a:endParaRPr lang="it-IT" dirty="0"/>
          </a:p>
          <a:p>
            <a:pPr lvl="0"/>
            <a:r>
              <a:rPr lang="it-IT" dirty="0"/>
              <a:t>Programmazione pluriennale </a:t>
            </a:r>
            <a:r>
              <a:rPr lang="it-IT" dirty="0" smtClean="0"/>
              <a:t>(ogni </a:t>
            </a:r>
            <a:r>
              <a:rPr lang="it-IT" dirty="0"/>
              <a:t>categoria ha un proprio sistema </a:t>
            </a:r>
            <a:r>
              <a:rPr lang="it-IT" dirty="0" smtClean="0"/>
              <a:t>competitivo).</a:t>
            </a:r>
          </a:p>
          <a:p>
            <a:pPr marL="137160" lvl="0" indent="0">
              <a:buNone/>
            </a:pPr>
            <a:endParaRPr lang="it-IT" dirty="0" smtClean="0"/>
          </a:p>
          <a:p>
            <a:pPr lvl="0"/>
            <a:r>
              <a:rPr lang="it-IT" dirty="0" smtClean="0"/>
              <a:t>Competere nel percorso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29292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>
                <a:effectLst/>
              </a:rPr>
              <a:t>PROGRAMMAZIONE </a:t>
            </a:r>
            <a:r>
              <a:rPr lang="it-IT" dirty="0" smtClean="0">
                <a:effectLst/>
              </a:rPr>
              <a:t>EDUCATIVA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248512"/>
          </a:xfrm>
        </p:spPr>
        <p:txBody>
          <a:bodyPr/>
          <a:lstStyle/>
          <a:p>
            <a:r>
              <a:rPr lang="it-IT" dirty="0"/>
              <a:t>Modificazione </a:t>
            </a:r>
            <a:r>
              <a:rPr lang="it-IT" b="1" u="sng" dirty="0"/>
              <a:t>stabile</a:t>
            </a:r>
            <a:r>
              <a:rPr lang="it-IT" dirty="0"/>
              <a:t> di un comportamento (tecnico – motorio</a:t>
            </a:r>
            <a:r>
              <a:rPr lang="it-IT" dirty="0" smtClean="0"/>
              <a:t>)</a:t>
            </a:r>
          </a:p>
          <a:p>
            <a:endParaRPr lang="it-IT" dirty="0" smtClean="0"/>
          </a:p>
          <a:p>
            <a:r>
              <a:rPr lang="it-IT" dirty="0"/>
              <a:t>Identificazione </a:t>
            </a:r>
            <a:r>
              <a:rPr lang="it-IT" dirty="0" smtClean="0"/>
              <a:t>dell’orientamento motivazionale </a:t>
            </a:r>
            <a:r>
              <a:rPr lang="it-IT" dirty="0"/>
              <a:t>individuale </a:t>
            </a:r>
            <a:endParaRPr lang="it-IT" dirty="0" smtClean="0"/>
          </a:p>
          <a:p>
            <a:endParaRPr lang="it-IT" dirty="0" smtClean="0"/>
          </a:p>
          <a:p>
            <a:r>
              <a:rPr lang="it-IT" dirty="0"/>
              <a:t>Sviluppo dell’efficienza nel ruolo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23180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smtClean="0"/>
              <a:t>PROGRAMMAZIONE:  INSEGNAMENTO E PROGRESSIVITA’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320520"/>
          </a:xfrm>
        </p:spPr>
        <p:txBody>
          <a:bodyPr/>
          <a:lstStyle/>
          <a:p>
            <a:pPr lvl="0"/>
            <a:r>
              <a:rPr lang="it-IT" dirty="0"/>
              <a:t>Livello </a:t>
            </a:r>
            <a:r>
              <a:rPr lang="it-IT" dirty="0" smtClean="0"/>
              <a:t>motorio</a:t>
            </a:r>
          </a:p>
          <a:p>
            <a:pPr lvl="0"/>
            <a:endParaRPr lang="it-IT" dirty="0" smtClean="0"/>
          </a:p>
          <a:p>
            <a:pPr lvl="0"/>
            <a:endParaRPr lang="it-IT" dirty="0"/>
          </a:p>
          <a:p>
            <a:pPr lvl="0"/>
            <a:r>
              <a:rPr lang="it-IT" dirty="0"/>
              <a:t>Livello di tecnica di base e </a:t>
            </a:r>
            <a:r>
              <a:rPr lang="it-IT" dirty="0" smtClean="0"/>
              <a:t>specialistica</a:t>
            </a:r>
          </a:p>
          <a:p>
            <a:pPr lvl="0"/>
            <a:endParaRPr lang="it-IT" dirty="0" smtClean="0"/>
          </a:p>
          <a:p>
            <a:pPr lvl="0"/>
            <a:endParaRPr lang="it-IT" dirty="0"/>
          </a:p>
          <a:p>
            <a:pPr lvl="0"/>
            <a:r>
              <a:rPr lang="it-IT" dirty="0"/>
              <a:t>Livello di sviluppo dei sistemi di </a:t>
            </a:r>
            <a:r>
              <a:rPr lang="it-IT" dirty="0" smtClean="0"/>
              <a:t>gioco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4294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PRESUPPOSTI E MOTRICITA’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816464"/>
          </a:xfrm>
        </p:spPr>
        <p:txBody>
          <a:bodyPr/>
          <a:lstStyle/>
          <a:p>
            <a:r>
              <a:rPr lang="it-IT" dirty="0" smtClean="0"/>
              <a:t>Materiale umano e risorse</a:t>
            </a:r>
          </a:p>
          <a:p>
            <a:endParaRPr lang="it-IT" dirty="0" smtClean="0"/>
          </a:p>
          <a:p>
            <a:r>
              <a:rPr lang="it-IT" dirty="0" smtClean="0"/>
              <a:t>Stile di vita dei ragazzi</a:t>
            </a:r>
          </a:p>
          <a:p>
            <a:endParaRPr lang="it-IT" dirty="0" smtClean="0"/>
          </a:p>
          <a:p>
            <a:r>
              <a:rPr lang="it-IT" dirty="0" smtClean="0"/>
              <a:t>Obiettivi dell’attivazione e dell’allungamento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92842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FUNZIONALITA’ ED ASPETTI CONDIZIONALI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176504"/>
          </a:xfrm>
        </p:spPr>
        <p:txBody>
          <a:bodyPr/>
          <a:lstStyle/>
          <a:p>
            <a:r>
              <a:rPr lang="it-IT" dirty="0" smtClean="0"/>
              <a:t>Lavoro a terra</a:t>
            </a:r>
          </a:p>
          <a:p>
            <a:r>
              <a:rPr lang="it-IT" dirty="0" smtClean="0"/>
              <a:t>Addome e dorso</a:t>
            </a:r>
          </a:p>
          <a:p>
            <a:r>
              <a:rPr lang="it-IT" dirty="0" smtClean="0"/>
              <a:t>Andature</a:t>
            </a:r>
          </a:p>
          <a:p>
            <a:r>
              <a:rPr lang="it-IT" dirty="0" smtClean="0"/>
              <a:t>Forza a carico naturale</a:t>
            </a:r>
          </a:p>
          <a:p>
            <a:r>
              <a:rPr lang="it-IT" dirty="0" smtClean="0"/>
              <a:t>Palle mediche</a:t>
            </a:r>
          </a:p>
          <a:p>
            <a:r>
              <a:rPr lang="it-IT" dirty="0" smtClean="0"/>
              <a:t>Bilancieri e manubri</a:t>
            </a:r>
          </a:p>
          <a:p>
            <a:r>
              <a:rPr lang="it-IT" dirty="0" smtClean="0"/>
              <a:t>Pesi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041530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MOBILITA’ A TERRA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2114576"/>
            <a:ext cx="8229600" cy="3978720"/>
          </a:xfrm>
        </p:spPr>
        <p:txBody>
          <a:bodyPr/>
          <a:lstStyle/>
          <a:p>
            <a:r>
              <a:rPr lang="it-IT" dirty="0" smtClean="0"/>
              <a:t>1. Anche: mobilizzazione del bacino</a:t>
            </a:r>
          </a:p>
          <a:p>
            <a:r>
              <a:rPr lang="it-IT" dirty="0" smtClean="0"/>
              <a:t>2. Adduttori</a:t>
            </a:r>
          </a:p>
          <a:p>
            <a:r>
              <a:rPr lang="it-IT" dirty="0" smtClean="0"/>
              <a:t>3. Torsioni a terra supine e prone</a:t>
            </a:r>
          </a:p>
          <a:p>
            <a:r>
              <a:rPr lang="it-IT" dirty="0" smtClean="0"/>
              <a:t>4. Distensioni ginocchio</a:t>
            </a:r>
          </a:p>
          <a:p>
            <a:r>
              <a:rPr lang="it-IT" dirty="0" smtClean="0"/>
              <a:t>5. Addome e dorso (recupero attivo)</a:t>
            </a:r>
          </a:p>
          <a:p>
            <a:r>
              <a:rPr lang="it-IT" dirty="0" smtClean="0"/>
              <a:t>6. Parte alta del dorso</a:t>
            </a:r>
          </a:p>
          <a:p>
            <a:r>
              <a:rPr lang="it-IT" dirty="0" smtClean="0"/>
              <a:t>7. Esercizi in </a:t>
            </a:r>
            <a:r>
              <a:rPr lang="it-IT" dirty="0" err="1" smtClean="0"/>
              <a:t>quadrupedia</a:t>
            </a:r>
            <a:r>
              <a:rPr lang="it-IT" dirty="0" smtClean="0"/>
              <a:t> dinamici</a:t>
            </a:r>
            <a:r>
              <a:rPr lang="it-IT" dirty="0"/>
              <a:t>.</a:t>
            </a:r>
            <a:r>
              <a:rPr lang="it-IT" dirty="0" smtClean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772127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MOBILITA’ IN PIEDI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lvl="0" indent="0">
              <a:buNone/>
            </a:pPr>
            <a:r>
              <a:rPr lang="it-IT" dirty="0" smtClean="0"/>
              <a:t>1. Caviglie e </a:t>
            </a:r>
            <a:r>
              <a:rPr lang="it-IT" dirty="0"/>
              <a:t>controllo dei piedi;</a:t>
            </a:r>
          </a:p>
          <a:p>
            <a:pPr marL="137160" lvl="0" indent="0">
              <a:buNone/>
            </a:pPr>
            <a:r>
              <a:rPr lang="it-IT" dirty="0" smtClean="0"/>
              <a:t>2. Ginocchia</a:t>
            </a:r>
            <a:r>
              <a:rPr lang="it-IT" dirty="0"/>
              <a:t>: propedeutica per lo </a:t>
            </a:r>
            <a:r>
              <a:rPr lang="it-IT" dirty="0" err="1"/>
              <a:t>squat</a:t>
            </a:r>
            <a:r>
              <a:rPr lang="it-IT" dirty="0"/>
              <a:t>;</a:t>
            </a:r>
          </a:p>
          <a:p>
            <a:pPr marL="137160" lvl="0" indent="0">
              <a:buNone/>
            </a:pPr>
            <a:r>
              <a:rPr lang="it-IT" dirty="0" smtClean="0"/>
              <a:t>3. Mobilizzazione </a:t>
            </a:r>
            <a:r>
              <a:rPr lang="it-IT" dirty="0"/>
              <a:t>dell’anca (pendolo</a:t>
            </a:r>
            <a:r>
              <a:rPr lang="it-IT" dirty="0" smtClean="0"/>
              <a:t>);</a:t>
            </a:r>
          </a:p>
          <a:p>
            <a:pPr marL="137160" lvl="0" indent="0">
              <a:buNone/>
            </a:pPr>
            <a:r>
              <a:rPr lang="it-IT" dirty="0" smtClean="0"/>
              <a:t>4. Affondi con e senza molleggi</a:t>
            </a:r>
          </a:p>
          <a:p>
            <a:pPr marL="137160" lvl="0" indent="0">
              <a:buNone/>
            </a:pPr>
            <a:r>
              <a:rPr lang="it-IT" dirty="0" smtClean="0"/>
              <a:t>5. Affondi + tronco;</a:t>
            </a:r>
          </a:p>
          <a:p>
            <a:pPr marL="137160" lvl="0" indent="0">
              <a:buNone/>
            </a:pPr>
            <a:r>
              <a:rPr lang="it-IT" dirty="0" smtClean="0"/>
              <a:t>6. Flesso-estensione del tronco;</a:t>
            </a:r>
          </a:p>
          <a:p>
            <a:pPr marL="137160" lvl="0" indent="0">
              <a:buNone/>
            </a:pPr>
            <a:r>
              <a:rPr lang="it-IT" dirty="0" smtClean="0"/>
              <a:t>7: Dorso: aperture</a:t>
            </a:r>
          </a:p>
          <a:p>
            <a:pPr marL="137160" lvl="0" indent="0">
              <a:buNone/>
            </a:pPr>
            <a:r>
              <a:rPr lang="it-IT" dirty="0" smtClean="0"/>
              <a:t>8: Spalle e collo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838531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ANDATURE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2276872"/>
            <a:ext cx="8229600" cy="3888432"/>
          </a:xfrm>
        </p:spPr>
        <p:txBody>
          <a:bodyPr/>
          <a:lstStyle/>
          <a:p>
            <a:pPr marL="651510" indent="-514350">
              <a:buAutoNum type="arabicPeriod"/>
            </a:pPr>
            <a:r>
              <a:rPr lang="it-IT" dirty="0" smtClean="0"/>
              <a:t>Coordinazione prima delle andature</a:t>
            </a:r>
          </a:p>
          <a:p>
            <a:pPr marL="651510" indent="-514350">
              <a:buAutoNum type="arabicPeriod"/>
            </a:pPr>
            <a:r>
              <a:rPr lang="it-IT" dirty="0" smtClean="0"/>
              <a:t>Slanci alternati e salti incrociati, salti e circonduzioni</a:t>
            </a:r>
          </a:p>
          <a:p>
            <a:pPr marL="651510" indent="-514350">
              <a:buAutoNum type="arabicPeriod"/>
            </a:pPr>
            <a:r>
              <a:rPr lang="it-IT" dirty="0" smtClean="0"/>
              <a:t>Andature</a:t>
            </a:r>
          </a:p>
          <a:p>
            <a:pPr marL="651510" indent="-514350">
              <a:buAutoNum type="arabicPeriod"/>
            </a:pPr>
            <a:r>
              <a:rPr lang="it-IT" dirty="0" smtClean="0"/>
              <a:t>Spinte in </a:t>
            </a:r>
            <a:r>
              <a:rPr lang="it-IT" dirty="0" err="1" smtClean="0"/>
              <a:t>quadrupedia</a:t>
            </a:r>
            <a:r>
              <a:rPr lang="it-IT" dirty="0" smtClean="0"/>
              <a:t> e posture in affondo e tenuta</a:t>
            </a:r>
          </a:p>
          <a:p>
            <a:pPr marL="651510" indent="-514350">
              <a:buAutoNum type="arabicPeriod"/>
            </a:pPr>
            <a:r>
              <a:rPr lang="it-IT" dirty="0" smtClean="0"/>
              <a:t>Circuiti di motricità specifica: Impulso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994966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tice">
  <a:themeElements>
    <a:clrScheme name="Puntina da disegno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Vert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Vert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146</TotalTime>
  <Words>517</Words>
  <Application>Microsoft Office PowerPoint</Application>
  <PresentationFormat>Presentazione su schermo (4:3)</PresentationFormat>
  <Paragraphs>102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6" baseType="lpstr">
      <vt:lpstr>Vertice</vt:lpstr>
      <vt:lpstr>Metodologia d'allenamento e programmazione nelle categorie giovanili</vt:lpstr>
      <vt:lpstr>OBIETTIVI DEL SETTORE GIOVANILE</vt:lpstr>
      <vt:lpstr>PROGRAMMAZIONE EDUCATIVA</vt:lpstr>
      <vt:lpstr>PROGRAMMAZIONE:  INSEGNAMENTO E PROGRESSIVITA’</vt:lpstr>
      <vt:lpstr>PRESUPPOSTI E MOTRICITA’</vt:lpstr>
      <vt:lpstr>FUNZIONALITA’ ED ASPETTI CONDIZIONALI</vt:lpstr>
      <vt:lpstr>MOBILITA’ A TERRA</vt:lpstr>
      <vt:lpstr>MOBILITA’ IN PIEDI</vt:lpstr>
      <vt:lpstr>ANDATURE</vt:lpstr>
      <vt:lpstr>ATTITUDINE DEL GIOVANE</vt:lpstr>
      <vt:lpstr>ESEMPIO DELL’ATTACCO</vt:lpstr>
      <vt:lpstr>PRINCIPI DI PROGRAMMAZIONE SPORTIVA</vt:lpstr>
      <vt:lpstr>PRINCIPI DELLA PROGRAMMAZIONE </vt:lpstr>
      <vt:lpstr>PREVISIONE DEL TALENTO </vt:lpstr>
      <vt:lpstr>INDICATORI DI RISULTATO SPORTIVO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Carlo</dc:creator>
  <cp:lastModifiedBy>Carlo</cp:lastModifiedBy>
  <cp:revision>16</cp:revision>
  <dcterms:created xsi:type="dcterms:W3CDTF">2014-09-21T12:02:23Z</dcterms:created>
  <dcterms:modified xsi:type="dcterms:W3CDTF">2014-09-21T14:29:12Z</dcterms:modified>
</cp:coreProperties>
</file>