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0" r:id="rId2"/>
    <p:sldId id="281" r:id="rId3"/>
    <p:sldId id="268" r:id="rId4"/>
    <p:sldId id="289" r:id="rId5"/>
    <p:sldId id="269" r:id="rId6"/>
    <p:sldId id="265" r:id="rId7"/>
    <p:sldId id="267" r:id="rId8"/>
    <p:sldId id="266" r:id="rId9"/>
    <p:sldId id="279" r:id="rId10"/>
    <p:sldId id="262" r:id="rId11"/>
    <p:sldId id="270" r:id="rId12"/>
    <p:sldId id="286" r:id="rId13"/>
    <p:sldId id="271" r:id="rId14"/>
    <p:sldId id="287" r:id="rId15"/>
    <p:sldId id="288" r:id="rId16"/>
    <p:sldId id="278" r:id="rId17"/>
    <p:sldId id="272" r:id="rId18"/>
    <p:sldId id="275" r:id="rId19"/>
    <p:sldId id="282" r:id="rId20"/>
    <p:sldId id="273" r:id="rId21"/>
    <p:sldId id="285" r:id="rId22"/>
    <p:sldId id="274" r:id="rId23"/>
    <p:sldId id="290" r:id="rId24"/>
    <p:sldId id="292" r:id="rId25"/>
    <p:sldId id="293" r:id="rId2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D793-91BF-4830-984A-B16B55C78635}" type="datetimeFigureOut">
              <a:rPr lang="it-IT" smtClean="0"/>
              <a:pPr/>
              <a:t>18/02/2017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6816-49F5-4938-866E-5671956A14C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D793-91BF-4830-984A-B16B55C78635}" type="datetimeFigureOut">
              <a:rPr lang="it-IT" smtClean="0"/>
              <a:pPr/>
              <a:t>18/02/2017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6816-49F5-4938-866E-5671956A14C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D793-91BF-4830-984A-B16B55C78635}" type="datetimeFigureOut">
              <a:rPr lang="it-IT" smtClean="0"/>
              <a:pPr/>
              <a:t>18/02/2017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6816-49F5-4938-866E-5671956A14C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D793-91BF-4830-984A-B16B55C78635}" type="datetimeFigureOut">
              <a:rPr lang="it-IT" smtClean="0"/>
              <a:pPr/>
              <a:t>18/02/2017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6816-49F5-4938-866E-5671956A14C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D793-91BF-4830-984A-B16B55C78635}" type="datetimeFigureOut">
              <a:rPr lang="it-IT" smtClean="0"/>
              <a:pPr/>
              <a:t>18/02/2017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6816-49F5-4938-866E-5671956A14C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D793-91BF-4830-984A-B16B55C78635}" type="datetimeFigureOut">
              <a:rPr lang="it-IT" smtClean="0"/>
              <a:pPr/>
              <a:t>18/02/2017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6816-49F5-4938-866E-5671956A14C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D793-91BF-4830-984A-B16B55C78635}" type="datetimeFigureOut">
              <a:rPr lang="it-IT" smtClean="0"/>
              <a:pPr/>
              <a:t>18/02/2017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6816-49F5-4938-866E-5671956A14C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D793-91BF-4830-984A-B16B55C78635}" type="datetimeFigureOut">
              <a:rPr lang="it-IT" smtClean="0"/>
              <a:pPr/>
              <a:t>18/02/2017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6816-49F5-4938-866E-5671956A14C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D793-91BF-4830-984A-B16B55C78635}" type="datetimeFigureOut">
              <a:rPr lang="it-IT" smtClean="0"/>
              <a:pPr/>
              <a:t>18/02/2017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6816-49F5-4938-866E-5671956A14C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D793-91BF-4830-984A-B16B55C78635}" type="datetimeFigureOut">
              <a:rPr lang="it-IT" smtClean="0"/>
              <a:pPr/>
              <a:t>18/02/2017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6816-49F5-4938-866E-5671956A14C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D793-91BF-4830-984A-B16B55C78635}" type="datetimeFigureOut">
              <a:rPr lang="it-IT" smtClean="0"/>
              <a:pPr/>
              <a:t>18/02/2017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D336816-49F5-4938-866E-5671956A14C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679D793-91BF-4830-984A-B16B55C78635}" type="datetimeFigureOut">
              <a:rPr lang="it-IT" smtClean="0"/>
              <a:pPr/>
              <a:t>18/02/2017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336816-49F5-4938-866E-5671956A14CD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H:\Pallavolo\Corso%20I%20grado\19%2002%202017\passo%20accostato.wmv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H:\Pallavolo\Corso%20I%20grado\19%2002%202017\passo%20incrociato.wmv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H:\Pallavolo\Corso%20I%20grado\19%2002%202017\passo%20laterale%20e%20incrociato.wmv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H:\Pallavolo\Corso%20I%20grado\19%2002%202017\lettura.mp4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H:\Pallavolo\Corso%20I%20grado\19%2002%202017\opzione.mp4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H:\Pallavolo\Corso%20I%20grado\19%2002%202017\piano%20di%20rimbalzo.mp4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7920880" cy="2376264"/>
          </a:xfrm>
        </p:spPr>
        <p:txBody>
          <a:bodyPr>
            <a:normAutofit/>
          </a:bodyPr>
          <a:lstStyle/>
          <a:p>
            <a:pPr algn="ctr"/>
            <a:r>
              <a:rPr lang="it-IT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L’ALLENAMENTO DEL SISTEMA </a:t>
            </a:r>
            <a:r>
              <a:rPr lang="it-IT" sz="40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MURO</a:t>
            </a:r>
            <a:endParaRPr lang="it-IT" sz="40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3933056"/>
            <a:ext cx="7992560" cy="2232248"/>
          </a:xfrm>
        </p:spPr>
        <p:txBody>
          <a:bodyPr/>
          <a:lstStyle/>
          <a:p>
            <a:pPr algn="l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Corso di primo grado</a:t>
            </a:r>
          </a:p>
          <a:p>
            <a:pPr algn="l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Relatore:: Gualdi Simone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1586440"/>
          </a:xfrm>
        </p:spPr>
        <p:txBody>
          <a:bodyPr>
            <a:normAutofit/>
          </a:bodyPr>
          <a:lstStyle/>
          <a:p>
            <a:pPr algn="ctr"/>
            <a:r>
              <a:rPr lang="it-IT" sz="4400" dirty="0" smtClean="0">
                <a:latin typeface="Times New Roman" pitchFamily="18" charset="0"/>
                <a:cs typeface="Times New Roman" pitchFamily="18" charset="0"/>
              </a:rPr>
              <a:t>Osservazione visiva ed elaborazione tattica elementare</a:t>
            </a:r>
            <a:endParaRPr lang="it-IT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Punti di riferimento su cui focalizzare l’osservazione:</a:t>
            </a:r>
          </a:p>
          <a:p>
            <a:pPr algn="ctr"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qualità del primo tocco</a:t>
            </a:r>
          </a:p>
          <a:p>
            <a:pPr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atteggiamento del palleggiatore e qualità della traiettoria di  </a:t>
            </a:r>
          </a:p>
          <a:p>
            <a:pPr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   alzata</a:t>
            </a:r>
          </a:p>
          <a:p>
            <a:pPr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gli spostamenti eventuali durante l’azione, la rincorsa e la gestualità dell’attaccante</a:t>
            </a:r>
          </a:p>
          <a:p>
            <a:endParaRPr lang="it-IT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704088"/>
            <a:ext cx="8291264" cy="852704"/>
          </a:xfrm>
        </p:spPr>
        <p:txBody>
          <a:bodyPr/>
          <a:lstStyle/>
          <a:p>
            <a:pPr algn="ctr"/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Traslocazioni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: passo accostato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Si muove per primo il piede corrispondente alla direzione di spostamento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Può essere singolo o multiplo, corto o lungo in relazione alle esigenze imposte dal gioco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Posizione di arrivo simile a quella di partenza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È una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traslocazione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lenta però ideale perché consente di mantenere la frontalità allo stacco</a:t>
            </a:r>
          </a:p>
          <a:p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passo accostato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-2768601" y="-952141"/>
            <a:ext cx="13605297" cy="76529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704088"/>
            <a:ext cx="8291264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Traslocazioni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: passo incrociato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Si muove per primo il piede opposto alla direzione di spostamento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Prevede un recupero della frontalità alla rete nella parte finale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È combinato al passo accostato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La posizione delle braccia deve essere comoda, in posizione flessa e con una oscillazione non eccessiva</a:t>
            </a:r>
          </a:p>
          <a:p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passo incrociato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-2768601" y="0"/>
            <a:ext cx="11912601" cy="67008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passo laterale e incrociato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-3201326" y="-243408"/>
            <a:ext cx="12345326" cy="69442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91264" cy="1080120"/>
          </a:xfrm>
        </p:spPr>
        <p:txBody>
          <a:bodyPr>
            <a:normAutofit/>
          </a:bodyPr>
          <a:lstStyle/>
          <a:p>
            <a:pPr algn="ctr"/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Traslocazioni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Indipendentemente dal ruolo e dalla scelta del tipo di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traslocazione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è fondamentale: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La velocità di spostamento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L’anticipo dei piedi e la verticalizzazione del salto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La gestione della frontalità</a:t>
            </a:r>
          </a:p>
          <a:p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1442424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Tattica di muro:</a:t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Guida del muro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Giocatore più vicino alla palla: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fissa la sua posizione e costituisce un punto di riferimento per i compagni di muro e di difesa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Obiettivo tattico del sistema di muro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Muro NON MURO: competenza di chiamata della scelta di NON MURO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Dove muro: definizione della posizioni di partenza individuali nella linea di muro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Competenze primarie e secondarie individuali in base alla capacità di spostamento 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91264" cy="1370416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 </a:t>
            </a:r>
            <a:r>
              <a:rPr lang="it-IT" sz="4900" dirty="0" smtClean="0">
                <a:latin typeface="Times New Roman" pitchFamily="18" charset="0"/>
                <a:cs typeface="Times New Roman" pitchFamily="18" charset="0"/>
              </a:rPr>
              <a:t>Sistema Muro Difesa preventivo di primo tempo</a:t>
            </a:r>
            <a:endParaRPr lang="it-IT" sz="4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Segnaposto contenuto 4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4         3                2                            4      3           2</a:t>
            </a:r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</a:p>
          <a:p>
            <a:pPr>
              <a:buNone/>
            </a:pP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it-IT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</a:p>
          <a:p>
            <a:pPr>
              <a:buNone/>
            </a:pP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</a:t>
            </a:r>
            <a:r>
              <a:rPr lang="it-IT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it-IT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6                                           </a:t>
            </a:r>
            <a:r>
              <a:rPr lang="it-IT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it-IT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pPr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it-IT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Alzatore 2° linea                         Alzatore 1° linea           </a:t>
            </a:r>
            <a:endParaRPr lang="it-IT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187624" y="2348880"/>
            <a:ext cx="2880000" cy="288032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1 16"/>
          <p:cNvCxnSpPr/>
          <p:nvPr/>
        </p:nvCxnSpPr>
        <p:spPr>
          <a:xfrm>
            <a:off x="2267744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ttore 1 22"/>
          <p:cNvCxnSpPr/>
          <p:nvPr/>
        </p:nvCxnSpPr>
        <p:spPr>
          <a:xfrm>
            <a:off x="1403648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>
          <a:xfrm>
            <a:off x="3491880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>
            <a:off x="1547664" y="3933056"/>
            <a:ext cx="288032" cy="21602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ttore 1 31"/>
          <p:cNvCxnSpPr/>
          <p:nvPr/>
        </p:nvCxnSpPr>
        <p:spPr>
          <a:xfrm>
            <a:off x="2483768" y="4581128"/>
            <a:ext cx="5040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ttore 1 33"/>
          <p:cNvCxnSpPr/>
          <p:nvPr/>
        </p:nvCxnSpPr>
        <p:spPr>
          <a:xfrm flipV="1">
            <a:off x="3419872" y="3861048"/>
            <a:ext cx="288032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Rettangolo 34"/>
          <p:cNvSpPr/>
          <p:nvPr/>
        </p:nvSpPr>
        <p:spPr>
          <a:xfrm>
            <a:off x="5148064" y="2349200"/>
            <a:ext cx="2880000" cy="28800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7" name="Connettore 1 36"/>
          <p:cNvCxnSpPr/>
          <p:nvPr/>
        </p:nvCxnSpPr>
        <p:spPr>
          <a:xfrm>
            <a:off x="1187624" y="3356992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 flipV="1">
            <a:off x="1547664" y="3645024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/>
          <p:nvPr/>
        </p:nvCxnSpPr>
        <p:spPr>
          <a:xfrm flipV="1">
            <a:off x="1835696" y="4005064"/>
            <a:ext cx="360040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/>
          <p:nvPr/>
        </p:nvCxnSpPr>
        <p:spPr>
          <a:xfrm flipH="1">
            <a:off x="2195736" y="4581128"/>
            <a:ext cx="28803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Connettore 2 44"/>
          <p:cNvCxnSpPr/>
          <p:nvPr/>
        </p:nvCxnSpPr>
        <p:spPr>
          <a:xfrm>
            <a:off x="2987824" y="4581128"/>
            <a:ext cx="36004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nettore 2 46"/>
          <p:cNvCxnSpPr/>
          <p:nvPr/>
        </p:nvCxnSpPr>
        <p:spPr>
          <a:xfrm flipV="1">
            <a:off x="2699792" y="4149080"/>
            <a:ext cx="0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nettore 2 48"/>
          <p:cNvCxnSpPr/>
          <p:nvPr/>
        </p:nvCxnSpPr>
        <p:spPr>
          <a:xfrm flipH="1" flipV="1">
            <a:off x="3563888" y="3573016"/>
            <a:ext cx="144016" cy="28803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Connettore 2 50"/>
          <p:cNvCxnSpPr/>
          <p:nvPr/>
        </p:nvCxnSpPr>
        <p:spPr>
          <a:xfrm flipH="1" flipV="1">
            <a:off x="3059832" y="4005064"/>
            <a:ext cx="360040" cy="14401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nettore 2 52"/>
          <p:cNvCxnSpPr/>
          <p:nvPr/>
        </p:nvCxnSpPr>
        <p:spPr>
          <a:xfrm>
            <a:off x="1547664" y="2636912"/>
            <a:ext cx="360040" cy="2160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Connettore 2 54"/>
          <p:cNvCxnSpPr/>
          <p:nvPr/>
        </p:nvCxnSpPr>
        <p:spPr>
          <a:xfrm flipH="1">
            <a:off x="3131840" y="2636912"/>
            <a:ext cx="504056" cy="2160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Connettore 2 56"/>
          <p:cNvCxnSpPr/>
          <p:nvPr/>
        </p:nvCxnSpPr>
        <p:spPr>
          <a:xfrm flipH="1">
            <a:off x="2555776" y="1844824"/>
            <a:ext cx="288032" cy="4320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1 57"/>
          <p:cNvCxnSpPr/>
          <p:nvPr/>
        </p:nvCxnSpPr>
        <p:spPr>
          <a:xfrm>
            <a:off x="5868144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Connettore 1 58"/>
          <p:cNvCxnSpPr/>
          <p:nvPr/>
        </p:nvCxnSpPr>
        <p:spPr>
          <a:xfrm>
            <a:off x="6372200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Connettore 1 59"/>
          <p:cNvCxnSpPr/>
          <p:nvPr/>
        </p:nvCxnSpPr>
        <p:spPr>
          <a:xfrm>
            <a:off x="7452320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Connettore 1 60"/>
          <p:cNvCxnSpPr/>
          <p:nvPr/>
        </p:nvCxnSpPr>
        <p:spPr>
          <a:xfrm>
            <a:off x="5148064" y="3356992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Connettore 1 61"/>
          <p:cNvCxnSpPr/>
          <p:nvPr/>
        </p:nvCxnSpPr>
        <p:spPr>
          <a:xfrm>
            <a:off x="5724128" y="3501008"/>
            <a:ext cx="5040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Connettore 1 62"/>
          <p:cNvCxnSpPr/>
          <p:nvPr/>
        </p:nvCxnSpPr>
        <p:spPr>
          <a:xfrm>
            <a:off x="5940152" y="4581128"/>
            <a:ext cx="5040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nettore 1 63"/>
          <p:cNvCxnSpPr/>
          <p:nvPr/>
        </p:nvCxnSpPr>
        <p:spPr>
          <a:xfrm flipV="1">
            <a:off x="7524328" y="3861048"/>
            <a:ext cx="288032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Connettore 2 64"/>
          <p:cNvCxnSpPr/>
          <p:nvPr/>
        </p:nvCxnSpPr>
        <p:spPr>
          <a:xfrm flipH="1">
            <a:off x="7164288" y="2636912"/>
            <a:ext cx="504056" cy="2160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Connettore 2 66"/>
          <p:cNvCxnSpPr/>
          <p:nvPr/>
        </p:nvCxnSpPr>
        <p:spPr>
          <a:xfrm flipV="1">
            <a:off x="5724128" y="2996952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2 71"/>
          <p:cNvCxnSpPr/>
          <p:nvPr/>
        </p:nvCxnSpPr>
        <p:spPr>
          <a:xfrm flipV="1">
            <a:off x="6228184" y="2996952"/>
            <a:ext cx="288032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2 72"/>
          <p:cNvCxnSpPr/>
          <p:nvPr/>
        </p:nvCxnSpPr>
        <p:spPr>
          <a:xfrm flipV="1">
            <a:off x="6228184" y="4149080"/>
            <a:ext cx="0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Connettore 2 73"/>
          <p:cNvCxnSpPr/>
          <p:nvPr/>
        </p:nvCxnSpPr>
        <p:spPr>
          <a:xfrm>
            <a:off x="6444208" y="4581128"/>
            <a:ext cx="36004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Connettore 2 74"/>
          <p:cNvCxnSpPr/>
          <p:nvPr/>
        </p:nvCxnSpPr>
        <p:spPr>
          <a:xfrm flipH="1">
            <a:off x="5652120" y="4581128"/>
            <a:ext cx="28803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Connettore 2 75"/>
          <p:cNvCxnSpPr/>
          <p:nvPr/>
        </p:nvCxnSpPr>
        <p:spPr>
          <a:xfrm flipH="1" flipV="1">
            <a:off x="7668344" y="3573016"/>
            <a:ext cx="144016" cy="28803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Connettore 2 78"/>
          <p:cNvCxnSpPr/>
          <p:nvPr/>
        </p:nvCxnSpPr>
        <p:spPr>
          <a:xfrm flipH="1">
            <a:off x="7308304" y="4077072"/>
            <a:ext cx="288032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2 79"/>
          <p:cNvCxnSpPr/>
          <p:nvPr/>
        </p:nvCxnSpPr>
        <p:spPr>
          <a:xfrm flipH="1">
            <a:off x="6300192" y="1772816"/>
            <a:ext cx="288032" cy="4320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400" dirty="0" smtClean="0">
                <a:latin typeface="Times New Roman" pitchFamily="18" charset="0"/>
                <a:cs typeface="Times New Roman" pitchFamily="18" charset="0"/>
              </a:rPr>
              <a:t>IL MURO: obiettivi</a:t>
            </a:r>
            <a:endParaRPr lang="it-IT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muro vincente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inibire e frenare specifiche traiettorie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dare un preciso punto di riferimento ai difensori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NON FARE DANNI!</a:t>
            </a:r>
          </a:p>
          <a:p>
            <a:endParaRPr lang="it-IT" sz="24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1442424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Tattica di muro:</a:t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assistenza del muro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Posizionamento di un giocatore a rete per “aiutare” un compagno a muro quando le possibili soluzioni d’attacco sono molteplici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7584" y="704088"/>
            <a:ext cx="7859216" cy="852704"/>
          </a:xfrm>
        </p:spPr>
        <p:txBody>
          <a:bodyPr>
            <a:normAutofit/>
          </a:bodyPr>
          <a:lstStyle/>
          <a:p>
            <a:pPr algn="ctr"/>
            <a:r>
              <a:rPr lang="it-IT" sz="4400" dirty="0" smtClean="0">
                <a:latin typeface="Times New Roman" pitchFamily="18" charset="0"/>
                <a:cs typeface="Times New Roman" pitchFamily="18" charset="0"/>
              </a:rPr>
              <a:t>Assistenza sul primo tempo</a:t>
            </a:r>
            <a:endParaRPr lang="it-IT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Segnaposto contenuto 6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4      3             2                           4         3         2</a:t>
            </a:r>
            <a:endParaRPr lang="it-IT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it-IT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5                                                                      1</a:t>
            </a:r>
          </a:p>
          <a:p>
            <a:pPr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1                        5</a:t>
            </a:r>
          </a:p>
          <a:p>
            <a:pPr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</a:p>
          <a:p>
            <a:pPr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6                                                                        </a:t>
            </a:r>
            <a:r>
              <a:rPr lang="it-IT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it-IT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it-IT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Partenza stretta a sinistra            Partenza stretta a destra</a:t>
            </a:r>
          </a:p>
        </p:txBody>
      </p:sp>
      <p:sp>
        <p:nvSpPr>
          <p:cNvPr id="4" name="Rettangolo 3"/>
          <p:cNvSpPr/>
          <p:nvPr/>
        </p:nvSpPr>
        <p:spPr>
          <a:xfrm>
            <a:off x="1187624" y="2420888"/>
            <a:ext cx="2880000" cy="288032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1 16"/>
          <p:cNvCxnSpPr/>
          <p:nvPr/>
        </p:nvCxnSpPr>
        <p:spPr>
          <a:xfrm>
            <a:off x="2267744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ttore 1 22"/>
          <p:cNvCxnSpPr/>
          <p:nvPr/>
        </p:nvCxnSpPr>
        <p:spPr>
          <a:xfrm>
            <a:off x="1835696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>
          <a:xfrm>
            <a:off x="3491880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ttore 1 31"/>
          <p:cNvCxnSpPr/>
          <p:nvPr/>
        </p:nvCxnSpPr>
        <p:spPr>
          <a:xfrm>
            <a:off x="1763688" y="4581128"/>
            <a:ext cx="5040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ttore 1 33"/>
          <p:cNvCxnSpPr/>
          <p:nvPr/>
        </p:nvCxnSpPr>
        <p:spPr>
          <a:xfrm flipV="1">
            <a:off x="3491880" y="3933056"/>
            <a:ext cx="288032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Rettangolo 34"/>
          <p:cNvSpPr/>
          <p:nvPr/>
        </p:nvSpPr>
        <p:spPr>
          <a:xfrm>
            <a:off x="5148064" y="2421208"/>
            <a:ext cx="2880000" cy="28800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7" name="Connettore 1 36"/>
          <p:cNvCxnSpPr/>
          <p:nvPr/>
        </p:nvCxnSpPr>
        <p:spPr>
          <a:xfrm>
            <a:off x="1187624" y="3356992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 flipV="1">
            <a:off x="1835696" y="3212976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/>
          <p:nvPr/>
        </p:nvCxnSpPr>
        <p:spPr>
          <a:xfrm flipV="1">
            <a:off x="2339752" y="3356992"/>
            <a:ext cx="360040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/>
          <p:nvPr/>
        </p:nvCxnSpPr>
        <p:spPr>
          <a:xfrm>
            <a:off x="2267744" y="4581128"/>
            <a:ext cx="36004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nettore 2 46"/>
          <p:cNvCxnSpPr/>
          <p:nvPr/>
        </p:nvCxnSpPr>
        <p:spPr>
          <a:xfrm flipV="1">
            <a:off x="2051720" y="4149080"/>
            <a:ext cx="0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nettore 2 48"/>
          <p:cNvCxnSpPr/>
          <p:nvPr/>
        </p:nvCxnSpPr>
        <p:spPr>
          <a:xfrm flipH="1" flipV="1">
            <a:off x="3635896" y="3645024"/>
            <a:ext cx="144016" cy="28803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Connettore 2 50"/>
          <p:cNvCxnSpPr/>
          <p:nvPr/>
        </p:nvCxnSpPr>
        <p:spPr>
          <a:xfrm flipH="1" flipV="1">
            <a:off x="3131840" y="4077072"/>
            <a:ext cx="360040" cy="14401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Connettore 2 56"/>
          <p:cNvCxnSpPr/>
          <p:nvPr/>
        </p:nvCxnSpPr>
        <p:spPr>
          <a:xfrm flipH="1">
            <a:off x="2195736" y="1844824"/>
            <a:ext cx="288032" cy="4320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1 57"/>
          <p:cNvCxnSpPr/>
          <p:nvPr/>
        </p:nvCxnSpPr>
        <p:spPr>
          <a:xfrm>
            <a:off x="5436096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Connettore 1 58"/>
          <p:cNvCxnSpPr/>
          <p:nvPr/>
        </p:nvCxnSpPr>
        <p:spPr>
          <a:xfrm>
            <a:off x="6228184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Connettore 1 59"/>
          <p:cNvCxnSpPr/>
          <p:nvPr/>
        </p:nvCxnSpPr>
        <p:spPr>
          <a:xfrm>
            <a:off x="6876256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Connettore 1 60"/>
          <p:cNvCxnSpPr/>
          <p:nvPr/>
        </p:nvCxnSpPr>
        <p:spPr>
          <a:xfrm>
            <a:off x="5148064" y="3356992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Connettore 1 61"/>
          <p:cNvCxnSpPr/>
          <p:nvPr/>
        </p:nvCxnSpPr>
        <p:spPr>
          <a:xfrm>
            <a:off x="6876256" y="3429000"/>
            <a:ext cx="5040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Connettore 1 62"/>
          <p:cNvCxnSpPr/>
          <p:nvPr/>
        </p:nvCxnSpPr>
        <p:spPr>
          <a:xfrm>
            <a:off x="6876256" y="4653136"/>
            <a:ext cx="5040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Connettore 2 72"/>
          <p:cNvCxnSpPr/>
          <p:nvPr/>
        </p:nvCxnSpPr>
        <p:spPr>
          <a:xfrm flipV="1">
            <a:off x="7164288" y="4221088"/>
            <a:ext cx="0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Connettore 2 73"/>
          <p:cNvCxnSpPr/>
          <p:nvPr/>
        </p:nvCxnSpPr>
        <p:spPr>
          <a:xfrm>
            <a:off x="7308304" y="4653136"/>
            <a:ext cx="36004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Connettore 2 74"/>
          <p:cNvCxnSpPr/>
          <p:nvPr/>
        </p:nvCxnSpPr>
        <p:spPr>
          <a:xfrm flipH="1">
            <a:off x="6588224" y="4653136"/>
            <a:ext cx="28803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Connettore 2 79"/>
          <p:cNvCxnSpPr/>
          <p:nvPr/>
        </p:nvCxnSpPr>
        <p:spPr>
          <a:xfrm flipH="1">
            <a:off x="6804248" y="1772816"/>
            <a:ext cx="288032" cy="4320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/>
          <p:nvPr/>
        </p:nvCxnSpPr>
        <p:spPr>
          <a:xfrm>
            <a:off x="1835696" y="3501008"/>
            <a:ext cx="5040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nettore 1 39"/>
          <p:cNvCxnSpPr/>
          <p:nvPr/>
        </p:nvCxnSpPr>
        <p:spPr>
          <a:xfrm>
            <a:off x="5364088" y="4149080"/>
            <a:ext cx="288032" cy="21602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nettore 2 41"/>
          <p:cNvCxnSpPr/>
          <p:nvPr/>
        </p:nvCxnSpPr>
        <p:spPr>
          <a:xfrm flipV="1">
            <a:off x="5364088" y="3861048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/>
          <p:nvPr/>
        </p:nvCxnSpPr>
        <p:spPr>
          <a:xfrm flipV="1">
            <a:off x="5652120" y="4221088"/>
            <a:ext cx="360040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/>
          <p:nvPr/>
        </p:nvCxnSpPr>
        <p:spPr>
          <a:xfrm flipH="1">
            <a:off x="1475656" y="4581128"/>
            <a:ext cx="28803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Connettore 2 49"/>
          <p:cNvCxnSpPr/>
          <p:nvPr/>
        </p:nvCxnSpPr>
        <p:spPr>
          <a:xfrm flipH="1" flipV="1">
            <a:off x="6588224" y="3068960"/>
            <a:ext cx="288032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/>
          <p:nvPr/>
        </p:nvCxnSpPr>
        <p:spPr>
          <a:xfrm flipV="1">
            <a:off x="7380312" y="2924944"/>
            <a:ext cx="72008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91264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Tattica di muro:</a:t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muro in lettura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giocatore legge l’alzata del palleggiatore e si muove conseguentemente (rischio di essere in ritardo rispetto all’attaccante)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Muro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 opzione: il giocatore sceglie di saltare su una soluzione dell’attacco avversario, di solito il primo tempo</a:t>
            </a:r>
          </a:p>
          <a:p>
            <a:pPr>
              <a:buNone/>
            </a:pP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lettura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-933451" y="0"/>
            <a:ext cx="10077451" cy="7558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91264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Tattica di muro:</a:t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muro in opzione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giocatore sceglie di saltare su una soluzione dell’attacco avversario, di solito il primo tempo</a:t>
            </a:r>
          </a:p>
          <a:p>
            <a:pPr>
              <a:buNone/>
            </a:pP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opzione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-933451" y="0"/>
            <a:ext cx="10329987" cy="77474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704088"/>
            <a:ext cx="8219256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400" dirty="0" smtClean="0">
                <a:latin typeface="Times New Roman" pitchFamily="18" charset="0"/>
                <a:cs typeface="Times New Roman" pitchFamily="18" charset="0"/>
              </a:rPr>
              <a:t>La tecnica di muro: piano di rimbalzo</a:t>
            </a:r>
            <a:endParaRPr lang="it-IT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839816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Ampio e costante: apertura delle mani (massima tensione mignolo pollice), estensione del gomito</a:t>
            </a:r>
          </a:p>
          <a:p>
            <a:pPr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Compatto: chiusura ed estensione delle spalle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Invadente: distanza corretta dalla rete, sempre davanti all’asse corporeo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IL PIANO </a:t>
            </a:r>
            <a:r>
              <a:rPr lang="it-IT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RIMBALZO ATTIVO  E INVADENTE DEVE ESSERE POSIZIONATO IL PIU’ PRESTO POSSIBILE E MANTENUTO PER TUTTO IL TEMPO </a:t>
            </a:r>
            <a:r>
              <a:rPr lang="it-IT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VOLO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piano di rimbalzo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-681931" y="0"/>
            <a:ext cx="10077451" cy="7558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4400" dirty="0" smtClean="0">
                <a:latin typeface="Times New Roman" pitchFamily="18" charset="0"/>
                <a:cs typeface="Times New Roman" pitchFamily="18" charset="0"/>
              </a:rPr>
              <a:t>La tecnica di muro: </a:t>
            </a:r>
            <a:br>
              <a:rPr lang="it-IT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4400" dirty="0" smtClean="0">
                <a:latin typeface="Times New Roman" pitchFamily="18" charset="0"/>
                <a:cs typeface="Times New Roman" pitchFamily="18" charset="0"/>
              </a:rPr>
              <a:t>postura di attesa </a:t>
            </a:r>
            <a:r>
              <a:rPr lang="it-IT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ATTIVA</a:t>
            </a:r>
            <a:endParaRPr lang="it-IT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Distanza dalla rete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Divaricata arti inferiori uguale alla larghezza delle spalle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Gambe piegate: angolo aperto al ginocchio (160°), peso distribuito equamente per evitare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contromovimenti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in partenza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Braccia in posizione comoda 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704088"/>
            <a:ext cx="8219256" cy="996720"/>
          </a:xfrm>
        </p:spPr>
        <p:txBody>
          <a:bodyPr/>
          <a:lstStyle/>
          <a:p>
            <a:pPr algn="ctr"/>
            <a:r>
              <a:rPr lang="it-IT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DOVE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it-IT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La traiettoria dell’alzata (rete e astina come  </a:t>
            </a:r>
          </a:p>
          <a:p>
            <a:pPr>
              <a:buNone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   riferimento)     </a:t>
            </a:r>
          </a:p>
          <a:p>
            <a:endParaRPr lang="it-IT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il posizionamento rispetto alla rincorsa dell’ATTACCANTE</a:t>
            </a:r>
          </a:p>
          <a:p>
            <a:pPr>
              <a:buNone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la scelta della direzione da inibire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Le competenze nella chiusura del muro composto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427168" cy="792088"/>
          </a:xfrm>
        </p:spPr>
        <p:txBody>
          <a:bodyPr>
            <a:normAutofit/>
          </a:bodyPr>
          <a:lstStyle/>
          <a:p>
            <a:pPr algn="ctr"/>
            <a:r>
              <a:rPr lang="it-IT" sz="4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Guida del muro</a:t>
            </a:r>
            <a:endParaRPr lang="it-IT" sz="44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Segnaposto contenuto 3" descr="img14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t="27386" r="46194" b="38716"/>
          <a:stretch>
            <a:fillRect/>
          </a:stretch>
        </p:blipFill>
        <p:spPr>
          <a:xfrm>
            <a:off x="1187624" y="980728"/>
            <a:ext cx="6769885" cy="58326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704088"/>
            <a:ext cx="8219256" cy="852704"/>
          </a:xfrm>
        </p:spPr>
        <p:txBody>
          <a:bodyPr>
            <a:normAutofit/>
          </a:bodyPr>
          <a:lstStyle/>
          <a:p>
            <a:pPr algn="ctr"/>
            <a:r>
              <a:rPr lang="it-IT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QUANDO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DOPO L’ATTACCANTE</a:t>
            </a:r>
            <a:endParaRPr lang="it-IT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altezza e distanza dell’alzata dalla rete</a:t>
            </a:r>
          </a:p>
          <a:p>
            <a:endParaRPr lang="it-IT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altezza e capacità di salto dell’attaccante</a:t>
            </a:r>
          </a:p>
          <a:p>
            <a:endParaRPr lang="it-IT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altezza e capacità di salto del giocatore a muro</a:t>
            </a:r>
          </a:p>
          <a:p>
            <a:pPr>
              <a:buNone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QUANDO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it-IT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Ritardare il tempo di muro accentuando il 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contromovimento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degli arti inferiori</a:t>
            </a:r>
          </a:p>
          <a:p>
            <a:endParaRPr lang="it-IT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Ritardare il tempo di muro abbassando le braccia nel 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contromovimento</a:t>
            </a:r>
            <a:endParaRPr lang="it-IT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Anticipare il salto saltando insieme all’attaccante</a:t>
            </a:r>
          </a:p>
          <a:p>
            <a:pPr>
              <a:buNone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418</TotalTime>
  <Words>625</Words>
  <Application>Microsoft Office PowerPoint</Application>
  <PresentationFormat>Presentazione su schermo (4:3)</PresentationFormat>
  <Paragraphs>140</Paragraphs>
  <Slides>25</Slides>
  <Notes>0</Notes>
  <HiddenSlides>0</HiddenSlides>
  <MMClips>6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6" baseType="lpstr">
      <vt:lpstr>Equinozio</vt:lpstr>
      <vt:lpstr>L’ALLENAMENTO DEL SISTEMA DI MURO</vt:lpstr>
      <vt:lpstr>IL MURO: obiettivi</vt:lpstr>
      <vt:lpstr>La tecnica di muro: piano di rimbalzo</vt:lpstr>
      <vt:lpstr>Diapositiva 4</vt:lpstr>
      <vt:lpstr>La tecnica di muro:  postura di attesa ATTIVA</vt:lpstr>
      <vt:lpstr>DOVE </vt:lpstr>
      <vt:lpstr>Guida del muro</vt:lpstr>
      <vt:lpstr>QUANDO </vt:lpstr>
      <vt:lpstr>QUANDO </vt:lpstr>
      <vt:lpstr>Osservazione visiva ed elaborazione tattica elementare</vt:lpstr>
      <vt:lpstr>Traslocazioni: passo accostato</vt:lpstr>
      <vt:lpstr>Diapositiva 12</vt:lpstr>
      <vt:lpstr>Traslocazioni: passo incrociato</vt:lpstr>
      <vt:lpstr>Diapositiva 14</vt:lpstr>
      <vt:lpstr>Diapositiva 15</vt:lpstr>
      <vt:lpstr>Traslocazioni</vt:lpstr>
      <vt:lpstr>Tattica di muro: Guida del muro</vt:lpstr>
      <vt:lpstr>Obiettivo tattico del sistema di muro</vt:lpstr>
      <vt:lpstr> Sistema Muro Difesa preventivo di primo tempo</vt:lpstr>
      <vt:lpstr>Tattica di muro: assistenza del muro</vt:lpstr>
      <vt:lpstr>Assistenza sul primo tempo</vt:lpstr>
      <vt:lpstr>        Tattica di muro: muro in lettura </vt:lpstr>
      <vt:lpstr>Diapositiva 23</vt:lpstr>
      <vt:lpstr>        Tattica di muro: muro in opzione </vt:lpstr>
      <vt:lpstr>Diapositiva 25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Utente</cp:lastModifiedBy>
  <cp:revision>55</cp:revision>
  <dcterms:created xsi:type="dcterms:W3CDTF">2017-02-09T08:00:58Z</dcterms:created>
  <dcterms:modified xsi:type="dcterms:W3CDTF">2017-02-18T20:51:10Z</dcterms:modified>
</cp:coreProperties>
</file>