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sldIdLst>
    <p:sldId id="256" r:id="rId2"/>
    <p:sldId id="288" r:id="rId3"/>
    <p:sldId id="298" r:id="rId4"/>
    <p:sldId id="274" r:id="rId5"/>
    <p:sldId id="278" r:id="rId6"/>
    <p:sldId id="283" r:id="rId7"/>
    <p:sldId id="273" r:id="rId8"/>
    <p:sldId id="282" r:id="rId9"/>
    <p:sldId id="260" r:id="rId10"/>
    <p:sldId id="299" r:id="rId11"/>
    <p:sldId id="302" r:id="rId12"/>
    <p:sldId id="291" r:id="rId13"/>
    <p:sldId id="292" r:id="rId14"/>
    <p:sldId id="264" r:id="rId15"/>
    <p:sldId id="304" r:id="rId16"/>
    <p:sldId id="280" r:id="rId17"/>
    <p:sldId id="281" r:id="rId18"/>
    <p:sldId id="277" r:id="rId19"/>
    <p:sldId id="317" r:id="rId20"/>
    <p:sldId id="305" r:id="rId21"/>
    <p:sldId id="306" r:id="rId22"/>
    <p:sldId id="294" r:id="rId23"/>
    <p:sldId id="296" r:id="rId24"/>
    <p:sldId id="297" r:id="rId25"/>
    <p:sldId id="307" r:id="rId26"/>
    <p:sldId id="308" r:id="rId27"/>
    <p:sldId id="309" r:id="rId28"/>
    <p:sldId id="318" r:id="rId29"/>
    <p:sldId id="313" r:id="rId30"/>
    <p:sldId id="314" r:id="rId31"/>
    <p:sldId id="321" r:id="rId32"/>
    <p:sldId id="320" r:id="rId33"/>
    <p:sldId id="310" r:id="rId34"/>
    <p:sldId id="311" r:id="rId35"/>
    <p:sldId id="312" r:id="rId3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380" autoAdjust="0"/>
  </p:normalViewPr>
  <p:slideViewPr>
    <p:cSldViewPr>
      <p:cViewPr>
        <p:scale>
          <a:sx n="89" d="100"/>
          <a:sy n="89" d="100"/>
        </p:scale>
        <p:origin x="-147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E4E0A-7DFB-4E14-84B1-4E301A9A444D}" type="datetimeFigureOut">
              <a:rPr lang="it-IT" smtClean="0"/>
              <a:pPr/>
              <a:t>17/12/2016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CEE34-A87A-4A26-95C4-5FCCEEC2534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EE34-A87A-4A26-95C4-5FCCEEC25342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7B9-90EA-42F9-A15B-FAA5EBF20E9E}" type="datetimeFigureOut">
              <a:rPr lang="it-IT" smtClean="0"/>
              <a:pPr/>
              <a:t>17/12/2016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85C3-7F6E-4412-ABF3-52391D441C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7B9-90EA-42F9-A15B-FAA5EBF20E9E}" type="datetimeFigureOut">
              <a:rPr lang="it-IT" smtClean="0"/>
              <a:pPr/>
              <a:t>17/12/2016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85C3-7F6E-4412-ABF3-52391D441C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7B9-90EA-42F9-A15B-FAA5EBF20E9E}" type="datetimeFigureOut">
              <a:rPr lang="it-IT" smtClean="0"/>
              <a:pPr/>
              <a:t>17/12/2016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85C3-7F6E-4412-ABF3-52391D441C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956CC-94DA-4DBC-B93F-15FEFB79FD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7B9-90EA-42F9-A15B-FAA5EBF20E9E}" type="datetimeFigureOut">
              <a:rPr lang="it-IT" smtClean="0"/>
              <a:pPr/>
              <a:t>17/12/2016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85C3-7F6E-4412-ABF3-52391D441C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7B9-90EA-42F9-A15B-FAA5EBF20E9E}" type="datetimeFigureOut">
              <a:rPr lang="it-IT" smtClean="0"/>
              <a:pPr/>
              <a:t>17/12/2016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85C3-7F6E-4412-ABF3-52391D441C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7B9-90EA-42F9-A15B-FAA5EBF20E9E}" type="datetimeFigureOut">
              <a:rPr lang="it-IT" smtClean="0"/>
              <a:pPr/>
              <a:t>17/12/2016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85C3-7F6E-4412-ABF3-52391D441C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7B9-90EA-42F9-A15B-FAA5EBF20E9E}" type="datetimeFigureOut">
              <a:rPr lang="it-IT" smtClean="0"/>
              <a:pPr/>
              <a:t>17/12/2016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85C3-7F6E-4412-ABF3-52391D441C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7B9-90EA-42F9-A15B-FAA5EBF20E9E}" type="datetimeFigureOut">
              <a:rPr lang="it-IT" smtClean="0"/>
              <a:pPr/>
              <a:t>17/12/2016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85C3-7F6E-4412-ABF3-52391D441C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7B9-90EA-42F9-A15B-FAA5EBF20E9E}" type="datetimeFigureOut">
              <a:rPr lang="it-IT" smtClean="0"/>
              <a:pPr/>
              <a:t>17/12/2016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85C3-7F6E-4412-ABF3-52391D441C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7B9-90EA-42F9-A15B-FAA5EBF20E9E}" type="datetimeFigureOut">
              <a:rPr lang="it-IT" smtClean="0"/>
              <a:pPr/>
              <a:t>17/12/2016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85C3-7F6E-4412-ABF3-52391D441C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7B9-90EA-42F9-A15B-FAA5EBF20E9E}" type="datetimeFigureOut">
              <a:rPr lang="it-IT" smtClean="0"/>
              <a:pPr/>
              <a:t>17/12/2016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A085C3-7F6E-4412-ABF3-52391D441C6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22C7B9-90EA-42F9-A15B-FAA5EBF20E9E}" type="datetimeFigureOut">
              <a:rPr lang="it-IT" smtClean="0"/>
              <a:pPr/>
              <a:t>17/12/2016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A085C3-7F6E-4412-ABF3-52391D441C6D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tente\Desktop\Fase%20ricezione%20punto%202015\Piccinini-DelCore_comp.m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Pallavolo\Ricettoreattaccante\Filmati\Attacco\ricezione%20attacco%20Del%20Core.mov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Pallavolo\Ricettoreattaccante\Colpi%20attacco.mov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395536" y="386348"/>
            <a:ext cx="7956146" cy="390674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Lo sviluppo della tecnica attraverso l’esercizio di BATTUTA E RICEZIONE 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it-IT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corso di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I°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grado</a:t>
            </a:r>
          </a:p>
          <a:p>
            <a:pPr algn="l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Relatore: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Gualdi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Simone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142876"/>
            <a:ext cx="8115328" cy="17144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sz="4000" dirty="0" smtClean="0">
                <a:effectLst/>
                <a:latin typeface="Times New Roman" pitchFamily="18" charset="0"/>
              </a:rPr>
              <a:t/>
            </a:r>
            <a:br>
              <a:rPr lang="it-IT" sz="4000" dirty="0" smtClean="0">
                <a:effectLst/>
                <a:latin typeface="Times New Roman" pitchFamily="18" charset="0"/>
              </a:rPr>
            </a:br>
            <a:r>
              <a:rPr lang="it-IT" sz="4000" dirty="0" smtClean="0">
                <a:latin typeface="Times New Roman" pitchFamily="18" charset="0"/>
              </a:rPr>
              <a:t/>
            </a:r>
            <a:br>
              <a:rPr lang="it-IT" sz="4000" dirty="0" smtClean="0">
                <a:latin typeface="Times New Roman" pitchFamily="18" charset="0"/>
              </a:rPr>
            </a:br>
            <a:r>
              <a:rPr lang="it-IT" sz="4000" dirty="0" smtClean="0">
                <a:latin typeface="Times New Roman" pitchFamily="18" charset="0"/>
              </a:rPr>
              <a:t/>
            </a:r>
            <a:br>
              <a:rPr lang="it-IT" sz="4000" dirty="0" smtClean="0">
                <a:latin typeface="Times New Roman" pitchFamily="18" charset="0"/>
              </a:rPr>
            </a:br>
            <a:r>
              <a:rPr lang="it-IT" sz="4000" dirty="0" smtClean="0">
                <a:latin typeface="Times New Roman" pitchFamily="18" charset="0"/>
              </a:rPr>
              <a:t/>
            </a:r>
            <a:br>
              <a:rPr lang="it-IT" sz="4000" dirty="0" smtClean="0">
                <a:latin typeface="Times New Roman" pitchFamily="18" charset="0"/>
              </a:rPr>
            </a:br>
            <a:r>
              <a:rPr lang="it-IT" sz="4000" dirty="0" smtClean="0">
                <a:latin typeface="Times New Roman" pitchFamily="18" charset="0"/>
              </a:rPr>
              <a:t/>
            </a:r>
            <a:br>
              <a:rPr lang="it-IT" sz="4000" dirty="0" smtClean="0">
                <a:latin typeface="Times New Roman" pitchFamily="18" charset="0"/>
              </a:rPr>
            </a:br>
            <a:r>
              <a:rPr lang="it-IT" sz="4000" dirty="0" smtClean="0">
                <a:latin typeface="Times New Roman" pitchFamily="18" charset="0"/>
              </a:rPr>
              <a:t/>
            </a:r>
            <a:br>
              <a:rPr lang="it-IT" sz="4000" dirty="0" smtClean="0">
                <a:latin typeface="Times New Roman" pitchFamily="18" charset="0"/>
              </a:rPr>
            </a:br>
            <a:r>
              <a:rPr lang="it-IT" sz="4000" dirty="0" smtClean="0">
                <a:latin typeface="Times New Roman" pitchFamily="18" charset="0"/>
              </a:rPr>
              <a:t/>
            </a:r>
            <a:br>
              <a:rPr lang="it-IT" sz="4000" dirty="0" smtClean="0">
                <a:latin typeface="Times New Roman" pitchFamily="18" charset="0"/>
              </a:rPr>
            </a:br>
            <a:r>
              <a:rPr lang="it-IT" sz="4000" dirty="0" smtClean="0">
                <a:latin typeface="Times New Roman" pitchFamily="18" charset="0"/>
              </a:rPr>
              <a:t/>
            </a:r>
            <a:br>
              <a:rPr lang="it-IT" sz="4000" dirty="0" smtClean="0">
                <a:latin typeface="Times New Roman" pitchFamily="18" charset="0"/>
              </a:rPr>
            </a:br>
            <a:r>
              <a:rPr lang="it-IT" sz="4000" dirty="0" smtClean="0">
                <a:latin typeface="Times New Roman" pitchFamily="18" charset="0"/>
              </a:rPr>
              <a:t/>
            </a:r>
            <a:br>
              <a:rPr lang="it-IT" sz="4000" dirty="0" smtClean="0">
                <a:latin typeface="Times New Roman" pitchFamily="18" charset="0"/>
              </a:rPr>
            </a:br>
            <a:r>
              <a:rPr lang="it-IT" sz="4400" dirty="0" smtClean="0">
                <a:latin typeface="Times New Roman" pitchFamily="18" charset="0"/>
              </a:rPr>
              <a:t>Adattamento e orientamento del piano di rimbalzo</a:t>
            </a:r>
            <a:r>
              <a:rPr lang="it-IT" sz="4000" dirty="0" smtClean="0">
                <a:latin typeface="Times New Roman" pitchFamily="18" charset="0"/>
              </a:rPr>
              <a:t/>
            </a:r>
            <a:br>
              <a:rPr lang="it-IT" sz="4000" dirty="0" smtClean="0">
                <a:latin typeface="Times New Roman" pitchFamily="18" charset="0"/>
              </a:rPr>
            </a:br>
            <a:endParaRPr lang="it-IT" sz="40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500174"/>
            <a:ext cx="8391554" cy="4514864"/>
          </a:xfrm>
        </p:spPr>
        <p:txBody>
          <a:bodyPr/>
          <a:lstStyle/>
          <a:p>
            <a:r>
              <a:rPr lang="it-IT" sz="2800" dirty="0" smtClean="0">
                <a:effectLst/>
                <a:latin typeface="Times New Roman" pitchFamily="18" charset="0"/>
              </a:rPr>
              <a:t>Adattamento sul piano frontale: la distanza da rete </a:t>
            </a:r>
          </a:p>
        </p:txBody>
      </p:sp>
      <p:pic>
        <p:nvPicPr>
          <p:cNvPr id="20484" name="Picture 6" descr="fig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7670" y="2143116"/>
            <a:ext cx="8672048" cy="442913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5400" dirty="0" smtClean="0">
                <a:latin typeface="Times New Roman" pitchFamily="18" charset="0"/>
              </a:rPr>
              <a:t>Adattamento e orientamento del piano di rimbalzo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9668"/>
          </a:xfrm>
        </p:spPr>
        <p:txBody>
          <a:bodyPr>
            <a:normAutofit fontScale="40000" lnSpcReduction="20000"/>
          </a:bodyPr>
          <a:lstStyle/>
          <a:p>
            <a:r>
              <a:rPr lang="it-IT" sz="4400" dirty="0" smtClean="0">
                <a:latin typeface="Times New Roman" pitchFamily="18" charset="0"/>
              </a:rPr>
              <a:t>             Orientamento delle spalle</a:t>
            </a:r>
          </a:p>
          <a:p>
            <a:r>
              <a:rPr lang="it-IT" sz="4400" dirty="0" smtClean="0">
                <a:latin typeface="Times New Roman" pitchFamily="18" charset="0"/>
              </a:rPr>
              <a:t>             Orientamento dei piedi</a:t>
            </a:r>
          </a:p>
          <a:p>
            <a:pPr>
              <a:buNone/>
            </a:pPr>
            <a:endParaRPr lang="it-IT" sz="2400" dirty="0" smtClean="0">
              <a:latin typeface="Times New Roman" pitchFamily="18" charset="0"/>
            </a:endParaRPr>
          </a:p>
          <a:p>
            <a:pPr>
              <a:buNone/>
            </a:pPr>
            <a:endParaRPr lang="it-IT" sz="2400" dirty="0" smtClean="0">
              <a:latin typeface="Times New Roman" pitchFamily="18" charset="0"/>
            </a:endParaRPr>
          </a:p>
          <a:p>
            <a:pPr>
              <a:buNone/>
            </a:pPr>
            <a:endParaRPr lang="it-IT" sz="2400" dirty="0" smtClean="0">
              <a:latin typeface="Times New Roman" pitchFamily="18" charset="0"/>
            </a:endParaRPr>
          </a:p>
          <a:p>
            <a:pPr>
              <a:buNone/>
            </a:pPr>
            <a:endParaRPr lang="it-IT" sz="2400" dirty="0" smtClean="0">
              <a:latin typeface="Times New Roman" pitchFamily="18" charset="0"/>
            </a:endParaRPr>
          </a:p>
          <a:p>
            <a:pPr>
              <a:buNone/>
            </a:pPr>
            <a:endParaRPr lang="it-IT" sz="2400" dirty="0" smtClean="0">
              <a:latin typeface="Times New Roman" pitchFamily="18" charset="0"/>
            </a:endParaRPr>
          </a:p>
          <a:p>
            <a:pPr>
              <a:buNone/>
            </a:pPr>
            <a:endParaRPr lang="it-IT" sz="2400" dirty="0" smtClean="0">
              <a:latin typeface="Times New Roman" pitchFamily="18" charset="0"/>
            </a:endParaRPr>
          </a:p>
          <a:p>
            <a:pPr>
              <a:buNone/>
            </a:pPr>
            <a:endParaRPr lang="it-IT" sz="2400" dirty="0" smtClean="0">
              <a:latin typeface="Times New Roman" pitchFamily="18" charset="0"/>
            </a:endParaRPr>
          </a:p>
          <a:p>
            <a:pPr>
              <a:buNone/>
            </a:pPr>
            <a:endParaRPr lang="it-IT" sz="2400" dirty="0" smtClean="0">
              <a:latin typeface="Times New Roman" pitchFamily="18" charset="0"/>
            </a:endParaRPr>
          </a:p>
          <a:p>
            <a:pPr>
              <a:buNone/>
            </a:pPr>
            <a:endParaRPr lang="it-IT" sz="2400" dirty="0" smtClean="0">
              <a:latin typeface="Times New Roman" pitchFamily="18" charset="0"/>
            </a:endParaRPr>
          </a:p>
          <a:p>
            <a:pPr>
              <a:buNone/>
            </a:pPr>
            <a:endParaRPr lang="it-IT" sz="2400" dirty="0" smtClean="0">
              <a:latin typeface="Times New Roman" pitchFamily="18" charset="0"/>
            </a:endParaRPr>
          </a:p>
          <a:p>
            <a:pPr>
              <a:buNone/>
            </a:pPr>
            <a:endParaRPr lang="it-IT" sz="2400" dirty="0" smtClean="0">
              <a:latin typeface="Times New Roman" pitchFamily="18" charset="0"/>
            </a:endParaRPr>
          </a:p>
          <a:p>
            <a:endParaRPr lang="it-IT" sz="2400" dirty="0" smtClean="0">
              <a:latin typeface="Times New Roman" pitchFamily="18" charset="0"/>
            </a:endParaRPr>
          </a:p>
          <a:p>
            <a:endParaRPr lang="it-IT" sz="2400" dirty="0" smtClean="0">
              <a:latin typeface="Times New Roman" pitchFamily="18" charset="0"/>
            </a:endParaRPr>
          </a:p>
          <a:p>
            <a:endParaRPr lang="it-IT" sz="2400" dirty="0" smtClean="0">
              <a:latin typeface="Times New Roman" pitchFamily="18" charset="0"/>
            </a:endParaRPr>
          </a:p>
          <a:p>
            <a:endParaRPr lang="it-IT" sz="2400" dirty="0" smtClean="0">
              <a:latin typeface="Times New Roman" pitchFamily="18" charset="0"/>
            </a:endParaRPr>
          </a:p>
          <a:p>
            <a:endParaRPr lang="it-IT" sz="2400" dirty="0" smtClean="0">
              <a:latin typeface="Times New Roman" pitchFamily="18" charset="0"/>
            </a:endParaRPr>
          </a:p>
          <a:p>
            <a:endParaRPr lang="it-IT" sz="2400" dirty="0" smtClean="0">
              <a:latin typeface="Times New Roman" pitchFamily="18" charset="0"/>
            </a:endParaRPr>
          </a:p>
          <a:p>
            <a:endParaRPr lang="it-IT" sz="2400" dirty="0" smtClean="0">
              <a:latin typeface="Times New Roman" pitchFamily="18" charset="0"/>
            </a:endParaRPr>
          </a:p>
          <a:p>
            <a:endParaRPr lang="it-IT" sz="2400" dirty="0" smtClean="0">
              <a:latin typeface="Times New Roman" pitchFamily="18" charset="0"/>
            </a:endParaRPr>
          </a:p>
          <a:p>
            <a:endParaRPr lang="it-IT" sz="2400" dirty="0" smtClean="0">
              <a:latin typeface="Times New Roman" pitchFamily="18" charset="0"/>
            </a:endParaRPr>
          </a:p>
          <a:p>
            <a:pPr>
              <a:buNone/>
            </a:pPr>
            <a:endParaRPr lang="it-IT" sz="4400" dirty="0" smtClean="0">
              <a:latin typeface="Times New Roman" pitchFamily="18" charset="0"/>
            </a:endParaRPr>
          </a:p>
          <a:p>
            <a:endParaRPr lang="it-IT" sz="4400" dirty="0" smtClean="0">
              <a:latin typeface="Times New Roman" pitchFamily="18" charset="0"/>
            </a:endParaRPr>
          </a:p>
          <a:p>
            <a:pPr>
              <a:buNone/>
            </a:pPr>
            <a:endParaRPr lang="it-IT" sz="2400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it-IT" sz="2400" dirty="0" smtClean="0">
                <a:latin typeface="Times New Roman" pitchFamily="18" charset="0"/>
              </a:rPr>
              <a:t> 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071538" y="2714620"/>
            <a:ext cx="5857916" cy="27860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8" name="Connettore 1 7"/>
          <p:cNvCxnSpPr>
            <a:stCxn id="4" idx="0"/>
            <a:endCxn id="4" idx="2"/>
          </p:cNvCxnSpPr>
          <p:nvPr/>
        </p:nvCxnSpPr>
        <p:spPr>
          <a:xfrm rot="16200000" flipH="1">
            <a:off x="2607455" y="4107661"/>
            <a:ext cx="2786082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 rot="5400000">
            <a:off x="3678231" y="4106867"/>
            <a:ext cx="2786082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3357554" y="292893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 rot="5400000">
            <a:off x="1535885" y="4106867"/>
            <a:ext cx="2786082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 rot="5400000" flipH="1" flipV="1">
            <a:off x="1893075" y="3107529"/>
            <a:ext cx="500066" cy="428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rot="10800000">
            <a:off x="2143108" y="3357562"/>
            <a:ext cx="5214974" cy="1588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2143108" y="3357562"/>
            <a:ext cx="1714512" cy="1285884"/>
          </a:xfrm>
          <a:prstGeom prst="line">
            <a:avLst/>
          </a:prstGeom>
          <a:ln>
            <a:solidFill>
              <a:schemeClr val="bg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e 43"/>
          <p:cNvSpPr/>
          <p:nvPr/>
        </p:nvSpPr>
        <p:spPr>
          <a:xfrm>
            <a:off x="2000232" y="3500438"/>
            <a:ext cx="285752" cy="21431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e 44"/>
          <p:cNvSpPr/>
          <p:nvPr/>
        </p:nvSpPr>
        <p:spPr>
          <a:xfrm>
            <a:off x="2285984" y="3143248"/>
            <a:ext cx="285752" cy="21431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7" name="Connettore 1 46"/>
          <p:cNvCxnSpPr/>
          <p:nvPr/>
        </p:nvCxnSpPr>
        <p:spPr>
          <a:xfrm rot="5400000">
            <a:off x="2214546" y="3486144"/>
            <a:ext cx="1985970" cy="4429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/>
          <p:nvPr/>
        </p:nvCxnSpPr>
        <p:spPr>
          <a:xfrm rot="5400000" flipH="1" flipV="1">
            <a:off x="1928794" y="3071810"/>
            <a:ext cx="785818" cy="642942"/>
          </a:xfrm>
          <a:prstGeom prst="line">
            <a:avLst/>
          </a:prstGeom>
          <a:ln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/>
          <p:cNvCxnSpPr/>
          <p:nvPr/>
        </p:nvCxnSpPr>
        <p:spPr>
          <a:xfrm>
            <a:off x="1000100" y="2071678"/>
            <a:ext cx="42862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>
            <a:off x="928662" y="2355842"/>
            <a:ext cx="500066" cy="1588"/>
          </a:xfrm>
          <a:prstGeom prst="line">
            <a:avLst/>
          </a:prstGeom>
          <a:ln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rot="16200000" flipH="1">
            <a:off x="1893075" y="4893479"/>
            <a:ext cx="428628" cy="2143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rot="10800000">
            <a:off x="2071671" y="4927609"/>
            <a:ext cx="5214974" cy="1588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V="1">
            <a:off x="2143108" y="4714884"/>
            <a:ext cx="1571636" cy="214314"/>
          </a:xfrm>
          <a:prstGeom prst="line">
            <a:avLst/>
          </a:prstGeom>
          <a:ln>
            <a:solidFill>
              <a:schemeClr val="bg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e 27"/>
          <p:cNvSpPr/>
          <p:nvPr/>
        </p:nvSpPr>
        <p:spPr>
          <a:xfrm>
            <a:off x="2214546" y="5072074"/>
            <a:ext cx="214314" cy="21431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2000232" y="4643446"/>
            <a:ext cx="214314" cy="21431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0" name="Connettore 1 39"/>
          <p:cNvCxnSpPr/>
          <p:nvPr/>
        </p:nvCxnSpPr>
        <p:spPr>
          <a:xfrm rot="16200000" flipH="1">
            <a:off x="1750199" y="4750603"/>
            <a:ext cx="928694" cy="428628"/>
          </a:xfrm>
          <a:prstGeom prst="line">
            <a:avLst/>
          </a:prstGeom>
          <a:ln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latin typeface="Times New Roman" pitchFamily="18" charset="0"/>
              </a:rPr>
              <a:t>Azione degli arti inferiori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800" dirty="0" err="1" smtClean="0">
                <a:latin typeface="Times New Roman" pitchFamily="18" charset="0"/>
              </a:rPr>
              <a:t>Contromovimento</a:t>
            </a:r>
            <a:r>
              <a:rPr lang="it-IT" sz="2800" dirty="0" smtClean="0">
                <a:latin typeface="Times New Roman" pitchFamily="18" charset="0"/>
              </a:rPr>
              <a:t> arti inferiori: individua il tempo sulla palla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it-IT" sz="2800" dirty="0" smtClean="0">
                <a:latin typeface="Times New Roman" pitchFamily="18" charset="0"/>
              </a:rPr>
              <a:t> Spinta delle caviglie (componente orizzontale)</a:t>
            </a:r>
          </a:p>
          <a:p>
            <a:pPr eaLnBrk="1" hangingPunct="1"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it-IT" sz="2800" dirty="0" smtClean="0"/>
          </a:p>
        </p:txBody>
      </p:sp>
      <p:pic>
        <p:nvPicPr>
          <p:cNvPr id="337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78400" y="1557338"/>
            <a:ext cx="2843213" cy="38877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it-IT" dirty="0" smtClean="0">
                <a:latin typeface="Times New Roman" pitchFamily="18" charset="0"/>
              </a:rPr>
              <a:t>Spostamento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928670"/>
            <a:ext cx="8329642" cy="539593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it-IT" sz="2800" dirty="0" smtClean="0">
              <a:effectLst/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effectLst/>
                <a:latin typeface="Times New Roman" pitchFamily="18" charset="0"/>
              </a:rPr>
              <a:t>Capacità visiva: attenzione degli occhi (palla, punto rete)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dirty="0" smtClean="0">
              <a:effectLst/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effectLst/>
                <a:latin typeface="Times New Roman" pitchFamily="18" charset="0"/>
              </a:rPr>
              <a:t>Analisi della traiettoria: direzione, velocità e profondità del pallone (guardare il pallone anche quando entra in contatto con le braccia)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sz="2800" dirty="0" smtClean="0">
              <a:effectLst/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effectLst/>
                <a:latin typeface="Times New Roman" pitchFamily="18" charset="0"/>
              </a:rPr>
              <a:t>Tempo dello spostamento: inizia quando il battitore colpisce il pallone, finisce quando il pallone supera la rete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2800" dirty="0" smtClean="0">
              <a:effectLst/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4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121444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it-IT" sz="4800" dirty="0" smtClean="0">
                <a:latin typeface="Times New Roman" pitchFamily="18" charset="0"/>
              </a:rPr>
              <a:t>Ritmo corretto di spostamento</a:t>
            </a:r>
          </a:p>
        </p:txBody>
      </p:sp>
      <p:sp>
        <p:nvSpPr>
          <p:cNvPr id="14644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-323850" y="1628775"/>
            <a:ext cx="4038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it-IT" dirty="0" smtClean="0"/>
              <a:t>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dirty="0" smtClean="0">
                <a:latin typeface="Times New Roman" pitchFamily="18" charset="0"/>
              </a:rPr>
              <a:t>      1 Battuta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dirty="0" smtClean="0">
                <a:latin typeface="Times New Roman" pitchFamily="18" charset="0"/>
              </a:rPr>
              <a:t>      2 Pallone sulla rete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dirty="0" smtClean="0">
                <a:latin typeface="Times New Roman" pitchFamily="18" charset="0"/>
              </a:rPr>
              <a:t>      3 Spostamento e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dirty="0" smtClean="0">
                <a:latin typeface="Times New Roman" pitchFamily="18" charset="0"/>
              </a:rPr>
              <a:t>         contatto della palla</a:t>
            </a:r>
          </a:p>
        </p:txBody>
      </p:sp>
      <p:sp>
        <p:nvSpPr>
          <p:cNvPr id="146442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3348038" y="1557338"/>
            <a:ext cx="5122862" cy="4530725"/>
          </a:xfrm>
        </p:spPr>
        <p:txBody>
          <a:bodyPr/>
          <a:lstStyle/>
          <a:p>
            <a:pPr eaLnBrk="1" hangingPunct="1">
              <a:defRPr/>
            </a:pPr>
            <a:endParaRPr lang="it-IT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dirty="0" smtClean="0"/>
              <a:t>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dirty="0" smtClean="0">
                <a:solidFill>
                  <a:srgbClr val="FF3300"/>
                </a:solidFill>
              </a:rPr>
              <a:t>                                  2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dirty="0" smtClean="0">
                <a:solidFill>
                  <a:srgbClr val="FF3300"/>
                </a:solidFill>
              </a:rPr>
              <a:t>         1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dirty="0" smtClean="0"/>
              <a:t>        B                                      </a:t>
            </a:r>
            <a:r>
              <a:rPr lang="it-IT" dirty="0" smtClean="0">
                <a:solidFill>
                  <a:srgbClr val="FF3300"/>
                </a:solidFill>
              </a:rPr>
              <a:t>3 </a:t>
            </a:r>
            <a:r>
              <a:rPr lang="it-IT" dirty="0" smtClean="0"/>
              <a:t>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dirty="0" smtClean="0"/>
              <a:t> </a:t>
            </a:r>
          </a:p>
          <a:p>
            <a:pPr eaLnBrk="1" hangingPunct="1">
              <a:defRPr/>
            </a:pPr>
            <a:endParaRPr lang="it-IT" dirty="0" smtClean="0"/>
          </a:p>
        </p:txBody>
      </p:sp>
      <p:sp>
        <p:nvSpPr>
          <p:cNvPr id="23557" name="Line 13"/>
          <p:cNvSpPr>
            <a:spLocks noChangeShapeType="1"/>
          </p:cNvSpPr>
          <p:nvPr/>
        </p:nvSpPr>
        <p:spPr bwMode="auto">
          <a:xfrm flipH="1">
            <a:off x="3851275" y="3141663"/>
            <a:ext cx="1081088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58" name="Line 14"/>
          <p:cNvSpPr>
            <a:spLocks noChangeShapeType="1"/>
          </p:cNvSpPr>
          <p:nvPr/>
        </p:nvSpPr>
        <p:spPr bwMode="auto">
          <a:xfrm flipH="1">
            <a:off x="7523163" y="3141663"/>
            <a:ext cx="1081087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59" name="Line 17"/>
          <p:cNvSpPr>
            <a:spLocks noChangeShapeType="1"/>
          </p:cNvSpPr>
          <p:nvPr/>
        </p:nvSpPr>
        <p:spPr bwMode="auto">
          <a:xfrm>
            <a:off x="4932363" y="3141663"/>
            <a:ext cx="36718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60" name="Line 18"/>
          <p:cNvSpPr>
            <a:spLocks noChangeShapeType="1"/>
          </p:cNvSpPr>
          <p:nvPr/>
        </p:nvSpPr>
        <p:spPr bwMode="auto">
          <a:xfrm>
            <a:off x="3851275" y="4365625"/>
            <a:ext cx="36718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61" name="Line 19"/>
          <p:cNvSpPr>
            <a:spLocks noChangeShapeType="1"/>
          </p:cNvSpPr>
          <p:nvPr/>
        </p:nvSpPr>
        <p:spPr bwMode="auto">
          <a:xfrm flipV="1">
            <a:off x="5867400" y="3573463"/>
            <a:ext cx="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62" name="Line 21"/>
          <p:cNvSpPr>
            <a:spLocks noChangeShapeType="1"/>
          </p:cNvSpPr>
          <p:nvPr/>
        </p:nvSpPr>
        <p:spPr bwMode="auto">
          <a:xfrm flipV="1">
            <a:off x="5867400" y="2133600"/>
            <a:ext cx="144145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63" name="Line 22"/>
          <p:cNvSpPr>
            <a:spLocks noChangeShapeType="1"/>
          </p:cNvSpPr>
          <p:nvPr/>
        </p:nvSpPr>
        <p:spPr bwMode="auto">
          <a:xfrm flipV="1">
            <a:off x="5867400" y="2709863"/>
            <a:ext cx="144145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64" name="Line 23"/>
          <p:cNvSpPr>
            <a:spLocks noChangeShapeType="1"/>
          </p:cNvSpPr>
          <p:nvPr/>
        </p:nvSpPr>
        <p:spPr bwMode="auto">
          <a:xfrm flipV="1">
            <a:off x="7308850" y="2133600"/>
            <a:ext cx="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65" name="Line 30"/>
          <p:cNvSpPr>
            <a:spLocks noChangeShapeType="1"/>
          </p:cNvSpPr>
          <p:nvPr/>
        </p:nvSpPr>
        <p:spPr bwMode="auto">
          <a:xfrm flipV="1">
            <a:off x="4414849" y="2924175"/>
            <a:ext cx="1871663" cy="6492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66" name="Line 31"/>
          <p:cNvSpPr>
            <a:spLocks noChangeShapeType="1"/>
          </p:cNvSpPr>
          <p:nvPr/>
        </p:nvSpPr>
        <p:spPr bwMode="auto">
          <a:xfrm>
            <a:off x="6346846" y="2924175"/>
            <a:ext cx="1225550" cy="7207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67" name="Line 33"/>
          <p:cNvSpPr>
            <a:spLocks noChangeShapeType="1"/>
          </p:cNvSpPr>
          <p:nvPr/>
        </p:nvSpPr>
        <p:spPr bwMode="auto">
          <a:xfrm>
            <a:off x="7019925" y="4149725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77813"/>
            <a:ext cx="8352928" cy="142299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dirty="0" smtClean="0">
                <a:latin typeface="Times New Roman" pitchFamily="18" charset="0"/>
              </a:rPr>
              <a:t>Azione degli arti inferiori (motricità specifica)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it-IT" sz="2800" dirty="0" smtClean="0">
                <a:latin typeface="Times New Roman" pitchFamily="18" charset="0"/>
              </a:rPr>
              <a:t>Dinamismo dei piedi </a:t>
            </a:r>
          </a:p>
          <a:p>
            <a:pPr eaLnBrk="1" hangingPunct="1">
              <a:buNone/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>
              <a:defRPr/>
            </a:pPr>
            <a:r>
              <a:rPr lang="it-IT" sz="2800" b="1" dirty="0" smtClean="0">
                <a:solidFill>
                  <a:srgbClr val="FF0000"/>
                </a:solidFill>
                <a:latin typeface="Times New Roman" pitchFamily="18" charset="0"/>
              </a:rPr>
              <a:t>Si spostano prima i piedi e poi si va a formare il piano di rimbalzo</a:t>
            </a:r>
          </a:p>
          <a:p>
            <a:pPr eaLnBrk="1" hangingPunct="1"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it-IT" sz="2800" dirty="0" smtClean="0">
                <a:latin typeface="Times New Roman" pitchFamily="18" charset="0"/>
              </a:rPr>
              <a:t>Spostamento di un passo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sz="2800" dirty="0" smtClean="0">
                <a:latin typeface="Times New Roman" pitchFamily="18" charset="0"/>
              </a:rPr>
              <a:t>    completo verso la palla nella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sz="2800" dirty="0" smtClean="0">
                <a:latin typeface="Times New Roman" pitchFamily="18" charset="0"/>
              </a:rPr>
              <a:t>    giusta direzione e con il tempo corretto: ricerca dell’equilibrio</a:t>
            </a:r>
          </a:p>
          <a:p>
            <a:pPr eaLnBrk="1" hangingPunct="1"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it-IT" sz="2800" dirty="0" smtClean="0"/>
          </a:p>
        </p:txBody>
      </p:sp>
      <p:pic>
        <p:nvPicPr>
          <p:cNvPr id="32772" name="Segnaposto contenuto 7" descr="stacy sykora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54613" y="1600200"/>
            <a:ext cx="302577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58204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5300" dirty="0" smtClean="0">
                <a:latin typeface="Times New Roman" pitchFamily="18" charset="0"/>
                <a:cs typeface="Times New Roman" pitchFamily="18" charset="0"/>
              </a:rPr>
              <a:t>Ricezione con </a:t>
            </a:r>
            <a:r>
              <a:rPr lang="it-IT" sz="5300" dirty="0" err="1" smtClean="0">
                <a:latin typeface="Times New Roman" pitchFamily="18" charset="0"/>
                <a:cs typeface="Times New Roman" pitchFamily="18" charset="0"/>
              </a:rPr>
              <a:t>bagher</a:t>
            </a:r>
            <a:r>
              <a:rPr lang="it-IT" sz="5300" dirty="0" smtClean="0">
                <a:latin typeface="Times New Roman" pitchFamily="18" charset="0"/>
                <a:cs typeface="Times New Roman" pitchFamily="18" charset="0"/>
              </a:rPr>
              <a:t> laterale </a:t>
            </a:r>
            <a:endParaRPr lang="it-IT" sz="5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28596" y="1357274"/>
            <a:ext cx="5072098" cy="5500726"/>
          </a:xfrm>
        </p:spPr>
        <p:txBody>
          <a:bodyPr>
            <a:no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Piedi divaricati sul piano sagittale </a:t>
            </a:r>
          </a:p>
          <a:p>
            <a:pPr>
              <a:buNone/>
            </a:pP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Anticipo  della spalla esterna</a:t>
            </a:r>
          </a:p>
          <a:p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Asse  delle spalle inclinato verso l’interno</a:t>
            </a:r>
          </a:p>
          <a:p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Uscendo dalla traiettoria della palla si orienta l’asse  delle spalle in funzione della posizione dell’alzatore</a:t>
            </a:r>
          </a:p>
          <a:p>
            <a:pPr>
              <a:buNone/>
            </a:pP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La direzione è data dalle braccia e dal piede avanzato</a:t>
            </a:r>
          </a:p>
          <a:p>
            <a:pPr>
              <a:buNone/>
            </a:pPr>
            <a:r>
              <a:rPr lang="it-IT" sz="2400" dirty="0" smtClean="0"/>
              <a:t>  </a:t>
            </a:r>
            <a:endParaRPr lang="it-IT" sz="2400" dirty="0"/>
          </a:p>
        </p:txBody>
      </p:sp>
      <p:graphicFrame>
        <p:nvGraphicFramePr>
          <p:cNvPr id="29698" name="Object 16"/>
          <p:cNvGraphicFramePr>
            <a:graphicFrameLocks noChangeAspect="1"/>
          </p:cNvGraphicFramePr>
          <p:nvPr>
            <p:ph sz="half" idx="2"/>
          </p:nvPr>
        </p:nvGraphicFramePr>
        <p:xfrm>
          <a:off x="5500694" y="1571612"/>
          <a:ext cx="5072098" cy="5072098"/>
        </p:xfrm>
        <a:graphic>
          <a:graphicData uri="http://schemas.openxmlformats.org/presentationml/2006/ole">
            <p:oleObj spid="_x0000_s32770" name="Fotografia di Photo Editor" r:id="rId3" imgW="8573697" imgH="571428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357166"/>
            <a:ext cx="8229600" cy="92869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it-IT" dirty="0" smtClean="0">
                <a:latin typeface="Times New Roman" pitchFamily="18" charset="0"/>
              </a:rPr>
              <a:t>La ricezione con palla corta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1935480"/>
            <a:ext cx="5500694" cy="4389120"/>
          </a:xfrm>
        </p:spPr>
        <p:txBody>
          <a:bodyPr>
            <a:normAutofit/>
          </a:bodyPr>
          <a:lstStyle/>
          <a:p>
            <a:pPr eaLnBrk="1" hangingPunct="1"/>
            <a:r>
              <a:rPr lang="it-IT" sz="2800" dirty="0" smtClean="0">
                <a:effectLst/>
                <a:latin typeface="Times New Roman" pitchFamily="18" charset="0"/>
              </a:rPr>
              <a:t>posizione bassa con un piede </a:t>
            </a:r>
          </a:p>
          <a:p>
            <a:pPr eaLnBrk="1" hangingPunct="1">
              <a:buNone/>
            </a:pPr>
            <a:r>
              <a:rPr lang="it-IT" sz="2800" dirty="0" smtClean="0">
                <a:latin typeface="Times New Roman" pitchFamily="18" charset="0"/>
              </a:rPr>
              <a:t>   </a:t>
            </a:r>
            <a:r>
              <a:rPr lang="it-IT" sz="2800" dirty="0" smtClean="0">
                <a:effectLst/>
                <a:latin typeface="Times New Roman" pitchFamily="18" charset="0"/>
              </a:rPr>
              <a:t>davanti all’altro e con le braccia parallele al terreno</a:t>
            </a:r>
          </a:p>
          <a:p>
            <a:pPr eaLnBrk="1" hangingPunct="1">
              <a:buFont typeface="Wingdings" pitchFamily="2" charset="2"/>
              <a:buNone/>
            </a:pPr>
            <a:endParaRPr lang="it-IT" sz="2800" dirty="0" smtClean="0">
              <a:effectLst/>
              <a:latin typeface="Times New Roman" pitchFamily="18" charset="0"/>
            </a:endParaRPr>
          </a:p>
          <a:p>
            <a:pPr eaLnBrk="1" hangingPunct="1"/>
            <a:r>
              <a:rPr lang="it-IT" sz="2800" dirty="0" smtClean="0">
                <a:effectLst/>
                <a:latin typeface="Times New Roman" pitchFamily="18" charset="0"/>
              </a:rPr>
              <a:t>inginocchiata avanti: con </a:t>
            </a:r>
          </a:p>
          <a:p>
            <a:pPr eaLnBrk="1" hangingPunct="1">
              <a:buNone/>
            </a:pPr>
            <a:r>
              <a:rPr lang="it-IT" sz="2800" dirty="0" smtClean="0">
                <a:latin typeface="Times New Roman" pitchFamily="18" charset="0"/>
              </a:rPr>
              <a:t>   </a:t>
            </a:r>
            <a:r>
              <a:rPr lang="it-IT" sz="2800" dirty="0" smtClean="0">
                <a:effectLst/>
                <a:latin typeface="Times New Roman" pitchFamily="18" charset="0"/>
              </a:rPr>
              <a:t>l’appoggio </a:t>
            </a:r>
            <a:r>
              <a:rPr lang="it-IT" sz="2800" dirty="0" smtClean="0">
                <a:latin typeface="Times New Roman" pitchFamily="18" charset="0"/>
              </a:rPr>
              <a:t>del ginocchio a terra</a:t>
            </a:r>
            <a:endParaRPr lang="it-IT" sz="2800" dirty="0" smtClean="0">
              <a:effectLst/>
              <a:latin typeface="Times New Roman" pitchFamily="18" charset="0"/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>
            <p:ph sz="half" idx="4294967295"/>
          </p:nvPr>
        </p:nvGraphicFramePr>
        <p:xfrm>
          <a:off x="5000628" y="1357298"/>
          <a:ext cx="4214842" cy="5249774"/>
        </p:xfrm>
        <a:graphic>
          <a:graphicData uri="http://schemas.openxmlformats.org/presentationml/2006/ole">
            <p:oleObj spid="_x0000_s33794" name="Fotografia di Photo Editor" r:id="rId3" imgW="4761905" imgH="714474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/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Ricezione in palleggio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Piedi naturalmente divaricati</a:t>
            </a: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Braccia alte davanti al capo, mani davanti alla fronte</a:t>
            </a: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Anticipare : tutto il corpo dietro alla palla</a:t>
            </a: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Mani aperte, dita e polsi rigidi, la palla deve essere colpita davanti alla fronte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cinini-DelCore_comp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252535" y="-124526"/>
            <a:ext cx="9396536" cy="6982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0" y="620713"/>
            <a:ext cx="7772400" cy="1470025"/>
          </a:xfrm>
        </p:spPr>
        <p:txBody>
          <a:bodyPr/>
          <a:lstStyle/>
          <a:p>
            <a:pPr algn="ctr"/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0" y="1844675"/>
            <a:ext cx="6584950" cy="4248150"/>
          </a:xfrm>
        </p:spPr>
        <p:txBody>
          <a:bodyPr>
            <a:normAutofit fontScale="92500" lnSpcReduction="10000"/>
          </a:bodyPr>
          <a:lstStyle/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Analisi tecnica del fondamentale ricezione</a:t>
            </a: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Metodologia di allenamento della ricezione</a:t>
            </a: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Caratteristiche del ricevitore attaccante</a:t>
            </a: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L’esercizio di sintesi di Battuta e ricezione</a:t>
            </a: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L’allenamento del ricevitore attaccante</a:t>
            </a:r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endParaRPr lang="it-IT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it-IT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it-IT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QUALI SONO LE PROBLEMATICHE DELL’ALLENAMENTO DELLA RICEZIONE?</a:t>
            </a:r>
            <a:endParaRPr lang="it-IT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it-IT" b="1" dirty="0" smtClean="0">
                <a:latin typeface="Times New Roman" pitchFamily="18" charset="0"/>
              </a:rPr>
              <a:t>Metodologia di allenamento della ricezione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704088"/>
            <a:ext cx="8003232" cy="99672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b="1" dirty="0" smtClean="0">
                <a:latin typeface="Times New Roman" pitchFamily="18" charset="0"/>
              </a:rPr>
              <a:t>Metodologia di allenamento della ricezione</a:t>
            </a:r>
            <a:r>
              <a:rPr lang="it-IT" sz="4000" b="1" dirty="0" smtClean="0">
                <a:latin typeface="Times New Roman" pitchFamily="18" charset="0"/>
              </a:rPr>
              <a:t>: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714500"/>
            <a:ext cx="8229600" cy="45307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Times New Roman" pitchFamily="18" charset="0"/>
              </a:rPr>
              <a:t>E’ un fondamentale di precisione che richiede attenzione, freschezza mentale (con i giovani inserirlo ad inizio allenamento).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Times New Roman" pitchFamily="18" charset="0"/>
              </a:rPr>
              <a:t>L’allenamento è individuale e richiede un alto numero di ripetizioni, la capacità di attenzione è limitata: sono due considerazioni che si contraddicono ma che si devono considerare nella gestione dell’allenamento 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it-IT" sz="2800" dirty="0" smtClean="0">
                <a:latin typeface="Times New Roman" pitchFamily="18" charset="0"/>
              </a:rPr>
              <a:t>L’intensità dell’allenamento è bassa, la richiesta di attenzione di tipo selettivo è molto 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alta.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it-IT" sz="2800" dirty="0" smtClean="0">
                <a:latin typeface="Times New Roman" pitchFamily="18" charset="0"/>
              </a:rPr>
              <a:t>Giocare su alcune variabili: numero di ripetizioni, recupero, obiettivo dell’esercizio, alternanza dei fondamentali (ricezione e attacco)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sz="28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704088"/>
            <a:ext cx="8147248" cy="49266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t-IT" dirty="0" smtClean="0">
                <a:latin typeface="Times New Roman" pitchFamily="18" charset="0"/>
              </a:rPr>
              <a:t>Esercitazione di battuta e ricezione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911824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endParaRPr lang="it-IT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it-IT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Obiettivo</a:t>
            </a:r>
            <a:endParaRPr lang="it-IT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Sviluppo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della positività della battuta e della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ricezione</a:t>
            </a:r>
          </a:p>
          <a:p>
            <a:pPr algn="ctr">
              <a:buNone/>
              <a:defRPr/>
            </a:pP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Esercizio di sintesi battuta ricezione: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’ l’unica forma di esercizio di sintesi che con un volume di allenamento adeguato, in termini di tempo e di ripetizioni, consente un miglioramento.</a:t>
            </a:r>
          </a:p>
          <a:p>
            <a:pPr>
              <a:buNone/>
              <a:defRPr/>
            </a:pPr>
            <a:endParaRPr lang="it-IT" dirty="0" smtClean="0">
              <a:latin typeface="Times New Roman" pitchFamily="18" charset="0"/>
            </a:endParaRPr>
          </a:p>
          <a:p>
            <a:pPr>
              <a:defRPr/>
            </a:pPr>
            <a:endParaRPr lang="it-IT" dirty="0" smtClean="0">
              <a:latin typeface="Times New Roman" pitchFamily="18" charset="0"/>
            </a:endParaRPr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764704"/>
            <a:ext cx="8003232" cy="78069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t-IT" b="1" dirty="0" smtClean="0">
                <a:latin typeface="Times New Roman" pitchFamily="18" charset="0"/>
              </a:rPr>
              <a:t>Metodologia di allenamento della ricezione</a:t>
            </a:r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L’allenamento è individuale, identificare l’errore prevalente</a:t>
            </a:r>
          </a:p>
          <a:p>
            <a:pPr>
              <a:lnSpc>
                <a:spcPct val="90000"/>
              </a:lnSpc>
              <a:defRPr/>
            </a:pP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L’esercizio di battuta – ricezione deve essere preparato attraverso una progressione didattica (dall’analitico al globale, dal semplice al difficile) che prenda in considerazione la velocità del pallone e la distanza del battitore.</a:t>
            </a:r>
          </a:p>
          <a:p>
            <a:pPr>
              <a:lnSpc>
                <a:spcPct val="90000"/>
              </a:lnSpc>
              <a:defRPr/>
            </a:pP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Il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bagher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richiede maggiore preparazione e progressività rispetto al servizio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704088"/>
            <a:ext cx="8075240" cy="7086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dirty="0" smtClean="0">
                <a:latin typeface="Times New Roman" pitchFamily="18" charset="0"/>
              </a:rPr>
              <a:t>Esercitazioni di battuta e ricezione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424936" cy="482453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it-IT" sz="2800" dirty="0" smtClean="0">
                <a:latin typeface="Times New Roman" pitchFamily="18" charset="0"/>
              </a:rPr>
              <a:t>Individuale</a:t>
            </a:r>
            <a:r>
              <a:rPr lang="it-IT" sz="2800" dirty="0" smtClean="0">
                <a:latin typeface="Times New Roman" pitchFamily="18" charset="0"/>
              </a:rPr>
              <a:t>: battuta ricezione contro il muro</a:t>
            </a:r>
          </a:p>
          <a:p>
            <a:pPr>
              <a:lnSpc>
                <a:spcPct val="90000"/>
              </a:lnSpc>
              <a:buNone/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it-IT" sz="2800" dirty="0" smtClean="0">
                <a:latin typeface="Times New Roman" pitchFamily="18" charset="0"/>
              </a:rPr>
              <a:t>A coppie: A batte B riceve (contro il muro, in campo) piano di rimbalzo, motricità specifica</a:t>
            </a:r>
          </a:p>
          <a:p>
            <a:pPr>
              <a:lnSpc>
                <a:spcPct val="90000"/>
              </a:lnSpc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it-IT" sz="2800" dirty="0" smtClean="0">
                <a:latin typeface="Times New Roman" pitchFamily="18" charset="0"/>
              </a:rPr>
              <a:t>A gruppi di tre:</a:t>
            </a:r>
            <a:r>
              <a:rPr lang="it-IT" sz="2800" dirty="0" smtClean="0"/>
              <a:t> 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A batte, B riceve, C fa assistenza con traiettoria predefinita  e tecnica specifica (esercitazione a ripetizioni, a obiettivo , a tempo)</a:t>
            </a:r>
          </a:p>
          <a:p>
            <a:pPr eaLnBrk="1" hangingPunct="1"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it-IT" sz="2800" dirty="0" smtClean="0">
                <a:latin typeface="Times New Roman" pitchFamily="18" charset="0"/>
              </a:rPr>
              <a:t>Ricezione individuale: traiettoria determinata, variazione di traiettoria (a gruppi di 4 due ricezioni consecutive);</a:t>
            </a:r>
          </a:p>
          <a:p>
            <a:pPr eaLnBrk="1" hangingPunct="1"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it-IT" sz="2800" dirty="0" smtClean="0">
                <a:latin typeface="Times New Roman" pitchFamily="18" charset="0"/>
              </a:rPr>
              <a:t>Esercitazioni sintetiche: ricezione e alzata, ricezione e copertura (individuale e per rotazione); ricezione e attacco;</a:t>
            </a:r>
          </a:p>
          <a:p>
            <a:pPr eaLnBrk="1" hangingPunct="1"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it-IT" sz="2800" dirty="0" smtClean="0">
                <a:latin typeface="Times New Roman" pitchFamily="18" charset="0"/>
              </a:rPr>
              <a:t>Sistema di ricezione: linee di ricezione e zone di conflitto;</a:t>
            </a:r>
          </a:p>
          <a:p>
            <a:pPr eaLnBrk="1" hangingPunct="1"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it-IT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704088"/>
            <a:ext cx="8147248" cy="780696"/>
          </a:xfrm>
        </p:spPr>
        <p:txBody>
          <a:bodyPr>
            <a:normAutofit/>
          </a:bodyPr>
          <a:lstStyle/>
          <a:p>
            <a:pPr algn="ctr"/>
            <a:r>
              <a:rPr lang="it-IT" sz="4400" dirty="0" smtClean="0">
                <a:latin typeface="Times New Roman" pitchFamily="18" charset="0"/>
                <a:cs typeface="Times New Roman" pitchFamily="18" charset="0"/>
              </a:rPr>
              <a:t>Le esercitazioni a obiettivo</a:t>
            </a:r>
            <a:endParaRPr lang="it-IT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sz="2400" dirty="0" smtClean="0">
                <a:latin typeface="Times New Roman" pitchFamily="18" charset="0"/>
              </a:rPr>
              <a:t>Obiettivo tecnico: riduzione del numero di errori</a:t>
            </a:r>
          </a:p>
          <a:p>
            <a:endParaRPr lang="it-IT" sz="2400" dirty="0" smtClean="0">
              <a:latin typeface="Times New Roman" pitchFamily="18" charset="0"/>
            </a:endParaRPr>
          </a:p>
          <a:p>
            <a:pPr algn="ctr"/>
            <a:r>
              <a:rPr lang="it-IT" sz="2400" dirty="0" smtClean="0">
                <a:latin typeface="Times New Roman" pitchFamily="18" charset="0"/>
              </a:rPr>
              <a:t>Obiettivo per rendimento individuale e di squadra: </a:t>
            </a:r>
          </a:p>
          <a:p>
            <a:pPr algn="ctr"/>
            <a:endParaRPr lang="it-IT" sz="2400" dirty="0" smtClean="0">
              <a:latin typeface="Times New Roman" pitchFamily="18" charset="0"/>
            </a:endParaRPr>
          </a:p>
          <a:p>
            <a:pPr algn="ctr"/>
            <a:r>
              <a:rPr lang="it-IT" sz="2400" dirty="0" smtClean="0">
                <a:latin typeface="Times New Roman" pitchFamily="18" charset="0"/>
              </a:rPr>
              <a:t>La </a:t>
            </a:r>
            <a:r>
              <a:rPr lang="it-IT" sz="2400" dirty="0" smtClean="0">
                <a:latin typeface="Times New Roman" pitchFamily="18" charset="0"/>
              </a:rPr>
              <a:t>positività </a:t>
            </a:r>
          </a:p>
          <a:p>
            <a:pPr algn="ctr"/>
            <a:endParaRPr lang="it-IT" sz="2400" dirty="0" smtClean="0">
              <a:latin typeface="Times New Roman" pitchFamily="18" charset="0"/>
            </a:endParaRPr>
          </a:p>
          <a:p>
            <a:pPr algn="ctr"/>
            <a:r>
              <a:rPr lang="it-IT" sz="2400" dirty="0" smtClean="0">
                <a:latin typeface="Times New Roman" pitchFamily="18" charset="0"/>
              </a:rPr>
              <a:t>La </a:t>
            </a:r>
            <a:r>
              <a:rPr lang="it-IT" sz="2400" dirty="0" smtClean="0">
                <a:latin typeface="Times New Roman" pitchFamily="18" charset="0"/>
              </a:rPr>
              <a:t>gestione dell’errore</a:t>
            </a:r>
          </a:p>
          <a:p>
            <a:pPr algn="ctr"/>
            <a:endParaRPr lang="it-IT" sz="2400" dirty="0" smtClean="0">
              <a:latin typeface="Times New Roman" pitchFamily="18" charset="0"/>
            </a:endParaRPr>
          </a:p>
          <a:p>
            <a:pPr algn="ctr"/>
            <a:r>
              <a:rPr lang="it-IT" sz="2400" dirty="0" smtClean="0">
                <a:latin typeface="Times New Roman" pitchFamily="18" charset="0"/>
              </a:rPr>
              <a:t>L’efficienza</a:t>
            </a:r>
            <a:endParaRPr lang="it-IT" sz="2400" dirty="0" smtClean="0">
              <a:latin typeface="Times New Roman" pitchFamily="18" charset="0"/>
            </a:endParaRPr>
          </a:p>
          <a:p>
            <a:endParaRPr lang="it-IT" sz="2400" dirty="0" smtClean="0">
              <a:latin typeface="Times New Roman" pitchFamily="18" charset="0"/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620688"/>
            <a:ext cx="8280920" cy="1728192"/>
          </a:xfrm>
          <a:ln/>
        </p:spPr>
        <p:txBody>
          <a:bodyPr tIns="32146">
            <a:normAutofit fontScale="90000"/>
          </a:bodyPr>
          <a:lstStyle/>
          <a:p>
            <a:pPr algn="ctr"/>
            <a:r>
              <a:rPr lang="en-US" sz="4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700" dirty="0" smtClean="0">
                <a:latin typeface="Times New Roman" pitchFamily="18" charset="0"/>
                <a:cs typeface="Times New Roman" pitchFamily="18" charset="0"/>
              </a:rPr>
              <a:t>CRITERI </a:t>
            </a:r>
            <a:r>
              <a:rPr lang="en-US" sz="4700" dirty="0">
                <a:latin typeface="Times New Roman" pitchFamily="18" charset="0"/>
                <a:cs typeface="Times New Roman" pitchFamily="18" charset="0"/>
              </a:rPr>
              <a:t>PER L’INDIVIDUAZIONE </a:t>
            </a:r>
            <a:r>
              <a:rPr lang="en-US" sz="4700" dirty="0" smtClean="0">
                <a:latin typeface="Times New Roman" pitchFamily="18" charset="0"/>
                <a:cs typeface="Times New Roman" pitchFamily="18" charset="0"/>
              </a:rPr>
              <a:t>DELLO SCHIACCIATORE RICEVITORE</a:t>
            </a:r>
            <a:endParaRPr lang="en-US" sz="4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2276871"/>
            <a:ext cx="8542511" cy="4491831"/>
          </a:xfrm>
          <a:ln/>
        </p:spPr>
        <p:txBody>
          <a:bodyPr lIns="64291" tIns="32146" rIns="64291" bIns="32146" anchor="t"/>
          <a:lstStyle/>
          <a:p>
            <a:pPr>
              <a:buNone/>
            </a:pPr>
            <a:endParaRPr lang="en-US" dirty="0" smtClean="0"/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sensibilita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bagher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caratteristiche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piano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rimbalzo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capacità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adattamento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dinamismo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piedi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ecc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potenza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colpo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d’attacco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400" dirty="0" smtClean="0">
                <a:latin typeface="Times New Roman" pitchFamily="18" charset="0"/>
                <a:cs typeface="Times New Roman" pitchFamily="18" charset="0"/>
              </a:rPr>
              <a:t>L’attacco del ricevitore attaccante</a:t>
            </a:r>
            <a:br>
              <a:rPr lang="it-IT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4400" dirty="0" smtClean="0">
                <a:latin typeface="Times New Roman" pitchFamily="18" charset="0"/>
                <a:cs typeface="Times New Roman" pitchFamily="18" charset="0"/>
              </a:rPr>
              <a:t>aspetti tecnici prioritari</a:t>
            </a:r>
            <a:endParaRPr lang="it-IT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La direzione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e il tempo della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rincorsa</a:t>
            </a:r>
          </a:p>
          <a:p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L’orientamento dello stacco alla direzione d’attacco</a:t>
            </a:r>
          </a:p>
          <a:p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La direzione del colpo d’attacco: la manualità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ricezione attacco Del Core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" y="-136624"/>
            <a:ext cx="10259616" cy="7694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704088"/>
            <a:ext cx="8219256" cy="780696"/>
          </a:xfrm>
          <a:ln/>
        </p:spPr>
        <p:txBody>
          <a:bodyPr tIns="32146">
            <a:normAutofit fontScale="90000"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colpi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dell’attaccante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laterale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64291" tIns="32146" rIns="64291" bIns="32146" anchor="t">
            <a:normAutofit lnSpcReduction="10000"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COLPI IN CAMPO</a:t>
            </a:r>
          </a:p>
          <a:p>
            <a:pPr marL="598268" lvl="1">
              <a:spcBef>
                <a:spcPts val="1275"/>
              </a:spcBef>
              <a:buBlip>
                <a:blip r:embed="rId2"/>
              </a:buBlip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DIAGONALE</a:t>
            </a:r>
          </a:p>
          <a:p>
            <a:pPr marL="910796" lvl="2">
              <a:spcBef>
                <a:spcPts val="1275"/>
              </a:spcBef>
              <a:buBlip>
                <a:blip r:embed="rId3"/>
              </a:buBlip>
            </a:pP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lunga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rincorsa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marL="910796" lvl="2">
              <a:spcBef>
                <a:spcPts val="1275"/>
              </a:spcBef>
              <a:buBlip>
                <a:blip r:embed="rId3"/>
              </a:buBlip>
            </a:pP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stretta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torsione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marL="598268" lvl="1">
              <a:spcBef>
                <a:spcPts val="1275"/>
              </a:spcBef>
              <a:buBlip>
                <a:blip r:embed="rId2"/>
              </a:buBlip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PARALLELA</a:t>
            </a:r>
          </a:p>
          <a:p>
            <a:pPr marL="910796" lvl="2">
              <a:spcBef>
                <a:spcPts val="1275"/>
              </a:spcBef>
              <a:buBlip>
                <a:blip r:embed="rId3"/>
              </a:buBlip>
            </a:pP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torsione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busto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marL="910796" lvl="2">
              <a:spcBef>
                <a:spcPts val="1275"/>
              </a:spcBef>
              <a:buBlip>
                <a:blip r:embed="rId3"/>
              </a:buBlip>
            </a:pP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torsione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braccio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marL="598268" lvl="1">
              <a:spcBef>
                <a:spcPts val="1275"/>
              </a:spcBef>
              <a:buBlip>
                <a:blip r:embed="rId2"/>
              </a:buBlip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IN MEZZO AL MURO</a:t>
            </a:r>
          </a:p>
          <a:p>
            <a:pPr marL="598268" lvl="1">
              <a:spcBef>
                <a:spcPts val="1275"/>
              </a:spcBef>
              <a:buBlip>
                <a:blip r:embed="rId2"/>
              </a:buBlip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PALLONETTO</a:t>
            </a:r>
          </a:p>
          <a:p>
            <a:pPr marL="598268" lvl="1">
              <a:spcBef>
                <a:spcPts val="1275"/>
              </a:spcBef>
              <a:buBlip>
                <a:blip r:embed="rId2"/>
              </a:buBlip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PIAZZATA</a:t>
            </a:r>
          </a:p>
        </p:txBody>
      </p:sp>
      <p:sp>
        <p:nvSpPr>
          <p:cNvPr id="37891" name="Rectangle 3"/>
          <p:cNvSpPr>
            <a:spLocks/>
          </p:cNvSpPr>
          <p:nvPr/>
        </p:nvSpPr>
        <p:spPr bwMode="auto">
          <a:xfrm>
            <a:off x="4589859" y="1946672"/>
            <a:ext cx="3830836" cy="452735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spcBef>
                <a:spcPts val="1687"/>
              </a:spcBef>
            </a:pP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Helvetica Neue Light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FASE RICEZIONE PUNTO</a:t>
            </a:r>
            <a:endParaRPr lang="it-IT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it-IT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Catena di azioni legate alla risposta del servizio avversario</a:t>
            </a: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Ricezione</a:t>
            </a:r>
          </a:p>
          <a:p>
            <a:pPr>
              <a:defRPr/>
            </a:pP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Alzata</a:t>
            </a:r>
          </a:p>
          <a:p>
            <a:pPr>
              <a:defRPr/>
            </a:pP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Attacco</a:t>
            </a:r>
          </a:p>
          <a:p>
            <a:pPr>
              <a:defRPr/>
            </a:pP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Copertura e contrattacco dopo copertura</a:t>
            </a:r>
          </a:p>
          <a:p>
            <a:pPr>
              <a:defRPr/>
            </a:pP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Muro difesa e contrattacco eventuale dopo rigiocata della squadra avversaria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704088"/>
            <a:ext cx="8219256" cy="852704"/>
          </a:xfrm>
          <a:ln/>
        </p:spPr>
        <p:txBody>
          <a:bodyPr tIns="32146">
            <a:norm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colpi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dell’attaccante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laterale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7891" name="Rectangle 3"/>
          <p:cNvSpPr>
            <a:spLocks/>
          </p:cNvSpPr>
          <p:nvPr/>
        </p:nvSpPr>
        <p:spPr bwMode="auto">
          <a:xfrm>
            <a:off x="755576" y="1988840"/>
            <a:ext cx="7488832" cy="459936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spcBef>
                <a:spcPts val="1687"/>
              </a:spcBef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Helvetica Neue Light" charset="0"/>
                <a:cs typeface="Times New Roman" pitchFamily="18" charset="0"/>
              </a:rPr>
              <a:t>COLPI SUL MURO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Helvetica Neue Light" charset="0"/>
                <a:cs typeface="Times New Roman" pitchFamily="18" charset="0"/>
              </a:rPr>
              <a:t>(MURO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Helvetica Neue Light" charset="0"/>
                <a:cs typeface="Times New Roman" pitchFamily="18" charset="0"/>
              </a:rPr>
              <a:t>come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Helvetica Neue Light" charset="0"/>
                <a:cs typeface="Times New Roman" pitchFamily="18" charset="0"/>
              </a:rPr>
              <a:t>BERSAGLIO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Helvetica Neue Light" charset="0"/>
                <a:cs typeface="Times New Roman" pitchFamily="18" charset="0"/>
              </a:rPr>
              <a:t>) </a:t>
            </a:r>
          </a:p>
          <a:p>
            <a:pPr>
              <a:spcBef>
                <a:spcPts val="1687"/>
              </a:spcBef>
              <a:buSzPct val="46000"/>
              <a:buBlip>
                <a:blip r:embed="rId2"/>
              </a:buBlip>
            </a:pPr>
            <a:r>
              <a:rPr lang="en-US" sz="1600" dirty="0">
                <a:latin typeface="Times New Roman" pitchFamily="18" charset="0"/>
                <a:ea typeface="Helvetica Neue Light" charset="0"/>
                <a:cs typeface="Times New Roman" pitchFamily="18" charset="0"/>
              </a:rPr>
              <a:t>SUL MURO ESTERNO</a:t>
            </a:r>
          </a:p>
          <a:p>
            <a:pPr marL="598268" lvl="1" indent="-285740">
              <a:spcBef>
                <a:spcPts val="1687"/>
              </a:spcBef>
              <a:buSzPct val="46000"/>
              <a:buBlip>
                <a:blip r:embed="rId3"/>
              </a:buBlip>
            </a:pPr>
            <a:r>
              <a:rPr lang="en-US" sz="1600" dirty="0">
                <a:latin typeface="Times New Roman" pitchFamily="18" charset="0"/>
                <a:ea typeface="Helvetica Neue Light" charset="0"/>
                <a:cs typeface="Times New Roman" pitchFamily="18" charset="0"/>
              </a:rPr>
              <a:t>alto </a:t>
            </a:r>
            <a:r>
              <a:rPr lang="en-US" sz="1600" dirty="0" err="1">
                <a:latin typeface="Times New Roman" pitchFamily="18" charset="0"/>
                <a:ea typeface="Helvetica Neue Light" charset="0"/>
                <a:cs typeface="Times New Roman" pitchFamily="18" charset="0"/>
              </a:rPr>
              <a:t>sulle</a:t>
            </a:r>
            <a:r>
              <a:rPr lang="en-US" sz="1600" dirty="0">
                <a:latin typeface="Times New Roman" pitchFamily="18" charset="0"/>
                <a:ea typeface="Helvetica Neue Light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ea typeface="Helvetica Neue Light" charset="0"/>
                <a:cs typeface="Times New Roman" pitchFamily="18" charset="0"/>
              </a:rPr>
              <a:t>dita</a:t>
            </a:r>
            <a:endParaRPr lang="en-US" sz="1600" dirty="0">
              <a:latin typeface="Times New Roman" pitchFamily="18" charset="0"/>
              <a:ea typeface="Helvetica Neue Light" charset="0"/>
              <a:cs typeface="Times New Roman" pitchFamily="18" charset="0"/>
            </a:endParaRPr>
          </a:p>
          <a:p>
            <a:pPr marL="598268" lvl="1" indent="-285740">
              <a:spcBef>
                <a:spcPts val="1687"/>
              </a:spcBef>
              <a:buSzPct val="46000"/>
              <a:buBlip>
                <a:blip r:embed="rId3"/>
              </a:buBlip>
            </a:pPr>
            <a:r>
              <a:rPr lang="en-US" sz="1600" dirty="0" err="1">
                <a:latin typeface="Times New Roman" pitchFamily="18" charset="0"/>
                <a:ea typeface="Helvetica Neue Light" charset="0"/>
                <a:cs typeface="Times New Roman" pitchFamily="18" charset="0"/>
              </a:rPr>
              <a:t>sulla</a:t>
            </a:r>
            <a:r>
              <a:rPr lang="en-US" sz="1600" dirty="0">
                <a:latin typeface="Times New Roman" pitchFamily="18" charset="0"/>
                <a:ea typeface="Helvetica Neue Light" charset="0"/>
                <a:cs typeface="Times New Roman" pitchFamily="18" charset="0"/>
              </a:rPr>
              <a:t> parte </a:t>
            </a:r>
            <a:r>
              <a:rPr lang="en-US" sz="1600" dirty="0" err="1">
                <a:latin typeface="Times New Roman" pitchFamily="18" charset="0"/>
                <a:ea typeface="Helvetica Neue Light" charset="0"/>
                <a:cs typeface="Times New Roman" pitchFamily="18" charset="0"/>
              </a:rPr>
              <a:t>esterna</a:t>
            </a:r>
            <a:r>
              <a:rPr lang="en-US" sz="1600" dirty="0">
                <a:latin typeface="Times New Roman" pitchFamily="18" charset="0"/>
                <a:ea typeface="Helvetica Neue Light" charset="0"/>
                <a:cs typeface="Times New Roman" pitchFamily="18" charset="0"/>
              </a:rPr>
              <a:t> del </a:t>
            </a:r>
            <a:r>
              <a:rPr lang="en-US" sz="1600" dirty="0" err="1">
                <a:latin typeface="Times New Roman" pitchFamily="18" charset="0"/>
                <a:ea typeface="Helvetica Neue Light" charset="0"/>
                <a:cs typeface="Times New Roman" pitchFamily="18" charset="0"/>
              </a:rPr>
              <a:t>braccio</a:t>
            </a:r>
            <a:r>
              <a:rPr lang="en-US" sz="1600" dirty="0">
                <a:latin typeface="Times New Roman" pitchFamily="18" charset="0"/>
                <a:ea typeface="Helvetica Neue Light" charset="0"/>
                <a:cs typeface="Times New Roman" pitchFamily="18" charset="0"/>
              </a:rPr>
              <a:t>/</a:t>
            </a:r>
            <a:r>
              <a:rPr lang="en-US" sz="1600" dirty="0" err="1">
                <a:latin typeface="Times New Roman" pitchFamily="18" charset="0"/>
                <a:ea typeface="Helvetica Neue Light" charset="0"/>
                <a:cs typeface="Times New Roman" pitchFamily="18" charset="0"/>
              </a:rPr>
              <a:t>mano</a:t>
            </a:r>
            <a:r>
              <a:rPr lang="en-US" sz="1600" dirty="0">
                <a:latin typeface="Times New Roman" pitchFamily="18" charset="0"/>
                <a:ea typeface="Helvetica Neue Light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ea typeface="Helvetica Neue Light" charset="0"/>
                <a:cs typeface="Times New Roman" pitchFamily="18" charset="0"/>
              </a:rPr>
              <a:t>esterno</a:t>
            </a:r>
            <a:endParaRPr lang="en-US" sz="1600" dirty="0">
              <a:latin typeface="Times New Roman" pitchFamily="18" charset="0"/>
              <a:ea typeface="Helvetica Neue Light" charset="0"/>
              <a:cs typeface="Times New Roman" pitchFamily="18" charset="0"/>
            </a:endParaRPr>
          </a:p>
          <a:p>
            <a:pPr marL="598268" lvl="1" indent="-285740">
              <a:spcBef>
                <a:spcPts val="1687"/>
              </a:spcBef>
              <a:buSzPct val="46000"/>
              <a:buBlip>
                <a:blip r:embed="rId3"/>
              </a:buBlip>
            </a:pPr>
            <a:r>
              <a:rPr lang="en-US" sz="1600" dirty="0" err="1">
                <a:latin typeface="Times New Roman" pitchFamily="18" charset="0"/>
                <a:ea typeface="Helvetica Neue Light" charset="0"/>
                <a:cs typeface="Times New Roman" pitchFamily="18" charset="0"/>
              </a:rPr>
              <a:t>appoggiato</a:t>
            </a:r>
            <a:r>
              <a:rPr lang="en-US" sz="1600" dirty="0">
                <a:latin typeface="Times New Roman" pitchFamily="18" charset="0"/>
                <a:ea typeface="Helvetica Neue Light" charset="0"/>
                <a:cs typeface="Times New Roman" pitchFamily="18" charset="0"/>
              </a:rPr>
              <a:t> per la </a:t>
            </a:r>
            <a:r>
              <a:rPr lang="en-US" sz="1600" dirty="0" err="1">
                <a:latin typeface="Times New Roman" pitchFamily="18" charset="0"/>
                <a:ea typeface="Helvetica Neue Light" charset="0"/>
                <a:cs typeface="Times New Roman" pitchFamily="18" charset="0"/>
              </a:rPr>
              <a:t>rigiocata</a:t>
            </a:r>
            <a:endParaRPr lang="en-US" sz="1600" dirty="0">
              <a:latin typeface="Times New Roman" pitchFamily="18" charset="0"/>
              <a:ea typeface="Helvetica Neue Light" charset="0"/>
              <a:cs typeface="Times New Roman" pitchFamily="18" charset="0"/>
            </a:endParaRPr>
          </a:p>
          <a:p>
            <a:pPr marL="598268" lvl="1" indent="-285740">
              <a:spcBef>
                <a:spcPts val="1687"/>
              </a:spcBef>
              <a:buSzPct val="46000"/>
              <a:buBlip>
                <a:blip r:embed="rId3"/>
              </a:buBlip>
            </a:pPr>
            <a:r>
              <a:rPr lang="en-US" sz="1600" dirty="0" err="1">
                <a:latin typeface="Times New Roman" pitchFamily="18" charset="0"/>
                <a:ea typeface="Helvetica Neue Light" charset="0"/>
                <a:cs typeface="Times New Roman" pitchFamily="18" charset="0"/>
              </a:rPr>
              <a:t>spinto</a:t>
            </a:r>
            <a:r>
              <a:rPr lang="en-US" sz="1600" dirty="0">
                <a:latin typeface="Times New Roman" pitchFamily="18" charset="0"/>
                <a:ea typeface="Helvetica Neue Light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ea typeface="Helvetica Neue Light" charset="0"/>
                <a:cs typeface="Times New Roman" pitchFamily="18" charset="0"/>
              </a:rPr>
              <a:t>sulle</a:t>
            </a:r>
            <a:r>
              <a:rPr lang="en-US" sz="1600" dirty="0">
                <a:latin typeface="Times New Roman" pitchFamily="18" charset="0"/>
                <a:ea typeface="Helvetica Neue Light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ea typeface="Helvetica Neue Light" charset="0"/>
                <a:cs typeface="Times New Roman" pitchFamily="18" charset="0"/>
              </a:rPr>
              <a:t>mani</a:t>
            </a:r>
            <a:r>
              <a:rPr lang="en-US" sz="1600" dirty="0">
                <a:latin typeface="Times New Roman" pitchFamily="18" charset="0"/>
                <a:ea typeface="Helvetica Neue Light" charset="0"/>
                <a:cs typeface="Times New Roman" pitchFamily="18" charset="0"/>
              </a:rPr>
              <a:t> ad </a:t>
            </a:r>
            <a:r>
              <a:rPr lang="en-US" sz="1600" dirty="0" err="1">
                <a:latin typeface="Times New Roman" pitchFamily="18" charset="0"/>
                <a:ea typeface="Helvetica Neue Light" charset="0"/>
                <a:cs typeface="Times New Roman" pitchFamily="18" charset="0"/>
              </a:rPr>
              <a:t>uscire</a:t>
            </a:r>
            <a:endParaRPr lang="en-US" sz="1600" dirty="0">
              <a:latin typeface="Times New Roman" pitchFamily="18" charset="0"/>
              <a:ea typeface="Helvetica Neue Light" charset="0"/>
              <a:cs typeface="Times New Roman" pitchFamily="18" charset="0"/>
            </a:endParaRPr>
          </a:p>
          <a:p>
            <a:pPr>
              <a:spcBef>
                <a:spcPts val="1687"/>
              </a:spcBef>
              <a:buSzPct val="46000"/>
              <a:buBlip>
                <a:blip r:embed="rId2"/>
              </a:buBlip>
            </a:pPr>
            <a:r>
              <a:rPr lang="en-US" sz="1600" dirty="0">
                <a:latin typeface="Times New Roman" pitchFamily="18" charset="0"/>
                <a:ea typeface="Helvetica Neue Light" charset="0"/>
                <a:cs typeface="Times New Roman" pitchFamily="18" charset="0"/>
              </a:rPr>
              <a:t>SUL MURO INTERNO</a:t>
            </a:r>
          </a:p>
          <a:p>
            <a:pPr marL="598268" lvl="1" indent="-285740">
              <a:spcBef>
                <a:spcPts val="1687"/>
              </a:spcBef>
              <a:buSzPct val="46000"/>
              <a:buBlip>
                <a:blip r:embed="rId3"/>
              </a:buBlip>
            </a:pPr>
            <a:r>
              <a:rPr lang="en-US" sz="1600" dirty="0">
                <a:latin typeface="Times New Roman" pitchFamily="18" charset="0"/>
                <a:ea typeface="Helvetica Neue Light" charset="0"/>
                <a:cs typeface="Times New Roman" pitchFamily="18" charset="0"/>
              </a:rPr>
              <a:t>alto </a:t>
            </a:r>
            <a:r>
              <a:rPr lang="en-US" sz="1600" dirty="0" err="1">
                <a:latin typeface="Times New Roman" pitchFamily="18" charset="0"/>
                <a:ea typeface="Helvetica Neue Light" charset="0"/>
                <a:cs typeface="Times New Roman" pitchFamily="18" charset="0"/>
              </a:rPr>
              <a:t>sulle</a:t>
            </a:r>
            <a:r>
              <a:rPr lang="en-US" sz="1600" dirty="0">
                <a:latin typeface="Times New Roman" pitchFamily="18" charset="0"/>
                <a:ea typeface="Helvetica Neue Light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ea typeface="Helvetica Neue Light" charset="0"/>
                <a:cs typeface="Times New Roman" pitchFamily="18" charset="0"/>
              </a:rPr>
              <a:t>dita</a:t>
            </a:r>
            <a:endParaRPr lang="en-US" sz="1600" dirty="0">
              <a:latin typeface="Times New Roman" pitchFamily="18" charset="0"/>
              <a:ea typeface="Helvetica Neue Light" charset="0"/>
              <a:cs typeface="Times New Roman" pitchFamily="18" charset="0"/>
            </a:endParaRPr>
          </a:p>
          <a:p>
            <a:pPr marL="598268" lvl="1" indent="-285740">
              <a:spcBef>
                <a:spcPts val="1687"/>
              </a:spcBef>
              <a:buSzPct val="46000"/>
              <a:buBlip>
                <a:blip r:embed="rId3"/>
              </a:buBlip>
            </a:pPr>
            <a:r>
              <a:rPr lang="en-US" sz="1600" dirty="0">
                <a:latin typeface="Times New Roman" pitchFamily="18" charset="0"/>
                <a:ea typeface="Helvetica Neue Light" charset="0"/>
                <a:cs typeface="Times New Roman" pitchFamily="18" charset="0"/>
              </a:rPr>
              <a:t>forte </a:t>
            </a:r>
            <a:r>
              <a:rPr lang="en-US" sz="1600" dirty="0" err="1">
                <a:latin typeface="Times New Roman" pitchFamily="18" charset="0"/>
                <a:ea typeface="Helvetica Neue Light" charset="0"/>
                <a:cs typeface="Times New Roman" pitchFamily="18" charset="0"/>
              </a:rPr>
              <a:t>sulle</a:t>
            </a:r>
            <a:r>
              <a:rPr lang="en-US" sz="1600" dirty="0">
                <a:latin typeface="Times New Roman" pitchFamily="18" charset="0"/>
                <a:ea typeface="Helvetica Neue Light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ea typeface="Helvetica Neue Light" charset="0"/>
                <a:cs typeface="Times New Roman" pitchFamily="18" charset="0"/>
              </a:rPr>
              <a:t>mani</a:t>
            </a:r>
            <a:r>
              <a:rPr lang="en-US" sz="1600" dirty="0">
                <a:latin typeface="Times New Roman" pitchFamily="18" charset="0"/>
                <a:ea typeface="Helvetica Neue Light" charset="0"/>
                <a:cs typeface="Times New Roman" pitchFamily="18" charset="0"/>
              </a:rPr>
              <a:t> in </a:t>
            </a:r>
            <a:r>
              <a:rPr lang="en-US" sz="1600" dirty="0" err="1">
                <a:latin typeface="Times New Roman" pitchFamily="18" charset="0"/>
                <a:ea typeface="Helvetica Neue Light" charset="0"/>
                <a:cs typeface="Times New Roman" pitchFamily="18" charset="0"/>
              </a:rPr>
              <a:t>ritardo</a:t>
            </a:r>
            <a:endParaRPr lang="en-US" sz="1600" dirty="0">
              <a:latin typeface="Times New Roman" pitchFamily="18" charset="0"/>
              <a:ea typeface="Helvetica Neue Light" charset="0"/>
              <a:cs typeface="Times New Roman" pitchFamily="18" charset="0"/>
            </a:endParaRPr>
          </a:p>
          <a:p>
            <a:pPr marL="598268" lvl="1" indent="-285740">
              <a:spcBef>
                <a:spcPts val="1687"/>
              </a:spcBef>
              <a:buSzPct val="46000"/>
              <a:buBlip>
                <a:blip r:embed="rId3"/>
              </a:buBlip>
            </a:pPr>
            <a:r>
              <a:rPr lang="en-US" sz="1600" dirty="0" err="1">
                <a:latin typeface="Times New Roman" pitchFamily="18" charset="0"/>
                <a:ea typeface="Helvetica Neue Light" charset="0"/>
                <a:cs typeface="Times New Roman" pitchFamily="18" charset="0"/>
              </a:rPr>
              <a:t>appoggiato</a:t>
            </a:r>
            <a:r>
              <a:rPr lang="en-US" sz="1600" dirty="0">
                <a:latin typeface="Times New Roman" pitchFamily="18" charset="0"/>
                <a:ea typeface="Helvetica Neue Light" charset="0"/>
                <a:cs typeface="Times New Roman" pitchFamily="18" charset="0"/>
              </a:rPr>
              <a:t> per la </a:t>
            </a:r>
            <a:r>
              <a:rPr lang="en-US" sz="1600" dirty="0" err="1">
                <a:latin typeface="Times New Roman" pitchFamily="18" charset="0"/>
                <a:ea typeface="Helvetica Neue Light" charset="0"/>
                <a:cs typeface="Times New Roman" pitchFamily="18" charset="0"/>
              </a:rPr>
              <a:t>rigioca</a:t>
            </a:r>
            <a:r>
              <a:rPr lang="en-US" sz="1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elvetica Neue Light" charset="0"/>
                <a:cs typeface="Times New Roman" pitchFamily="18" charset="0"/>
              </a:rPr>
              <a:t>ta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Helvetica Neue Light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Colpi attacco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1521296"/>
            <a:ext cx="10836696" cy="8379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2146">
            <a:normAutofit fontScale="90000"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I TIPI DI ALZATA PER IL RICETTORE-ATTACCANTE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4070" y="1794867"/>
            <a:ext cx="6429375" cy="5143500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94867" y="3296171"/>
            <a:ext cx="3804047" cy="973336"/>
            <a:chOff x="0" y="0"/>
            <a:chExt cx="3408" cy="872"/>
          </a:xfrm>
        </p:grpSpPr>
        <p:sp>
          <p:nvSpPr>
            <p:cNvPr id="27651" name="Freeform 3"/>
            <p:cNvSpPr>
              <a:spLocks/>
            </p:cNvSpPr>
            <p:nvPr/>
          </p:nvSpPr>
          <p:spPr bwMode="auto">
            <a:xfrm>
              <a:off x="32" y="40"/>
              <a:ext cx="3344" cy="798"/>
            </a:xfrm>
            <a:custGeom>
              <a:avLst/>
              <a:gdLst/>
              <a:ahLst/>
              <a:cxnLst>
                <a:cxn ang="0">
                  <a:pos x="21600" y="19438"/>
                </a:cxn>
                <a:cxn ang="0">
                  <a:pos x="7370" y="177"/>
                </a:cxn>
                <a:cxn ang="0">
                  <a:pos x="0" y="17880"/>
                </a:cxn>
              </a:cxnLst>
              <a:rect l="0" t="0" r="r" b="b"/>
              <a:pathLst>
                <a:path w="21600" h="19438">
                  <a:moveTo>
                    <a:pt x="21600" y="19438"/>
                  </a:moveTo>
                  <a:cubicBezTo>
                    <a:pt x="21600" y="19438"/>
                    <a:pt x="10978" y="-2162"/>
                    <a:pt x="7370" y="177"/>
                  </a:cubicBezTo>
                  <a:cubicBezTo>
                    <a:pt x="3762" y="2516"/>
                    <a:pt x="0" y="17880"/>
                    <a:pt x="0" y="17880"/>
                  </a:cubicBezTo>
                </a:path>
              </a:pathLst>
            </a:cu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pic>
          <p:nvPicPr>
            <p:cNvPr id="27652" name="Picture 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3408" cy="87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839516" y="2892103"/>
            <a:ext cx="3759398" cy="1401961"/>
            <a:chOff x="0" y="0"/>
            <a:chExt cx="3368" cy="1256"/>
          </a:xfrm>
        </p:grpSpPr>
        <p:sp>
          <p:nvSpPr>
            <p:cNvPr id="27654" name="Freeform 6"/>
            <p:cNvSpPr>
              <a:spLocks/>
            </p:cNvSpPr>
            <p:nvPr/>
          </p:nvSpPr>
          <p:spPr bwMode="auto">
            <a:xfrm>
              <a:off x="32" y="32"/>
              <a:ext cx="3304" cy="1184"/>
            </a:xfrm>
            <a:custGeom>
              <a:avLst/>
              <a:gdLst/>
              <a:ahLst/>
              <a:cxnLst>
                <a:cxn ang="0">
                  <a:pos x="21600" y="20276"/>
                </a:cxn>
                <a:cxn ang="0">
                  <a:pos x="10408" y="14"/>
                </a:cxn>
                <a:cxn ang="0">
                  <a:pos x="0" y="20984"/>
                </a:cxn>
              </a:cxnLst>
              <a:rect l="0" t="0" r="r" b="b"/>
              <a:pathLst>
                <a:path w="21600" h="20984">
                  <a:moveTo>
                    <a:pt x="21600" y="20276"/>
                  </a:moveTo>
                  <a:cubicBezTo>
                    <a:pt x="21600" y="20276"/>
                    <a:pt x="15019" y="-616"/>
                    <a:pt x="10408" y="14"/>
                  </a:cubicBezTo>
                  <a:cubicBezTo>
                    <a:pt x="5797" y="645"/>
                    <a:pt x="0" y="20984"/>
                    <a:pt x="0" y="20984"/>
                  </a:cubicBezTo>
                </a:path>
              </a:pathLst>
            </a:cu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pic>
          <p:nvPicPr>
            <p:cNvPr id="27655" name="Picture 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3368" cy="125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554266" y="3329658"/>
            <a:ext cx="1491258" cy="973336"/>
            <a:chOff x="0" y="0"/>
            <a:chExt cx="1336" cy="872"/>
          </a:xfrm>
        </p:grpSpPr>
        <p:sp>
          <p:nvSpPr>
            <p:cNvPr id="27657" name="Freeform 9"/>
            <p:cNvSpPr>
              <a:spLocks/>
            </p:cNvSpPr>
            <p:nvPr/>
          </p:nvSpPr>
          <p:spPr bwMode="auto">
            <a:xfrm flipH="1">
              <a:off x="32" y="40"/>
              <a:ext cx="1272" cy="800"/>
            </a:xfrm>
            <a:custGeom>
              <a:avLst/>
              <a:gdLst/>
              <a:ahLst/>
              <a:cxnLst>
                <a:cxn ang="0">
                  <a:pos x="21600" y="19438"/>
                </a:cxn>
                <a:cxn ang="0">
                  <a:pos x="7370" y="177"/>
                </a:cxn>
                <a:cxn ang="0">
                  <a:pos x="0" y="17880"/>
                </a:cxn>
              </a:cxnLst>
              <a:rect l="0" t="0" r="r" b="b"/>
              <a:pathLst>
                <a:path w="21600" h="19438">
                  <a:moveTo>
                    <a:pt x="21600" y="19438"/>
                  </a:moveTo>
                  <a:cubicBezTo>
                    <a:pt x="21600" y="19438"/>
                    <a:pt x="10978" y="-2162"/>
                    <a:pt x="7370" y="177"/>
                  </a:cubicBezTo>
                  <a:cubicBezTo>
                    <a:pt x="3762" y="2516"/>
                    <a:pt x="0" y="17880"/>
                    <a:pt x="0" y="17880"/>
                  </a:cubicBezTo>
                </a:path>
              </a:pathLst>
            </a:cu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pic>
          <p:nvPicPr>
            <p:cNvPr id="27658" name="Picture 10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336" cy="87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554266" y="2982516"/>
            <a:ext cx="1491258" cy="1401961"/>
            <a:chOff x="0" y="0"/>
            <a:chExt cx="1336" cy="1256"/>
          </a:xfrm>
        </p:grpSpPr>
        <p:sp>
          <p:nvSpPr>
            <p:cNvPr id="27660" name="Freeform 12"/>
            <p:cNvSpPr>
              <a:spLocks/>
            </p:cNvSpPr>
            <p:nvPr/>
          </p:nvSpPr>
          <p:spPr bwMode="auto">
            <a:xfrm flipH="1">
              <a:off x="32" y="32"/>
              <a:ext cx="1272" cy="1192"/>
            </a:xfrm>
            <a:custGeom>
              <a:avLst/>
              <a:gdLst/>
              <a:ahLst/>
              <a:cxnLst>
                <a:cxn ang="0">
                  <a:pos x="21600" y="20276"/>
                </a:cxn>
                <a:cxn ang="0">
                  <a:pos x="10408" y="14"/>
                </a:cxn>
                <a:cxn ang="0">
                  <a:pos x="0" y="20984"/>
                </a:cxn>
              </a:cxnLst>
              <a:rect l="0" t="0" r="r" b="b"/>
              <a:pathLst>
                <a:path w="21600" h="20984">
                  <a:moveTo>
                    <a:pt x="21600" y="20276"/>
                  </a:moveTo>
                  <a:cubicBezTo>
                    <a:pt x="21600" y="20276"/>
                    <a:pt x="15019" y="-616"/>
                    <a:pt x="10408" y="14"/>
                  </a:cubicBezTo>
                  <a:cubicBezTo>
                    <a:pt x="5797" y="645"/>
                    <a:pt x="0" y="20984"/>
                    <a:pt x="0" y="20984"/>
                  </a:cubicBezTo>
                </a:path>
              </a:pathLst>
            </a:cu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pic>
          <p:nvPicPr>
            <p:cNvPr id="27661" name="Picture 13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1336" cy="125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27663" name="Rectangle 15"/>
          <p:cNvSpPr>
            <a:spLocks/>
          </p:cNvSpPr>
          <p:nvPr/>
        </p:nvSpPr>
        <p:spPr bwMode="auto">
          <a:xfrm>
            <a:off x="3549551" y="2460039"/>
            <a:ext cx="128240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b="1">
                <a:solidFill>
                  <a:srgbClr val="558E2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5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2571750" y="3458929"/>
            <a:ext cx="751809" cy="2616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 b="1" dirty="0">
                <a:solidFill>
                  <a:srgbClr val="D90B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SUPER</a:t>
            </a: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2812852" y="3383236"/>
            <a:ext cx="2875359" cy="973336"/>
            <a:chOff x="0" y="0"/>
            <a:chExt cx="2576" cy="872"/>
          </a:xfrm>
        </p:grpSpPr>
        <p:sp>
          <p:nvSpPr>
            <p:cNvPr id="27665" name="Freeform 17"/>
            <p:cNvSpPr>
              <a:spLocks/>
            </p:cNvSpPr>
            <p:nvPr/>
          </p:nvSpPr>
          <p:spPr bwMode="auto">
            <a:xfrm>
              <a:off x="32" y="40"/>
              <a:ext cx="2512" cy="800"/>
            </a:xfrm>
            <a:custGeom>
              <a:avLst/>
              <a:gdLst/>
              <a:ahLst/>
              <a:cxnLst>
                <a:cxn ang="0">
                  <a:pos x="21600" y="19438"/>
                </a:cxn>
                <a:cxn ang="0">
                  <a:pos x="7370" y="177"/>
                </a:cxn>
                <a:cxn ang="0">
                  <a:pos x="0" y="17880"/>
                </a:cxn>
              </a:cxnLst>
              <a:rect l="0" t="0" r="r" b="b"/>
              <a:pathLst>
                <a:path w="21600" h="19438">
                  <a:moveTo>
                    <a:pt x="21600" y="19438"/>
                  </a:moveTo>
                  <a:cubicBezTo>
                    <a:pt x="21600" y="19438"/>
                    <a:pt x="10978" y="-2162"/>
                    <a:pt x="7370" y="177"/>
                  </a:cubicBezTo>
                  <a:cubicBezTo>
                    <a:pt x="3762" y="2516"/>
                    <a:pt x="0" y="17880"/>
                    <a:pt x="0" y="17880"/>
                  </a:cubicBezTo>
                </a:path>
              </a:pathLst>
            </a:cu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pic>
          <p:nvPicPr>
            <p:cNvPr id="27666" name="Picture 18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0"/>
              <a:ext cx="2576" cy="87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27668" name="Rectangle 20"/>
          <p:cNvSpPr>
            <a:spLocks/>
          </p:cNvSpPr>
          <p:nvPr/>
        </p:nvSpPr>
        <p:spPr bwMode="auto">
          <a:xfrm>
            <a:off x="5656957" y="3076188"/>
            <a:ext cx="128240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b="1">
                <a:solidFill>
                  <a:srgbClr val="0091C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4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6170414" y="3655382"/>
            <a:ext cx="751809" cy="2616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SUPER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6157020" y="2477898"/>
            <a:ext cx="128240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b="1">
                <a:solidFill>
                  <a:srgbClr val="FE494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6</a:t>
            </a:r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625703" y="3384352"/>
            <a:ext cx="535781" cy="973336"/>
            <a:chOff x="0" y="0"/>
            <a:chExt cx="480" cy="872"/>
          </a:xfrm>
        </p:grpSpPr>
        <p:sp>
          <p:nvSpPr>
            <p:cNvPr id="27671" name="Freeform 23"/>
            <p:cNvSpPr>
              <a:spLocks/>
            </p:cNvSpPr>
            <p:nvPr/>
          </p:nvSpPr>
          <p:spPr bwMode="auto">
            <a:xfrm flipH="1">
              <a:off x="32" y="40"/>
              <a:ext cx="416" cy="800"/>
            </a:xfrm>
            <a:custGeom>
              <a:avLst/>
              <a:gdLst/>
              <a:ahLst/>
              <a:cxnLst>
                <a:cxn ang="0">
                  <a:pos x="21600" y="19438"/>
                </a:cxn>
                <a:cxn ang="0">
                  <a:pos x="7370" y="177"/>
                </a:cxn>
                <a:cxn ang="0">
                  <a:pos x="0" y="17880"/>
                </a:cxn>
              </a:cxnLst>
              <a:rect l="0" t="0" r="r" b="b"/>
              <a:pathLst>
                <a:path w="21600" h="19438">
                  <a:moveTo>
                    <a:pt x="21600" y="19438"/>
                  </a:moveTo>
                  <a:cubicBezTo>
                    <a:pt x="21600" y="19438"/>
                    <a:pt x="10978" y="-2162"/>
                    <a:pt x="7370" y="177"/>
                  </a:cubicBezTo>
                  <a:cubicBezTo>
                    <a:pt x="3762" y="2516"/>
                    <a:pt x="0" y="17880"/>
                    <a:pt x="0" y="17880"/>
                  </a:cubicBezTo>
                </a:path>
              </a:pathLst>
            </a:cu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pic>
          <p:nvPicPr>
            <p:cNvPr id="27672" name="Picture 24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0"/>
              <a:ext cx="480" cy="87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27674" name="Rectangle 26"/>
          <p:cNvSpPr>
            <a:spLocks/>
          </p:cNvSpPr>
          <p:nvPr/>
        </p:nvSpPr>
        <p:spPr bwMode="auto">
          <a:xfrm>
            <a:off x="3781723" y="3076188"/>
            <a:ext cx="128240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b="1">
                <a:solidFill>
                  <a:srgbClr val="0091C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9</a:t>
            </a:r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4380012" y="1933278"/>
            <a:ext cx="1241227" cy="991195"/>
            <a:chOff x="0" y="0"/>
            <a:chExt cx="1112" cy="888"/>
          </a:xfrm>
        </p:grpSpPr>
        <p:sp>
          <p:nvSpPr>
            <p:cNvPr id="27675" name="Rectangle 27"/>
            <p:cNvSpPr>
              <a:spLocks/>
            </p:cNvSpPr>
            <p:nvPr/>
          </p:nvSpPr>
          <p:spPr bwMode="auto">
            <a:xfrm>
              <a:off x="32" y="99"/>
              <a:ext cx="934" cy="68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500" b="1" dirty="0">
                  <a:solidFill>
                    <a:srgbClr val="D90B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PALLA</a:t>
              </a:r>
            </a:p>
            <a:p>
              <a:r>
                <a:rPr lang="en-US" sz="2500" b="1" dirty="0">
                  <a:solidFill>
                    <a:srgbClr val="D90B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ALTA</a:t>
              </a:r>
            </a:p>
          </p:txBody>
        </p:sp>
        <p:pic>
          <p:nvPicPr>
            <p:cNvPr id="27676" name="Picture 28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0"/>
              <a:ext cx="1112" cy="88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5510016" presetClass="entr" presetSubtype="8602077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5510016" presetClass="entr" presetSubtype="9032230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3" grpId="0" autoUpdateAnimBg="0"/>
      <p:bldP spid="27664" grpId="0" autoUpdateAnimBg="0"/>
      <p:bldP spid="27668" grpId="0" autoUpdateAnimBg="0"/>
      <p:bldP spid="27669" grpId="0" autoUpdateAnimBg="0"/>
      <p:bldP spid="27670" grpId="0" autoUpdateAnimBg="0"/>
      <p:bldP spid="27674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400" dirty="0" smtClean="0">
                <a:latin typeface="Times New Roman" pitchFamily="18" charset="0"/>
                <a:cs typeface="Times New Roman" pitchFamily="18" charset="0"/>
              </a:rPr>
              <a:t>L’allenamento del ricevitore attaccante:</a:t>
            </a:r>
            <a:br>
              <a:rPr lang="it-IT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4400" dirty="0" smtClean="0">
                <a:latin typeface="Times New Roman" pitchFamily="18" charset="0"/>
                <a:cs typeface="Times New Roman" pitchFamily="18" charset="0"/>
              </a:rPr>
              <a:t>esercitazioni specifiche di sintesi</a:t>
            </a:r>
            <a:endParaRPr lang="it-IT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Il collegamento ricezione e rincorsa d’attacco</a:t>
            </a:r>
          </a:p>
          <a:p>
            <a:endParaRPr lang="it-IT" dirty="0" smtClean="0"/>
          </a:p>
          <a:p>
            <a:r>
              <a:rPr lang="it-IT" dirty="0" smtClean="0"/>
              <a:t>La salvaguardia del tempo della rincorsa d’attacco</a:t>
            </a:r>
          </a:p>
          <a:p>
            <a:endParaRPr lang="it-IT" dirty="0" smtClean="0"/>
          </a:p>
          <a:p>
            <a:r>
              <a:rPr lang="it-IT" dirty="0" smtClean="0"/>
              <a:t>L’uso appropriato del </a:t>
            </a:r>
            <a:r>
              <a:rPr lang="it-IT" dirty="0" err="1" smtClean="0"/>
              <a:t>bagher</a:t>
            </a:r>
            <a:r>
              <a:rPr lang="it-IT" dirty="0" smtClean="0"/>
              <a:t> laterale e del palleggio in ricezione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400" dirty="0" smtClean="0">
                <a:latin typeface="Times New Roman" pitchFamily="18" charset="0"/>
                <a:cs typeface="Times New Roman" pitchFamily="18" charset="0"/>
              </a:rPr>
              <a:t>Il ricevitore attaccante e la difesa:</a:t>
            </a:r>
            <a:br>
              <a:rPr lang="it-IT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4400" dirty="0" smtClean="0">
                <a:latin typeface="Times New Roman" pitchFamily="18" charset="0"/>
                <a:cs typeface="Times New Roman" pitchFamily="18" charset="0"/>
              </a:rPr>
              <a:t>aspetti tecnici</a:t>
            </a:r>
            <a:endParaRPr lang="it-IT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controllo della palla</a:t>
            </a: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tempo di difesa</a:t>
            </a: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capacità di osservazione e adattamento alla posizione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4400" dirty="0" smtClean="0">
                <a:latin typeface="Times New Roman" pitchFamily="18" charset="0"/>
                <a:cs typeface="Times New Roman" pitchFamily="18" charset="0"/>
              </a:rPr>
              <a:t>Il ricevitore attaccante e il muro:</a:t>
            </a:r>
            <a:br>
              <a:rPr lang="it-IT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4400" dirty="0" smtClean="0">
                <a:latin typeface="Times New Roman" pitchFamily="18" charset="0"/>
                <a:cs typeface="Times New Roman" pitchFamily="18" charset="0"/>
              </a:rPr>
              <a:t>aspetti tecnici</a:t>
            </a:r>
            <a:endParaRPr 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mtClean="0"/>
          </a:p>
          <a:p>
            <a:r>
              <a:rPr lang="it-IT" smtClean="0"/>
              <a:t>La </a:t>
            </a:r>
            <a:r>
              <a:rPr lang="it-IT" dirty="0" smtClean="0"/>
              <a:t>posizione di partenza ottimale in base a capacità di spostamento e competenze tattiche primarie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it-IT" dirty="0" smtClean="0">
                <a:latin typeface="Times New Roman" pitchFamily="18" charset="0"/>
              </a:rPr>
              <a:t>Tecniche di ricezione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 smtClean="0"/>
          </a:p>
          <a:p>
            <a:pPr eaLnBrk="1" hangingPunct="1">
              <a:defRPr/>
            </a:pPr>
            <a:r>
              <a:rPr lang="it-IT" sz="2800" dirty="0" err="1" smtClean="0">
                <a:latin typeface="Times New Roman" pitchFamily="18" charset="0"/>
              </a:rPr>
              <a:t>Bagher</a:t>
            </a:r>
            <a:r>
              <a:rPr lang="it-IT" sz="2800" dirty="0" smtClean="0">
                <a:latin typeface="Times New Roman" pitchFamily="18" charset="0"/>
              </a:rPr>
              <a:t> frontale</a:t>
            </a:r>
          </a:p>
          <a:p>
            <a:pPr eaLnBrk="1" hangingPunct="1"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it-IT" sz="2800" dirty="0" err="1" smtClean="0">
                <a:latin typeface="Times New Roman" pitchFamily="18" charset="0"/>
              </a:rPr>
              <a:t>Bagher</a:t>
            </a:r>
            <a:r>
              <a:rPr lang="it-IT" sz="2800" dirty="0" smtClean="0">
                <a:latin typeface="Times New Roman" pitchFamily="18" charset="0"/>
              </a:rPr>
              <a:t> laterale</a:t>
            </a:r>
          </a:p>
          <a:p>
            <a:pPr eaLnBrk="1" hangingPunct="1"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it-IT" sz="2800" dirty="0" smtClean="0">
                <a:latin typeface="Times New Roman" pitchFamily="18" charset="0"/>
              </a:rPr>
              <a:t>Palleggio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14876" y="1785926"/>
            <a:ext cx="3574629" cy="4887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Aspetti tecnici della ricezione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Capacità morfologiche: mobilità articolare della spalla e del gomito (extrarotazione e supinazione avambracci), mobilità articolare della caviglia, forza arti inferiori</a:t>
            </a:r>
          </a:p>
          <a:p>
            <a:pPr>
              <a:buNone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Capacità percettive: analizzatore ottico</a:t>
            </a: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Capacità coordinative</a:t>
            </a: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Capacità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attentive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attenzione di tipo selettivo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La posizione di partenza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Posizione ferma e reattiva: deve consentire un rapido spostamento</a:t>
            </a: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Piedi naturalmente divaricati sul piano frontale o sagittale</a:t>
            </a: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Il giocatore deve guardare il battitore (adattamento alla posizione del battitore e alla tipologia di battuta) 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800" dirty="0" smtClean="0">
                <a:latin typeface="Times New Roman" pitchFamily="18" charset="0"/>
                <a:cs typeface="Times New Roman" pitchFamily="18" charset="0"/>
              </a:rPr>
              <a:t>Piano di rimbalzo</a:t>
            </a:r>
            <a:endParaRPr lang="it-IT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it-IT" sz="2800" u="sng" dirty="0" smtClean="0">
                <a:latin typeface="Times New Roman" pitchFamily="18" charset="0"/>
              </a:rPr>
              <a:t> AMPIO</a:t>
            </a:r>
          </a:p>
          <a:p>
            <a:pPr>
              <a:lnSpc>
                <a:spcPct val="90000"/>
              </a:lnSpc>
              <a:buNone/>
              <a:defRPr/>
            </a:pPr>
            <a:endParaRPr lang="it-IT" sz="2800" u="sng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it-IT" sz="2800" u="sng" dirty="0" smtClean="0">
                <a:latin typeface="Times New Roman" pitchFamily="18" charset="0"/>
              </a:rPr>
              <a:t>SIMMETRICO</a:t>
            </a:r>
          </a:p>
          <a:p>
            <a:pPr>
              <a:lnSpc>
                <a:spcPct val="90000"/>
              </a:lnSpc>
              <a:buNone/>
              <a:defRPr/>
            </a:pPr>
            <a:endParaRPr lang="it-IT" sz="2800" u="sng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it-IT" sz="2800" u="sng" dirty="0" smtClean="0">
                <a:latin typeface="Times New Roman" pitchFamily="18" charset="0"/>
              </a:rPr>
              <a:t>FORTE</a:t>
            </a:r>
          </a:p>
          <a:p>
            <a:pPr>
              <a:lnSpc>
                <a:spcPct val="90000"/>
              </a:lnSpc>
              <a:buNone/>
              <a:defRPr/>
            </a:pPr>
            <a:endParaRPr lang="it-IT" sz="2800" u="sng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it-IT" sz="2800" u="sng" dirty="0" smtClean="0">
                <a:latin typeface="Times New Roman" pitchFamily="18" charset="0"/>
              </a:rPr>
              <a:t>COSTANTE</a:t>
            </a:r>
          </a:p>
          <a:p>
            <a:endParaRPr lang="it-IT" dirty="0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7752" y="1756556"/>
            <a:ext cx="4286247" cy="6101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800" dirty="0" smtClean="0">
                <a:latin typeface="Times New Roman" pitchFamily="18" charset="0"/>
                <a:cs typeface="Times New Roman" pitchFamily="18" charset="0"/>
              </a:rPr>
              <a:t>Impugnatura</a:t>
            </a:r>
            <a:endParaRPr lang="it-IT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egnaposto testo 8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it-IT" sz="2800" dirty="0" smtClean="0">
              <a:latin typeface="Times New Roman" pitchFamily="18" charset="0"/>
            </a:endParaRPr>
          </a:p>
          <a:p>
            <a:endParaRPr lang="it-IT" sz="2800" dirty="0" smtClean="0">
              <a:latin typeface="Times New Roman" pitchFamily="18" charset="0"/>
            </a:endParaRPr>
          </a:p>
          <a:p>
            <a:r>
              <a:rPr lang="it-IT" sz="2800" dirty="0" smtClean="0">
                <a:latin typeface="Times New Roman" pitchFamily="18" charset="0"/>
              </a:rPr>
              <a:t>la mano forte impugna la mano debole</a:t>
            </a:r>
          </a:p>
          <a:p>
            <a:endParaRPr lang="it-IT" sz="2800" dirty="0" smtClean="0">
              <a:latin typeface="Times New Roman" pitchFamily="18" charset="0"/>
            </a:endParaRPr>
          </a:p>
          <a:p>
            <a:r>
              <a:rPr lang="it-IT" sz="2800" dirty="0" smtClean="0">
                <a:latin typeface="Times New Roman" pitchFamily="18" charset="0"/>
              </a:rPr>
              <a:t>Adattamento: presa a pollici in fuori per una maggiore extrarotazione dell’avambraccio</a:t>
            </a:r>
          </a:p>
          <a:p>
            <a:endParaRPr lang="it-IT" dirty="0"/>
          </a:p>
        </p:txBody>
      </p:sp>
      <p:pic>
        <p:nvPicPr>
          <p:cNvPr id="11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28" y="1672780"/>
            <a:ext cx="3500462" cy="460488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dirty="0" smtClean="0">
                <a:effectLst/>
                <a:latin typeface="Times New Roman" pitchFamily="18" charset="0"/>
              </a:rPr>
              <a:t>Contatto del pallone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Times New Roman" pitchFamily="18" charset="0"/>
              </a:rPr>
              <a:t>Il contatto </a:t>
            </a:r>
            <a:r>
              <a:rPr lang="it-IT" sz="2800" b="1" dirty="0" smtClean="0">
                <a:solidFill>
                  <a:srgbClr val="FFFF00"/>
                </a:solidFill>
                <a:latin typeface="Times New Roman" pitchFamily="18" charset="0"/>
              </a:rPr>
              <a:t>ideale</a:t>
            </a:r>
            <a:r>
              <a:rPr lang="it-IT" sz="2800" dirty="0" smtClean="0">
                <a:latin typeface="Times New Roman" pitchFamily="18" charset="0"/>
              </a:rPr>
              <a:t> del pallone è all’altezza del baricentro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Times New Roman" pitchFamily="18" charset="0"/>
              </a:rPr>
              <a:t>Le spalle sono chiuse e in avanti, il busto è inclinato in avanti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Times New Roman" pitchFamily="18" charset="0"/>
              </a:rPr>
              <a:t>Le braccia </a:t>
            </a:r>
            <a:r>
              <a:rPr lang="it-IT" sz="2800" dirty="0" err="1" smtClean="0">
                <a:latin typeface="Times New Roman" pitchFamily="18" charset="0"/>
              </a:rPr>
              <a:t>extraruotate</a:t>
            </a:r>
            <a:r>
              <a:rPr lang="it-IT" sz="2800" dirty="0" smtClean="0">
                <a:latin typeface="Times New Roman" pitchFamily="18" charset="0"/>
              </a:rPr>
              <a:t> sono lontano dal corpo, si </a:t>
            </a:r>
            <a:r>
              <a:rPr lang="it-IT" sz="2800" b="1" dirty="0" smtClean="0">
                <a:solidFill>
                  <a:srgbClr val="FFFF00"/>
                </a:solidFill>
                <a:latin typeface="Times New Roman" pitchFamily="18" charset="0"/>
              </a:rPr>
              <a:t>uniscono direttamente sul pallone  </a:t>
            </a:r>
            <a:r>
              <a:rPr lang="it-IT" sz="2800" dirty="0" smtClean="0">
                <a:latin typeface="Times New Roman" pitchFamily="18" charset="0"/>
              </a:rPr>
              <a:t>ed esercitano un’azione di guida e controllo  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2400" dirty="0" smtClean="0"/>
          </a:p>
        </p:txBody>
      </p:sp>
      <p:pic>
        <p:nvPicPr>
          <p:cNvPr id="19460" name="Picture 4" descr="picci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1188" y="2133600"/>
            <a:ext cx="4038600" cy="3382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333</TotalTime>
  <Words>1090</Words>
  <Application>Microsoft Office PowerPoint</Application>
  <PresentationFormat>Presentazione su schermo (4:3)</PresentationFormat>
  <Paragraphs>266</Paragraphs>
  <Slides>35</Slides>
  <Notes>1</Notes>
  <HiddenSlides>0</HiddenSlides>
  <MMClips>3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7" baseType="lpstr">
      <vt:lpstr>Equinozio</vt:lpstr>
      <vt:lpstr>Fotografia di Photo Editor</vt:lpstr>
      <vt:lpstr>              Lo sviluppo della tecnica attraverso l’esercizio di BATTUTA E RICEZIONE  </vt:lpstr>
      <vt:lpstr>Diapositiva 2</vt:lpstr>
      <vt:lpstr>FASE RICEZIONE PUNTO</vt:lpstr>
      <vt:lpstr>Tecniche di ricezione</vt:lpstr>
      <vt:lpstr>Aspetti tecnici della ricezione</vt:lpstr>
      <vt:lpstr>La posizione di partenza</vt:lpstr>
      <vt:lpstr>Piano di rimbalzo</vt:lpstr>
      <vt:lpstr>Impugnatura</vt:lpstr>
      <vt:lpstr>Contatto del pallone</vt:lpstr>
      <vt:lpstr>         Adattamento e orientamento del piano di rimbalzo </vt:lpstr>
      <vt:lpstr>Adattamento e orientamento del piano di rimbalzo</vt:lpstr>
      <vt:lpstr>Azione degli arti inferiori</vt:lpstr>
      <vt:lpstr>Spostamento</vt:lpstr>
      <vt:lpstr>Ritmo corretto di spostamento</vt:lpstr>
      <vt:lpstr>Azione degli arti inferiori (motricità specifica)</vt:lpstr>
      <vt:lpstr> Ricezione con bagher laterale </vt:lpstr>
      <vt:lpstr>La ricezione con palla corta</vt:lpstr>
      <vt:lpstr>Ricezione in palleggio</vt:lpstr>
      <vt:lpstr>Diapositiva 19</vt:lpstr>
      <vt:lpstr>Metodologia di allenamento della ricezione</vt:lpstr>
      <vt:lpstr>Metodologia di allenamento della ricezione:</vt:lpstr>
      <vt:lpstr>Esercitazione di battuta e ricezione</vt:lpstr>
      <vt:lpstr>Metodologia di allenamento della ricezione</vt:lpstr>
      <vt:lpstr>Esercitazioni di battuta e ricezione</vt:lpstr>
      <vt:lpstr>Le esercitazioni a obiettivo</vt:lpstr>
      <vt:lpstr>  CRITERI PER L’INDIVIDUAZIONE DELLO SCHIACCIATORE RICEVITORE</vt:lpstr>
      <vt:lpstr>L’attacco del ricevitore attaccante aspetti tecnici prioritari</vt:lpstr>
      <vt:lpstr>Diapositiva 28</vt:lpstr>
      <vt:lpstr>I colpi dell’attaccante laterale</vt:lpstr>
      <vt:lpstr>I colpi dell’attaccante laterale</vt:lpstr>
      <vt:lpstr>Diapositiva 31</vt:lpstr>
      <vt:lpstr>I TIPI DI ALZATA PER IL RICETTORE-ATTACCANTE</vt:lpstr>
      <vt:lpstr>L’allenamento del ricevitore attaccante: esercitazioni specifiche di sintesi</vt:lpstr>
      <vt:lpstr>Il ricevitore attaccante e la difesa: aspetti tecnici</vt:lpstr>
      <vt:lpstr>Il ricevitore attaccante e il muro: aspetti tecnici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RICEZIONE corso di I° grado</dc:title>
  <dc:creator>simone</dc:creator>
  <cp:lastModifiedBy>Utente</cp:lastModifiedBy>
  <cp:revision>162</cp:revision>
  <dcterms:created xsi:type="dcterms:W3CDTF">2009-01-28T16:09:27Z</dcterms:created>
  <dcterms:modified xsi:type="dcterms:W3CDTF">2016-12-17T16:03:01Z</dcterms:modified>
</cp:coreProperties>
</file>