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76" r:id="rId2"/>
    <p:sldId id="278" r:id="rId3"/>
    <p:sldId id="277" r:id="rId4"/>
    <p:sldId id="273" r:id="rId5"/>
    <p:sldId id="270" r:id="rId6"/>
    <p:sldId id="274" r:id="rId7"/>
    <p:sldId id="258" r:id="rId8"/>
    <p:sldId id="259" r:id="rId9"/>
    <p:sldId id="260" r:id="rId10"/>
    <p:sldId id="275" r:id="rId11"/>
    <p:sldId id="262" r:id="rId12"/>
    <p:sldId id="268" r:id="rId13"/>
    <p:sldId id="266" r:id="rId14"/>
    <p:sldId id="269" r:id="rId15"/>
    <p:sldId id="267" r:id="rId16"/>
    <p:sldId id="264" r:id="rId1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91" autoAdjust="0"/>
    <p:restoredTop sz="94667" autoAdjust="0"/>
  </p:normalViewPr>
  <p:slideViewPr>
    <p:cSldViewPr>
      <p:cViewPr varScale="1">
        <p:scale>
          <a:sx n="73" d="100"/>
          <a:sy n="73" d="100"/>
        </p:scale>
        <p:origin x="-127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2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A894-AF85-4BB3-920D-866CCE2C0711}" type="datetimeFigureOut">
              <a:rPr lang="it-IT" smtClean="0"/>
              <a:pPr/>
              <a:t>21/01/2017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CFD1-016D-493C-9928-D6FEB46BCF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A894-AF85-4BB3-920D-866CCE2C0711}" type="datetimeFigureOut">
              <a:rPr lang="it-IT" smtClean="0"/>
              <a:pPr/>
              <a:t>21/01/2017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CFD1-016D-493C-9928-D6FEB46BCF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A894-AF85-4BB3-920D-866CCE2C0711}" type="datetimeFigureOut">
              <a:rPr lang="it-IT" smtClean="0"/>
              <a:pPr/>
              <a:t>21/01/2017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CFD1-016D-493C-9928-D6FEB46BCF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olo, testo e 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AD531-EFCB-4BCE-BACF-7CE73B168E6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36DC99-E934-4E79-8B54-C54AD2E3866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A894-AF85-4BB3-920D-866CCE2C0711}" type="datetimeFigureOut">
              <a:rPr lang="it-IT" smtClean="0"/>
              <a:pPr/>
              <a:t>21/01/2017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CFD1-016D-493C-9928-D6FEB46BCF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A894-AF85-4BB3-920D-866CCE2C0711}" type="datetimeFigureOut">
              <a:rPr lang="it-IT" smtClean="0"/>
              <a:pPr/>
              <a:t>21/01/2017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CFD1-016D-493C-9928-D6FEB46BCF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A894-AF85-4BB3-920D-866CCE2C0711}" type="datetimeFigureOut">
              <a:rPr lang="it-IT" smtClean="0"/>
              <a:pPr/>
              <a:t>21/01/2017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CFD1-016D-493C-9928-D6FEB46BCF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A894-AF85-4BB3-920D-866CCE2C0711}" type="datetimeFigureOut">
              <a:rPr lang="it-IT" smtClean="0"/>
              <a:pPr/>
              <a:t>21/01/2017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CFD1-016D-493C-9928-D6FEB46BCF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A894-AF85-4BB3-920D-866CCE2C0711}" type="datetimeFigureOut">
              <a:rPr lang="it-IT" smtClean="0"/>
              <a:pPr/>
              <a:t>21/01/2017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CFD1-016D-493C-9928-D6FEB46BCF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A894-AF85-4BB3-920D-866CCE2C0711}" type="datetimeFigureOut">
              <a:rPr lang="it-IT" smtClean="0"/>
              <a:pPr/>
              <a:t>21/01/2017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CFD1-016D-493C-9928-D6FEB46BCF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A894-AF85-4BB3-920D-866CCE2C0711}" type="datetimeFigureOut">
              <a:rPr lang="it-IT" smtClean="0"/>
              <a:pPr/>
              <a:t>21/01/2017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CFD1-016D-493C-9928-D6FEB46BCF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A894-AF85-4BB3-920D-866CCE2C0711}" type="datetimeFigureOut">
              <a:rPr lang="it-IT" smtClean="0"/>
              <a:pPr/>
              <a:t>21/01/2017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350CFD1-016D-493C-9928-D6FEB46BCF0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D8DA894-AF85-4BB3-920D-866CCE2C0711}" type="datetimeFigureOut">
              <a:rPr lang="it-IT" smtClean="0"/>
              <a:pPr/>
              <a:t>21/01/2017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350CFD1-016D-493C-9928-D6FEB46BCF06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  <p:sldLayoutId id="2147483829" r:id="rId13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467544" y="386348"/>
            <a:ext cx="7884138" cy="2898636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L’ALLENAMENTO DELL’ALZATORE </a:t>
            </a:r>
            <a:r>
              <a:rPr lang="it-I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it-IT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corso di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I°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grado</a:t>
            </a:r>
          </a:p>
          <a:p>
            <a:pPr algn="l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Relatore: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Gualdi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Simone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77813"/>
            <a:ext cx="8075240" cy="774923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GB" b="1" dirty="0" smtClean="0">
                <a:latin typeface="Times New Roman" pitchFamily="18" charset="0"/>
              </a:rPr>
              <a:t>La </a:t>
            </a:r>
            <a:r>
              <a:rPr lang="en-GB" b="1" dirty="0" err="1" smtClean="0">
                <a:latin typeface="Times New Roman" pitchFamily="18" charset="0"/>
              </a:rPr>
              <a:t>precisione</a:t>
            </a:r>
            <a:endParaRPr lang="it-IT" b="1" dirty="0" smtClean="0">
              <a:latin typeface="Times New Roman" pitchFamily="18" charset="0"/>
            </a:endParaRP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536" y="1268760"/>
            <a:ext cx="4100264" cy="4862165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GB" sz="2800" dirty="0" smtClean="0">
                <a:effectLst/>
                <a:latin typeface="Times New Roman" pitchFamily="18" charset="0"/>
              </a:rPr>
              <a:t> </a:t>
            </a:r>
            <a:r>
              <a:rPr lang="en-GB" sz="2400" dirty="0" err="1" smtClean="0">
                <a:effectLst/>
                <a:latin typeface="Times New Roman" pitchFamily="18" charset="0"/>
              </a:rPr>
              <a:t>spostamento</a:t>
            </a:r>
            <a:r>
              <a:rPr lang="en-GB" sz="2400" dirty="0" smtClean="0">
                <a:effectLst/>
                <a:latin typeface="Times New Roman" pitchFamily="18" charset="0"/>
              </a:rPr>
              <a:t> </a:t>
            </a:r>
            <a:r>
              <a:rPr lang="en-GB" sz="2400" dirty="0" err="1" smtClean="0">
                <a:effectLst/>
                <a:latin typeface="Times New Roman" pitchFamily="18" charset="0"/>
              </a:rPr>
              <a:t>anticipato</a:t>
            </a:r>
            <a:r>
              <a:rPr lang="en-GB" sz="2400" dirty="0" smtClean="0">
                <a:effectLst/>
                <a:latin typeface="Times New Roman" pitchFamily="18" charset="0"/>
              </a:rPr>
              <a:t> sotto la </a:t>
            </a:r>
            <a:r>
              <a:rPr lang="en-GB" sz="2400" dirty="0" err="1" smtClean="0">
                <a:effectLst/>
                <a:latin typeface="Times New Roman" pitchFamily="18" charset="0"/>
              </a:rPr>
              <a:t>palla</a:t>
            </a:r>
            <a:endParaRPr lang="en-GB" sz="2400" dirty="0" smtClean="0">
              <a:effectLst/>
              <a:latin typeface="Times New Roman" pitchFamily="18" charset="0"/>
            </a:endParaRPr>
          </a:p>
          <a:p>
            <a:pPr>
              <a:defRPr/>
            </a:pPr>
            <a:endParaRPr lang="en-GB" sz="2400" dirty="0" smtClean="0">
              <a:latin typeface="Times New Roman" pitchFamily="18" charset="0"/>
            </a:endParaRPr>
          </a:p>
          <a:p>
            <a:pPr>
              <a:defRPr/>
            </a:pPr>
            <a:r>
              <a:rPr lang="en-GB" sz="2400" dirty="0" err="1" smtClean="0">
                <a:latin typeface="Times New Roman" pitchFamily="18" charset="0"/>
              </a:rPr>
              <a:t>azione</a:t>
            </a:r>
            <a:r>
              <a:rPr lang="en-GB" sz="2400" dirty="0" smtClean="0">
                <a:latin typeface="Times New Roman" pitchFamily="18" charset="0"/>
              </a:rPr>
              <a:t> </a:t>
            </a:r>
            <a:r>
              <a:rPr lang="en-GB" sz="2400" dirty="0" err="1" smtClean="0">
                <a:latin typeface="Times New Roman" pitchFamily="18" charset="0"/>
              </a:rPr>
              <a:t>simmetrica</a:t>
            </a:r>
            <a:r>
              <a:rPr lang="en-GB" sz="2400" dirty="0" smtClean="0">
                <a:latin typeface="Times New Roman" pitchFamily="18" charset="0"/>
              </a:rPr>
              <a:t> </a:t>
            </a:r>
            <a:r>
              <a:rPr lang="en-GB" sz="2400" dirty="0" err="1" smtClean="0">
                <a:latin typeface="Times New Roman" pitchFamily="18" charset="0"/>
              </a:rPr>
              <a:t>delle</a:t>
            </a:r>
            <a:r>
              <a:rPr lang="en-GB" sz="2400" dirty="0" smtClean="0">
                <a:latin typeface="Times New Roman" pitchFamily="18" charset="0"/>
              </a:rPr>
              <a:t> </a:t>
            </a:r>
            <a:r>
              <a:rPr lang="en-GB" sz="2400" dirty="0" err="1" smtClean="0">
                <a:latin typeface="Times New Roman" pitchFamily="18" charset="0"/>
              </a:rPr>
              <a:t>mani</a:t>
            </a:r>
            <a:r>
              <a:rPr lang="en-GB" sz="2400" dirty="0" smtClean="0">
                <a:latin typeface="Times New Roman" pitchFamily="18" charset="0"/>
              </a:rPr>
              <a:t>: </a:t>
            </a:r>
            <a:r>
              <a:rPr lang="en-GB" sz="2400" dirty="0" err="1" smtClean="0">
                <a:latin typeface="Times New Roman" pitchFamily="18" charset="0"/>
              </a:rPr>
              <a:t>posizione</a:t>
            </a:r>
            <a:r>
              <a:rPr lang="en-GB" sz="2400" dirty="0" smtClean="0">
                <a:latin typeface="Times New Roman" pitchFamily="18" charset="0"/>
              </a:rPr>
              <a:t> </a:t>
            </a:r>
            <a:r>
              <a:rPr lang="en-GB" sz="2400" dirty="0" err="1" smtClean="0">
                <a:latin typeface="Times New Roman" pitchFamily="18" charset="0"/>
              </a:rPr>
              <a:t>all’entrata</a:t>
            </a:r>
            <a:r>
              <a:rPr lang="en-GB" sz="2400" dirty="0" smtClean="0">
                <a:latin typeface="Times New Roman" pitchFamily="18" charset="0"/>
              </a:rPr>
              <a:t> </a:t>
            </a:r>
            <a:r>
              <a:rPr lang="en-GB" sz="2400" dirty="0" err="1" smtClean="0">
                <a:latin typeface="Times New Roman" pitchFamily="18" charset="0"/>
              </a:rPr>
              <a:t>della</a:t>
            </a:r>
            <a:r>
              <a:rPr lang="en-GB" sz="2400" dirty="0" smtClean="0">
                <a:latin typeface="Times New Roman" pitchFamily="18" charset="0"/>
              </a:rPr>
              <a:t> </a:t>
            </a:r>
            <a:r>
              <a:rPr lang="en-GB" sz="2400" dirty="0" err="1" smtClean="0">
                <a:latin typeface="Times New Roman" pitchFamily="18" charset="0"/>
              </a:rPr>
              <a:t>palla</a:t>
            </a:r>
            <a:r>
              <a:rPr lang="en-GB" sz="2400" dirty="0" smtClean="0">
                <a:latin typeface="Times New Roman" pitchFamily="18" charset="0"/>
              </a:rPr>
              <a:t>, </a:t>
            </a:r>
            <a:r>
              <a:rPr lang="en-GB" sz="2400" dirty="0" err="1" smtClean="0">
                <a:latin typeface="Times New Roman" pitchFamily="18" charset="0"/>
              </a:rPr>
              <a:t>durante</a:t>
            </a:r>
            <a:r>
              <a:rPr lang="en-GB" sz="2400" dirty="0" smtClean="0">
                <a:latin typeface="Times New Roman" pitchFamily="18" charset="0"/>
              </a:rPr>
              <a:t> la </a:t>
            </a:r>
            <a:r>
              <a:rPr lang="en-GB" sz="2400" dirty="0" err="1" smtClean="0">
                <a:latin typeface="Times New Roman" pitchFamily="18" charset="0"/>
              </a:rPr>
              <a:t>spinta</a:t>
            </a:r>
            <a:r>
              <a:rPr lang="en-GB" sz="2400" dirty="0" smtClean="0">
                <a:latin typeface="Times New Roman" pitchFamily="18" charset="0"/>
              </a:rPr>
              <a:t>, al </a:t>
            </a:r>
            <a:r>
              <a:rPr lang="en-GB" sz="2400" dirty="0" err="1" smtClean="0">
                <a:latin typeface="Times New Roman" pitchFamily="18" charset="0"/>
              </a:rPr>
              <a:t>rilascio</a:t>
            </a:r>
            <a:r>
              <a:rPr lang="en-GB" sz="2400" dirty="0" smtClean="0">
                <a:latin typeface="Times New Roman" pitchFamily="18" charset="0"/>
              </a:rPr>
              <a:t> </a:t>
            </a:r>
            <a:r>
              <a:rPr lang="en-GB" sz="2400" dirty="0" err="1" smtClean="0">
                <a:latin typeface="Times New Roman" pitchFamily="18" charset="0"/>
              </a:rPr>
              <a:t>della</a:t>
            </a:r>
            <a:r>
              <a:rPr lang="en-GB" sz="2400" dirty="0" smtClean="0">
                <a:latin typeface="Times New Roman" pitchFamily="18" charset="0"/>
              </a:rPr>
              <a:t> </a:t>
            </a:r>
            <a:r>
              <a:rPr lang="en-GB" sz="2400" dirty="0" err="1" smtClean="0">
                <a:latin typeface="Times New Roman" pitchFamily="18" charset="0"/>
              </a:rPr>
              <a:t>palla</a:t>
            </a:r>
            <a:r>
              <a:rPr lang="en-GB" sz="2400" dirty="0" smtClean="0">
                <a:latin typeface="Times New Roman" pitchFamily="18" charset="0"/>
              </a:rPr>
              <a:t>;</a:t>
            </a:r>
          </a:p>
          <a:p>
            <a:pPr eaLnBrk="1" hangingPunct="1">
              <a:defRPr/>
            </a:pPr>
            <a:endParaRPr lang="en-GB" sz="2400" dirty="0" smtClean="0">
              <a:effectLst/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en-GB" sz="2400" dirty="0" err="1" smtClean="0">
                <a:effectLst/>
                <a:latin typeface="Times New Roman" pitchFamily="18" charset="0"/>
              </a:rPr>
              <a:t>coordinazione</a:t>
            </a:r>
            <a:r>
              <a:rPr lang="en-GB" sz="2400" dirty="0" smtClean="0">
                <a:effectLst/>
                <a:latin typeface="Times New Roman" pitchFamily="18" charset="0"/>
              </a:rPr>
              <a:t> </a:t>
            </a:r>
            <a:r>
              <a:rPr lang="en-GB" sz="2400" dirty="0" err="1" smtClean="0">
                <a:effectLst/>
                <a:latin typeface="Times New Roman" pitchFamily="18" charset="0"/>
              </a:rPr>
              <a:t>braccia-gambe</a:t>
            </a:r>
            <a:r>
              <a:rPr lang="en-GB" sz="2400" dirty="0" smtClean="0">
                <a:effectLst/>
                <a:latin typeface="Times New Roman" pitchFamily="18" charset="0"/>
              </a:rPr>
              <a:t> (in </a:t>
            </a:r>
            <a:r>
              <a:rPr lang="en-GB" sz="2400" dirty="0" err="1" smtClean="0">
                <a:effectLst/>
                <a:latin typeface="Times New Roman" pitchFamily="18" charset="0"/>
              </a:rPr>
              <a:t>particolare</a:t>
            </a:r>
            <a:r>
              <a:rPr lang="en-GB" sz="2400" dirty="0" smtClean="0">
                <a:effectLst/>
                <a:latin typeface="Times New Roman" pitchFamily="18" charset="0"/>
              </a:rPr>
              <a:t> </a:t>
            </a:r>
            <a:r>
              <a:rPr lang="en-GB" sz="2400" dirty="0" err="1" smtClean="0">
                <a:effectLst/>
                <a:latin typeface="Times New Roman" pitchFamily="18" charset="0"/>
              </a:rPr>
              <a:t>nel</a:t>
            </a:r>
            <a:r>
              <a:rPr lang="en-GB" sz="2400" dirty="0" smtClean="0">
                <a:effectLst/>
                <a:latin typeface="Times New Roman" pitchFamily="18" charset="0"/>
              </a:rPr>
              <a:t> </a:t>
            </a:r>
            <a:r>
              <a:rPr lang="en-GB" sz="2400" dirty="0" err="1" smtClean="0">
                <a:effectLst/>
                <a:latin typeface="Times New Roman" pitchFamily="18" charset="0"/>
              </a:rPr>
              <a:t>palleggio</a:t>
            </a:r>
            <a:r>
              <a:rPr lang="en-GB" sz="2400" dirty="0" smtClean="0">
                <a:effectLst/>
                <a:latin typeface="Times New Roman" pitchFamily="18" charset="0"/>
              </a:rPr>
              <a:t> </a:t>
            </a:r>
            <a:r>
              <a:rPr lang="en-GB" sz="2400" dirty="0" err="1" smtClean="0">
                <a:effectLst/>
                <a:latin typeface="Times New Roman" pitchFamily="18" charset="0"/>
              </a:rPr>
              <a:t>della</a:t>
            </a:r>
            <a:r>
              <a:rPr lang="en-GB" sz="2400" dirty="0" smtClean="0">
                <a:effectLst/>
                <a:latin typeface="Times New Roman" pitchFamily="18" charset="0"/>
              </a:rPr>
              <a:t> </a:t>
            </a:r>
            <a:r>
              <a:rPr lang="en-GB" sz="2400" dirty="0" err="1" smtClean="0">
                <a:effectLst/>
                <a:latin typeface="Times New Roman" pitchFamily="18" charset="0"/>
              </a:rPr>
              <a:t>palla</a:t>
            </a:r>
            <a:r>
              <a:rPr lang="en-GB" sz="2400" dirty="0" smtClean="0">
                <a:effectLst/>
                <a:latin typeface="Times New Roman" pitchFamily="18" charset="0"/>
              </a:rPr>
              <a:t> </a:t>
            </a:r>
            <a:r>
              <a:rPr lang="en-GB" sz="2400" dirty="0" err="1" smtClean="0">
                <a:effectLst/>
                <a:latin typeface="Times New Roman" pitchFamily="18" charset="0"/>
              </a:rPr>
              <a:t>alta</a:t>
            </a:r>
            <a:r>
              <a:rPr lang="en-GB" sz="2400" dirty="0" smtClean="0">
                <a:effectLst/>
                <a:latin typeface="Times New Roman" pitchFamily="18" charset="0"/>
              </a:rPr>
              <a:t>)</a:t>
            </a:r>
          </a:p>
          <a:p>
            <a:pPr eaLnBrk="1" hangingPunct="1">
              <a:defRPr/>
            </a:pPr>
            <a:endParaRPr lang="it-IT" sz="2400" dirty="0" smtClean="0">
              <a:effectLst/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it-IT" sz="2400" dirty="0" smtClean="0">
                <a:effectLst/>
                <a:latin typeface="Times New Roman" pitchFamily="18" charset="0"/>
              </a:rPr>
              <a:t>orientamento delle spalle</a:t>
            </a:r>
          </a:p>
        </p:txBody>
      </p:sp>
      <p:pic>
        <p:nvPicPr>
          <p:cNvPr id="131076" name="Picture 4" descr="Fernanda Venturini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32040" y="1262374"/>
            <a:ext cx="3245701" cy="486855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107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107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107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uiExpand="1" build="p"/>
      <p:bldP spid="13107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b="1" dirty="0" smtClean="0">
                <a:latin typeface="Times New Roman" pitchFamily="18" charset="0"/>
              </a:rPr>
              <a:t>Le tecniche di alzata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2400" b="1" dirty="0" smtClean="0">
                <a:effectLst/>
                <a:latin typeface="Times New Roman" pitchFamily="18" charset="0"/>
              </a:rPr>
              <a:t>Palleggio avanti</a:t>
            </a:r>
            <a:r>
              <a:rPr lang="it-IT" sz="2400" dirty="0" smtClean="0">
                <a:effectLst/>
                <a:latin typeface="Times New Roman" pitchFamily="18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2400" dirty="0" smtClean="0">
                <a:effectLst/>
                <a:latin typeface="Times New Roman" pitchFamily="18" charset="0"/>
              </a:rPr>
              <a:t> </a:t>
            </a:r>
          </a:p>
          <a:p>
            <a:pPr eaLnBrk="1" hangingPunct="1">
              <a:defRPr/>
            </a:pPr>
            <a:r>
              <a:rPr lang="it-IT" sz="2400" b="1" dirty="0" smtClean="0">
                <a:effectLst/>
                <a:latin typeface="Times New Roman" pitchFamily="18" charset="0"/>
              </a:rPr>
              <a:t>Palleggio dietro</a:t>
            </a:r>
            <a:r>
              <a:rPr lang="it-IT" sz="2400" dirty="0" smtClean="0">
                <a:effectLst/>
                <a:latin typeface="Times New Roman" pitchFamily="18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z="2400" dirty="0" smtClean="0">
              <a:effectLst/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it-IT" sz="2400" b="1" dirty="0" smtClean="0">
                <a:effectLst/>
                <a:latin typeface="Times New Roman" pitchFamily="18" charset="0"/>
              </a:rPr>
              <a:t>Palleggio laterale</a:t>
            </a:r>
            <a:r>
              <a:rPr lang="it-IT" sz="2400" dirty="0" smtClean="0">
                <a:effectLst/>
                <a:latin typeface="Times New Roman" pitchFamily="18" charset="0"/>
              </a:rPr>
              <a:t> (abilità)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z="2400" dirty="0" smtClean="0">
              <a:effectLst/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it-IT" sz="2400" b="1" dirty="0" err="1" smtClean="0">
                <a:effectLst/>
                <a:latin typeface="Times New Roman" pitchFamily="18" charset="0"/>
              </a:rPr>
              <a:t>Bagher</a:t>
            </a:r>
            <a:r>
              <a:rPr lang="it-IT" sz="2400" dirty="0" smtClean="0">
                <a:effectLst/>
                <a:latin typeface="Times New Roman" pitchFamily="18" charset="0"/>
              </a:rPr>
              <a:t> (abilità)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z="2400" dirty="0" smtClean="0">
              <a:effectLst/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it-IT" sz="2400" b="1" dirty="0" smtClean="0">
                <a:effectLst/>
                <a:latin typeface="Times New Roman" pitchFamily="18" charset="0"/>
              </a:rPr>
              <a:t>Palleggio in salto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z="2400" dirty="0" smtClean="0">
              <a:latin typeface="Times New Roman" pitchFamily="18" charset="0"/>
            </a:endParaRPr>
          </a:p>
        </p:txBody>
      </p:sp>
      <p:pic>
        <p:nvPicPr>
          <p:cNvPr id="128004" name="Picture 4" descr="WOG200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56662" y="1600344"/>
            <a:ext cx="3021676" cy="4530436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8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Impostazione didattica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egnaposto contenuto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Due scuole di riferimento:</a:t>
            </a:r>
          </a:p>
          <a:p>
            <a:pPr>
              <a:defRPr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Tempo  di contatto lungo (presa e spinta della palla): sviluppo della sensibilità attraverso il controllo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propriocettivo</a:t>
            </a: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Tempo di contatto breve: il pallone rimbalza sulle mani con effetto a trampolino</a:t>
            </a:r>
            <a:endParaRPr lang="it-IT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sz="4000" b="1" dirty="0" smtClean="0">
                <a:latin typeface="Times New Roman" pitchFamily="18" charset="0"/>
                <a:cs typeface="Times New Roman" pitchFamily="18" charset="0"/>
              </a:rPr>
              <a:t>Metodologia di allenamento dell’alzatore </a:t>
            </a:r>
            <a:endParaRPr lang="it-IT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it-IT" sz="2400" dirty="0" smtClean="0">
                <a:effectLst/>
                <a:latin typeface="Times New Roman" pitchFamily="18" charset="0"/>
                <a:cs typeface="Times New Roman" pitchFamily="18" charset="0"/>
              </a:rPr>
              <a:t>Allenamento specifico</a:t>
            </a:r>
          </a:p>
          <a:p>
            <a:pPr>
              <a:defRPr/>
            </a:pPr>
            <a:r>
              <a:rPr lang="it-IT" sz="2400" dirty="0" smtClean="0">
                <a:effectLst/>
                <a:latin typeface="Times New Roman" pitchFamily="18" charset="0"/>
                <a:cs typeface="Times New Roman" pitchFamily="18" charset="0"/>
              </a:rPr>
              <a:t>Definizione e allenamento dell’altezza delle traiettorie di primo, secondo e terzo tempo avanti e dietro</a:t>
            </a:r>
          </a:p>
          <a:p>
            <a:pPr>
              <a:defRPr/>
            </a:pPr>
            <a:r>
              <a:rPr lang="it-IT" sz="2400" dirty="0" smtClean="0">
                <a:effectLst/>
                <a:latin typeface="Times New Roman" pitchFamily="18" charset="0"/>
                <a:cs typeface="Times New Roman" pitchFamily="18" charset="0"/>
              </a:rPr>
              <a:t>Esercitazioni specifiche di entrata verso la rete e di uscita dalla rete in situazione di ricezione e di contrattacco</a:t>
            </a:r>
          </a:p>
          <a:p>
            <a:pPr>
              <a:defRPr/>
            </a:pPr>
            <a:r>
              <a:rPr lang="it-IT" sz="2400" dirty="0" smtClean="0">
                <a:effectLst/>
                <a:latin typeface="Times New Roman" pitchFamily="18" charset="0"/>
                <a:cs typeface="Times New Roman" pitchFamily="18" charset="0"/>
              </a:rPr>
              <a:t>Esercitazioni 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sintetiche</a:t>
            </a:r>
            <a:r>
              <a:rPr lang="it-IT" sz="24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it-IT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3600" dirty="0" smtClean="0">
                <a:latin typeface="Times New Roman" pitchFamily="18" charset="0"/>
              </a:rPr>
              <a:t>Motricità specifica: la ricerca della palla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4508500"/>
            <a:ext cx="8207375" cy="16938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it-IT" sz="2000" smtClean="0">
                <a:effectLst/>
                <a:latin typeface="Times New Roman" pitchFamily="18" charset="0"/>
              </a:rPr>
              <a:t>              movimenti di uscita dalla rete                         movimenti di entrata         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it-IT" sz="2000" smtClean="0">
                <a:effectLst/>
                <a:latin typeface="Times New Roman" pitchFamily="18" charset="0"/>
              </a:rPr>
              <a:t>                                                                                       verso la rete</a:t>
            </a:r>
          </a:p>
        </p:txBody>
      </p:sp>
      <p:pic>
        <p:nvPicPr>
          <p:cNvPr id="48133" name="Picture 10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5230406" y="1844824"/>
            <a:ext cx="2748631" cy="2664296"/>
          </a:xfrm>
          <a:noFill/>
        </p:spPr>
      </p:pic>
      <p:pic>
        <p:nvPicPr>
          <p:cNvPr id="48132" name="Picture 7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476375" y="1844675"/>
            <a:ext cx="2879725" cy="258921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z="4000" b="1" dirty="0" smtClean="0">
                <a:latin typeface="Times New Roman" pitchFamily="18" charset="0"/>
              </a:rPr>
              <a:t>Analisi tattica: criteri tattici riferiti alla propria squadra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sz="2400" smtClean="0">
                <a:effectLst/>
                <a:latin typeface="Times New Roman" pitchFamily="18" charset="0"/>
              </a:rPr>
              <a:t>conoscenza delle caratteristiche tecniche (capacità di differenziare le traiettorie) e psicologiche dei propri attaccanti (reazione in caso di errore o di attacco murato, rendimento nei momenti determinanti del set e della partita) per scegliere cosa fare in specifiche situazioni tecniche e di punteggio;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sz="2400" smtClean="0">
              <a:effectLst/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it-IT" sz="2400" smtClean="0">
                <a:effectLst/>
                <a:latin typeface="Times New Roman" pitchFamily="18" charset="0"/>
              </a:rPr>
              <a:t>conoscenza delle principali opzioni per singola rotazione: definizione dell’attaccante di riferimento in ogni rotazione, utilizzo del primo tempo come attacco o per smarcare una attaccante;  </a:t>
            </a:r>
          </a:p>
          <a:p>
            <a:pPr eaLnBrk="1" hangingPunct="1">
              <a:lnSpc>
                <a:spcPct val="80000"/>
              </a:lnSpc>
            </a:pPr>
            <a:endParaRPr lang="it-IT" sz="2400" smtClean="0">
              <a:effectLst/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it-IT" sz="2400" smtClean="0">
                <a:effectLst/>
                <a:latin typeface="Times New Roman" pitchFamily="18" charset="0"/>
              </a:rPr>
              <a:t>memoria delle situazioni precedenti e capacità di cambiare strategia nel corso della partita e del set.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z="4000" b="1" dirty="0" smtClean="0">
                <a:latin typeface="Times New Roman" pitchFamily="18" charset="0"/>
              </a:rPr>
              <a:t>Analisi tattica: criteri tattici riferiti alla squadra avversaria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dirty="0" smtClean="0">
                <a:effectLst/>
                <a:latin typeface="Times New Roman" pitchFamily="18" charset="0"/>
              </a:rPr>
              <a:t>Conoscenza e analisi delle caratteristiche del muro avversario per impostare l’attacco: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dirty="0" smtClean="0">
                <a:effectLst/>
                <a:latin typeface="Times New Roman" pitchFamily="18" charset="0"/>
              </a:rPr>
              <a:t>ricerca del punto debole del sistema di muro avversario (per esempio alzatore basso);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dirty="0" smtClean="0">
                <a:effectLst/>
                <a:latin typeface="Times New Roman" pitchFamily="18" charset="0"/>
              </a:rPr>
              <a:t>caratteristiche dei centrali avversari: fisiche (alti, bassi, lenti, veloci), tecniche (tecnica di muro, motricità specifica), tattiche (capacità di lettura, aspettano o saltano ad opzione sul primo tempo);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dirty="0" smtClean="0">
                <a:effectLst/>
                <a:latin typeface="Times New Roman" pitchFamily="18" charset="0"/>
              </a:rPr>
              <a:t>caratteristiche degli schiacciatori: fisiche, tecniche (capacità di fare assistenza sul primo tempo), tattiche degli schiacciatori (capacità di lettura).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sz="2400" dirty="0" smtClean="0">
              <a:effectLst/>
              <a:latin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it-IT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395536" y="764704"/>
            <a:ext cx="8305800" cy="5112568"/>
          </a:xfrm>
        </p:spPr>
        <p:txBody>
          <a:bodyPr>
            <a:normAutofit/>
          </a:bodyPr>
          <a:lstStyle/>
          <a:p>
            <a:pPr algn="ctr"/>
            <a:r>
              <a:rPr lang="it-IT" sz="4000" dirty="0" smtClean="0">
                <a:latin typeface="Times New Roman" pitchFamily="18" charset="0"/>
                <a:cs typeface="Times New Roman" pitchFamily="18" charset="0"/>
              </a:rPr>
              <a:t>Analisi tecnica del fondamentale palleggio d’alzata</a:t>
            </a:r>
            <a:br>
              <a:rPr lang="it-IT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4000" dirty="0" smtClean="0">
                <a:latin typeface="Times New Roman" pitchFamily="18" charset="0"/>
                <a:cs typeface="Times New Roman" pitchFamily="18" charset="0"/>
              </a:rPr>
              <a:t>Il ruolo del libero</a:t>
            </a:r>
            <a:br>
              <a:rPr lang="it-IT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4000" dirty="0" smtClean="0">
                <a:latin typeface="Times New Roman" pitchFamily="18" charset="0"/>
                <a:cs typeface="Times New Roman" pitchFamily="18" charset="0"/>
              </a:rPr>
              <a:t>Allenamento dell’alzatore</a:t>
            </a:r>
            <a:br>
              <a:rPr lang="it-IT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4000" dirty="0" smtClean="0">
                <a:latin typeface="Times New Roman" pitchFamily="18" charset="0"/>
                <a:cs typeface="Times New Roman" pitchFamily="18" charset="0"/>
              </a:rPr>
              <a:t>Allenamento del libero</a:t>
            </a:r>
            <a:endParaRPr lang="it-IT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539552" y="704088"/>
            <a:ext cx="8147248" cy="636680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L’ALZATORE</a:t>
            </a:r>
            <a:endParaRPr 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Ruolo  fondamentale e determinante</a:t>
            </a:r>
          </a:p>
          <a:p>
            <a:pPr>
              <a:buNone/>
            </a:pPr>
            <a:endParaRPr lang="it-IT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Fase ricezione punto:  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tra il 92% e il 97% di palloni toccati</a:t>
            </a:r>
          </a:p>
          <a:p>
            <a:endParaRPr lang="it-IT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Fase battuta punto: 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tra il 46% e il 61% di palloni toccati</a:t>
            </a:r>
          </a:p>
          <a:p>
            <a:endParaRPr lang="it-IT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 smtClean="0"/>
              <a:t> </a:t>
            </a:r>
            <a:r>
              <a:rPr lang="it-IT" b="1" dirty="0" smtClean="0">
                <a:latin typeface="Times New Roman" pitchFamily="18" charset="0"/>
              </a:rPr>
              <a:t>L’alzata: analisi tecnica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1800" dirty="0" smtClean="0">
                <a:latin typeface="Times New Roman" pitchFamily="18" charset="0"/>
              </a:rPr>
              <a:t>Mani forti (polsi e dita): forza, mobilità articolare</a:t>
            </a:r>
            <a:r>
              <a:rPr lang="it-IT" sz="2800" dirty="0" smtClean="0">
                <a:latin typeface="Times New Roman" pitchFamily="18" charset="0"/>
              </a:rPr>
              <a:t> </a:t>
            </a:r>
          </a:p>
          <a:p>
            <a:pPr eaLnBrk="1" hangingPunct="1">
              <a:defRPr/>
            </a:pPr>
            <a:endParaRPr lang="it-IT" sz="1800" dirty="0" smtClean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it-IT" sz="1800" dirty="0" smtClean="0">
                <a:latin typeface="Times New Roman" pitchFamily="18" charset="0"/>
              </a:rPr>
              <a:t>Pallone sopra alla testa in ogni situazione  con le mani naturalmente aperte</a:t>
            </a:r>
          </a:p>
          <a:p>
            <a:pPr eaLnBrk="1" hangingPunct="1">
              <a:defRPr/>
            </a:pPr>
            <a:endParaRPr lang="it-IT" sz="1800" dirty="0" smtClean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it-IT" sz="1800" dirty="0" smtClean="0">
                <a:latin typeface="Times New Roman" pitchFamily="18" charset="0"/>
              </a:rPr>
              <a:t>Condizione di equilibrio e postura neutra indipendentemente dalla posizione in campo e dal tipo di palleggio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z="2800" dirty="0" smtClean="0"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2800" dirty="0" smtClean="0"/>
          </a:p>
          <a:p>
            <a:pPr eaLnBrk="1" hangingPunct="1">
              <a:defRPr/>
            </a:pPr>
            <a:endParaRPr lang="it-IT" sz="2800" dirty="0" smtClean="0">
              <a:latin typeface="Times New Roman" pitchFamily="18" charset="0"/>
            </a:endParaRPr>
          </a:p>
          <a:p>
            <a:pPr eaLnBrk="1" hangingPunct="1">
              <a:defRPr/>
            </a:pPr>
            <a:endParaRPr lang="it-IT" sz="2800" dirty="0" smtClean="0">
              <a:latin typeface="Times New Roman" pitchFamily="18" charset="0"/>
            </a:endParaRPr>
          </a:p>
        </p:txBody>
      </p:sp>
      <p:pic>
        <p:nvPicPr>
          <p:cNvPr id="39940" name="Picture 5" descr="robyn ah mow08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860032" y="1340768"/>
            <a:ext cx="3600400" cy="5400599"/>
          </a:xfrm>
          <a:noFill/>
        </p:spPr>
      </p:pic>
      <p:sp>
        <p:nvSpPr>
          <p:cNvPr id="6" name="Segnaposto contenuto 5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30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15616" y="476672"/>
            <a:ext cx="7269432" cy="1296144"/>
          </a:xfrm>
        </p:spPr>
        <p:txBody>
          <a:bodyPr>
            <a:normAutofit/>
          </a:bodyPr>
          <a:lstStyle/>
          <a:p>
            <a:pPr algn="ctr"/>
            <a:r>
              <a:rPr lang="it-IT" sz="4800" dirty="0" smtClean="0">
                <a:latin typeface="Times New Roman" pitchFamily="18" charset="0"/>
                <a:cs typeface="Times New Roman" pitchFamily="18" charset="0"/>
              </a:rPr>
              <a:t>Posizione delle braccia</a:t>
            </a:r>
            <a:endParaRPr lang="it-IT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ottotitolo 6"/>
          <p:cNvSpPr>
            <a:spLocks noGrp="1"/>
          </p:cNvSpPr>
          <p:nvPr>
            <p:ph type="subTitle" idx="1"/>
          </p:nvPr>
        </p:nvSpPr>
        <p:spPr>
          <a:xfrm>
            <a:off x="395536" y="1916832"/>
            <a:ext cx="7992560" cy="3064304"/>
          </a:xfrm>
        </p:spPr>
        <p:txBody>
          <a:bodyPr/>
          <a:lstStyle/>
          <a:p>
            <a:pPr algn="l"/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Posizione dei gomiti: la distanza tra i gomiti dipende dall’orientamento delle mani</a:t>
            </a:r>
          </a:p>
          <a:p>
            <a:pPr algn="l"/>
            <a:r>
              <a:rPr lang="it-IT" sz="2400" dirty="0" smtClean="0">
                <a:latin typeface="Times New Roman" pitchFamily="18" charset="0"/>
              </a:rPr>
              <a:t>L’altezza ottimale del tocco è un fattore individuale, deve essere costante</a:t>
            </a:r>
          </a:p>
          <a:p>
            <a:pPr algn="l"/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6" descr="Immagine 001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467544" y="3827388"/>
            <a:ext cx="3224607" cy="2913980"/>
          </a:xfrm>
          <a:noFill/>
        </p:spPr>
      </p:pic>
      <p:pic>
        <p:nvPicPr>
          <p:cNvPr id="1027" name="Picture 3" descr="061112_e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23432" y="3789040"/>
            <a:ext cx="4857080" cy="2924107"/>
          </a:xfrm>
          <a:prstGeom prst="rect">
            <a:avLst/>
          </a:prstGeom>
          <a:noFill/>
          <a:ln w="76200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928992" cy="1152128"/>
          </a:xfrm>
        </p:spPr>
        <p:txBody>
          <a:bodyPr/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Mani aperte 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700808"/>
            <a:ext cx="9756576" cy="5472608"/>
          </a:xfrm>
        </p:spPr>
        <p:txBody>
          <a:bodyPr/>
          <a:lstStyle/>
          <a:p>
            <a:r>
              <a:rPr lang="it-IT" sz="2400" dirty="0" smtClean="0">
                <a:latin typeface="Times New Roman" pitchFamily="18" charset="0"/>
              </a:rPr>
              <a:t>Le mani sono naturalmente aperte per toccare una superficie di palla più ampia possibile </a:t>
            </a:r>
          </a:p>
          <a:p>
            <a:endParaRPr lang="it-IT" sz="2400" dirty="0" smtClean="0">
              <a:latin typeface="Times New Roman" pitchFamily="18" charset="0"/>
            </a:endParaRPr>
          </a:p>
          <a:p>
            <a:r>
              <a:rPr lang="it-IT" sz="2400" dirty="0" smtClean="0">
                <a:latin typeface="Times New Roman" pitchFamily="18" charset="0"/>
              </a:rPr>
              <a:t>azione dell’indice nel controllo della spinta nel palleggio avanti</a:t>
            </a:r>
          </a:p>
          <a:p>
            <a:r>
              <a:rPr lang="it-IT" sz="2400" dirty="0" smtClean="0">
                <a:latin typeface="Times New Roman" pitchFamily="18" charset="0"/>
              </a:rPr>
              <a:t>azione del pollice nel controllo della spinta nel palleggio dietro</a:t>
            </a:r>
          </a:p>
          <a:p>
            <a:pPr>
              <a:buNone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dirty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403648" y="4221088"/>
            <a:ext cx="7273356" cy="2636912"/>
            <a:chOff x="2961" y="3784"/>
            <a:chExt cx="4239" cy="1520"/>
          </a:xfrm>
        </p:grpSpPr>
        <p:pic>
          <p:nvPicPr>
            <p:cNvPr id="1027" name="Picture 3" descr="manipalleggio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961" y="3784"/>
              <a:ext cx="4239" cy="1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8" name="Oval 4"/>
            <p:cNvSpPr>
              <a:spLocks noChangeArrowheads="1"/>
            </p:cNvSpPr>
            <p:nvPr/>
          </p:nvSpPr>
          <p:spPr bwMode="auto">
            <a:xfrm>
              <a:off x="5841" y="3784"/>
              <a:ext cx="1080" cy="1080"/>
            </a:xfrm>
            <a:prstGeom prst="ellipse">
              <a:avLst/>
            </a:prstGeom>
            <a:solidFill>
              <a:srgbClr val="969696">
                <a:alpha val="72000"/>
              </a:srgb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it-IT" b="1" smtClean="0">
                <a:effectLst/>
                <a:latin typeface="Times New Roman" pitchFamily="18" charset="0"/>
              </a:rPr>
              <a:t>Entrata della palla nelle mani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196975"/>
            <a:ext cx="3457575" cy="525621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it-IT" sz="700" dirty="0" smtClean="0"/>
          </a:p>
          <a:p>
            <a:pPr eaLnBrk="1" hangingPunct="1">
              <a:lnSpc>
                <a:spcPct val="80000"/>
              </a:lnSpc>
              <a:defRPr/>
            </a:pPr>
            <a:endParaRPr lang="it-IT" sz="2000" dirty="0" smtClean="0">
              <a:effectLst/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it-IT" sz="2000" dirty="0" smtClean="0">
              <a:effectLst/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800" dirty="0" smtClean="0">
                <a:effectLst/>
                <a:latin typeface="Times New Roman" pitchFamily="18" charset="0"/>
              </a:rPr>
              <a:t>Le mani devono essere reattive nella posizione di flessione dorsale con i pollici che guardano verso l’alto (massima spinta che produce una grande accelerazione iniziale)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2000" dirty="0" smtClean="0">
              <a:effectLst/>
              <a:latin typeface="Times New Roman" pitchFamily="18" charset="0"/>
            </a:endParaRPr>
          </a:p>
        </p:txBody>
      </p:sp>
      <p:pic>
        <p:nvPicPr>
          <p:cNvPr id="120838" name="Picture 6" descr="sfondo01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635375" y="1651000"/>
            <a:ext cx="5435600" cy="444182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0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b="1" smtClean="0">
                <a:latin typeface="Times New Roman" pitchFamily="18" charset="0"/>
              </a:rPr>
              <a:t>La velocità di uscita della palla</a:t>
            </a:r>
            <a:r>
              <a:rPr lang="it-IT" b="1" smtClean="0"/>
              <a:t> 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7544" y="1340768"/>
            <a:ext cx="4464496" cy="5256584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endParaRPr lang="it-IT" sz="2000" dirty="0" smtClean="0">
              <a:effectLst/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400" dirty="0" smtClean="0">
                <a:effectLst/>
                <a:latin typeface="Times New Roman" pitchFamily="18" charset="0"/>
              </a:rPr>
              <a:t>L’accelerazione </a:t>
            </a:r>
            <a:r>
              <a:rPr lang="it-IT" sz="2400" dirty="0" smtClean="0">
                <a:latin typeface="Times New Roman" pitchFamily="18" charset="0"/>
              </a:rPr>
              <a:t>che subisce la palla </a:t>
            </a:r>
            <a:r>
              <a:rPr lang="it-IT" sz="2400" dirty="0" smtClean="0">
                <a:effectLst/>
                <a:latin typeface="Times New Roman" pitchFamily="18" charset="0"/>
              </a:rPr>
              <a:t>al momento del tocco è il fattore determinante la qualità delle traiettorie</a:t>
            </a:r>
            <a:r>
              <a:rPr lang="it-IT" sz="2400" dirty="0" smtClean="0">
                <a:latin typeface="Times New Roman" pitchFamily="18" charset="0"/>
              </a:rPr>
              <a:t> soprattutto in prospettiva del gioco veloce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2400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400" dirty="0" smtClean="0">
                <a:latin typeface="Times New Roman" pitchFamily="18" charset="0"/>
              </a:rPr>
              <a:t>Deve essere un fattore totalmente indipendente da </a:t>
            </a:r>
            <a:r>
              <a:rPr lang="it-IT" sz="2400" dirty="0" smtClean="0">
                <a:effectLst/>
                <a:latin typeface="Times New Roman" pitchFamily="18" charset="0"/>
              </a:rPr>
              <a:t>posizione del corpo, condizione di equilibrio e “punto di appoggio” delle spinte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2400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400" dirty="0" smtClean="0">
                <a:latin typeface="Times New Roman" pitchFamily="18" charset="0"/>
              </a:rPr>
              <a:t>Durata della spinta a carico del polso (che presuppone la naturale mobilità dello stesso): indice più avanti nel palleggio avanti (ultimo dito a toccare il pallone),  pollice più avanti nel palleggio dietro (ultimo dito a toccare il pallone)</a:t>
            </a:r>
          </a:p>
        </p:txBody>
      </p:sp>
      <p:pic>
        <p:nvPicPr>
          <p:cNvPr id="123910" name="Picture 6" descr="lo bianco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57258" y="1600200"/>
            <a:ext cx="3020483" cy="45307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391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391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39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10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Quale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è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l’obiettivo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fondamentale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dell’alzata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it-IT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1076" name="Picture 4" descr="Fernanda Venturini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99792" y="2135907"/>
            <a:ext cx="4320480" cy="464603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251</TotalTime>
  <Words>654</Words>
  <Application>Microsoft Office PowerPoint</Application>
  <PresentationFormat>Presentazione su schermo (4:3)</PresentationFormat>
  <Paragraphs>87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Equinozio</vt:lpstr>
      <vt:lpstr>              L’ALLENAMENTO DELL’ALZATORE  </vt:lpstr>
      <vt:lpstr>Analisi tecnica del fondamentale palleggio d’alzata  Il ruolo del libero  Allenamento dell’alzatore  Allenamento del libero</vt:lpstr>
      <vt:lpstr>L’ALZATORE</vt:lpstr>
      <vt:lpstr> L’alzata: analisi tecnica</vt:lpstr>
      <vt:lpstr>Posizione delle braccia</vt:lpstr>
      <vt:lpstr>Mani aperte </vt:lpstr>
      <vt:lpstr>Entrata della palla nelle mani</vt:lpstr>
      <vt:lpstr>La velocità di uscita della palla </vt:lpstr>
      <vt:lpstr>Quale è l’obiettivo fondamentale dell’alzata?</vt:lpstr>
      <vt:lpstr>La precisione</vt:lpstr>
      <vt:lpstr>Le tecniche di alzata</vt:lpstr>
      <vt:lpstr>Impostazione didattica</vt:lpstr>
      <vt:lpstr>Metodologia di allenamento dell’alzatore </vt:lpstr>
      <vt:lpstr>Motricità specifica: la ricerca della palla</vt:lpstr>
      <vt:lpstr>Analisi tattica: criteri tattici riferiti alla propria squadra</vt:lpstr>
      <vt:lpstr>Analisi tattica: criteri tattici riferiti alla squadra avversaria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simone</dc:creator>
  <cp:lastModifiedBy>Utente</cp:lastModifiedBy>
  <cp:revision>57</cp:revision>
  <dcterms:created xsi:type="dcterms:W3CDTF">2012-05-04T07:41:45Z</dcterms:created>
  <dcterms:modified xsi:type="dcterms:W3CDTF">2017-01-21T19:19:05Z</dcterms:modified>
</cp:coreProperties>
</file>