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7" r:id="rId6"/>
    <p:sldId id="260" r:id="rId7"/>
    <p:sldId id="262" r:id="rId8"/>
    <p:sldId id="263" r:id="rId9"/>
    <p:sldId id="264" r:id="rId10"/>
    <p:sldId id="265" r:id="rId11"/>
    <p:sldId id="266" r:id="rId12"/>
    <p:sldId id="268" r:id="rId13"/>
    <p:sldId id="269" r:id="rId14"/>
    <p:sldId id="270" r:id="rId15"/>
    <p:sldId id="273" r:id="rId16"/>
    <p:sldId id="271" r:id="rId17"/>
    <p:sldId id="272" r:id="rId18"/>
    <p:sldId id="274" r:id="rId19"/>
    <p:sldId id="261"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BD8A86AC-8AB1-41E1-92C6-7CFF05AAED5D}" type="datetimeFigureOut">
              <a:rPr lang="it-IT" smtClean="0"/>
              <a:t>16/11/2014</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C3C64D-6818-499C-9CF9-E9D08075DDFD}" type="slidenum">
              <a:rPr lang="it-IT" smtClean="0"/>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D8A86AC-8AB1-41E1-92C6-7CFF05AAED5D}" type="datetimeFigureOut">
              <a:rPr lang="it-IT" smtClean="0"/>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EC3C64D-6818-499C-9CF9-E9D08075DDFD}"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8EC3C64D-6818-499C-9CF9-E9D08075DDFD}" type="slidenum">
              <a:rPr lang="it-IT" smtClean="0"/>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D8A86AC-8AB1-41E1-92C6-7CFF05AAED5D}" type="datetimeFigureOut">
              <a:rPr lang="it-IT" smtClean="0"/>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BD8A86AC-8AB1-41E1-92C6-7CFF05AAED5D}" type="datetimeFigureOut">
              <a:rPr lang="it-IT" smtClean="0"/>
              <a:t>16/11/2014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8EC3C64D-6818-499C-9CF9-E9D08075DDFD}" type="slidenum">
              <a:rPr lang="it-IT" smtClean="0"/>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BD8A86AC-8AB1-41E1-92C6-7CFF05AAED5D}" type="datetimeFigureOut">
              <a:rPr lang="it-IT" smtClean="0"/>
              <a:t>16/11/2014</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C3C64D-6818-499C-9CF9-E9D08075DDFD}" type="slidenum">
              <a:rPr lang="it-IT" smtClean="0"/>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BD8A86AC-8AB1-41E1-92C6-7CFF05AAED5D}" type="datetimeFigureOut">
              <a:rPr lang="it-IT" smtClean="0"/>
              <a:t>16/11/2014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EC3C64D-6818-499C-9CF9-E9D08075DDFD}" type="slidenum">
              <a:rPr lang="it-IT" smtClean="0"/>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BD8A86AC-8AB1-41E1-92C6-7CFF05AAED5D}" type="datetimeFigureOut">
              <a:rPr lang="it-IT" smtClean="0"/>
              <a:t>16/11/2014</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8EC3C64D-6818-499C-9CF9-E9D08075DDFD}" type="slidenum">
              <a:rPr lang="it-IT" smtClean="0"/>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BD8A86AC-8AB1-41E1-92C6-7CFF05AAED5D}" type="datetimeFigureOut">
              <a:rPr lang="it-IT" smtClean="0"/>
              <a:t>16/11/2014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8EC3C64D-6818-499C-9CF9-E9D08075DDFD}"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BD8A86AC-8AB1-41E1-92C6-7CFF05AAED5D}" type="datetimeFigureOut">
              <a:rPr lang="it-IT" smtClean="0"/>
              <a:t>16/11/2014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EC3C64D-6818-499C-9CF9-E9D08075DDFD}"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EC3C64D-6818-499C-9CF9-E9D08075DDFD}" type="slidenum">
              <a:rPr lang="it-IT" smtClean="0"/>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BD8A86AC-8AB1-41E1-92C6-7CFF05AAED5D}" type="datetimeFigureOut">
              <a:rPr lang="it-IT" smtClean="0"/>
              <a:t>16/11/2014</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8EC3C64D-6818-499C-9CF9-E9D08075DDFD}" type="slidenum">
              <a:rPr lang="it-IT" smtClean="0"/>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BD8A86AC-8AB1-41E1-92C6-7CFF05AAED5D}" type="datetimeFigureOut">
              <a:rPr lang="it-IT" smtClean="0"/>
              <a:t>16/11/2014</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D8A86AC-8AB1-41E1-92C6-7CFF05AAED5D}" type="datetimeFigureOut">
              <a:rPr lang="it-IT" smtClean="0"/>
              <a:t>16/11/2014</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EC3C64D-6818-499C-9CF9-E9D08075DDFD}" type="slidenum">
              <a:rPr lang="it-IT" smtClean="0"/>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381000"/>
            <a:ext cx="7772400" cy="1967880"/>
          </a:xfrm>
          <a:noFill/>
        </p:spPr>
        <p:txBody>
          <a:bodyPr>
            <a:noAutofit/>
          </a:bodyPr>
          <a:lstStyle/>
          <a:p>
            <a:r>
              <a:rPr lang="it-IT" sz="3200" dirty="0" smtClean="0">
                <a:solidFill>
                  <a:schemeClr val="tx1"/>
                </a:solidFill>
              </a:rPr>
              <a:t>CENNI SUL RAPPORTO MOTRICITA’ E ACCRESCIMENTO</a:t>
            </a:r>
            <a:br>
              <a:rPr lang="it-IT" sz="3200" dirty="0" smtClean="0">
                <a:solidFill>
                  <a:schemeClr val="tx1"/>
                </a:solidFill>
              </a:rPr>
            </a:br>
            <a:r>
              <a:rPr lang="it-IT" sz="3200" dirty="0" smtClean="0">
                <a:solidFill>
                  <a:schemeClr val="tx1"/>
                </a:solidFill>
              </a:rPr>
              <a:t> </a:t>
            </a:r>
            <a:br>
              <a:rPr lang="it-IT" sz="3200" dirty="0" smtClean="0">
                <a:solidFill>
                  <a:schemeClr val="tx1"/>
                </a:solidFill>
              </a:rPr>
            </a:br>
            <a:r>
              <a:rPr lang="it-IT" sz="3200" dirty="0" smtClean="0">
                <a:solidFill>
                  <a:schemeClr val="tx1"/>
                </a:solidFill>
              </a:rPr>
              <a:t>L’APPRENDIMENTO MOTORIO</a:t>
            </a:r>
            <a:endParaRPr lang="it-IT" sz="32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80320"/>
            <a:ext cx="22129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564904"/>
            <a:ext cx="26400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173" y="2738263"/>
            <a:ext cx="14081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653136"/>
            <a:ext cx="2846387"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32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404664"/>
            <a:ext cx="7848872" cy="5801588"/>
          </a:xfrm>
          <a:prstGeom prst="rect">
            <a:avLst/>
          </a:prstGeom>
          <a:noFill/>
        </p:spPr>
        <p:txBody>
          <a:bodyPr wrap="square" rtlCol="0">
            <a:spAutoFit/>
          </a:bodyPr>
          <a:lstStyle/>
          <a:p>
            <a:r>
              <a:rPr lang="it-IT" dirty="0" smtClean="0"/>
              <a:t>SCHEMI MOTORI DI BASE E LORO SVILUPPO </a:t>
            </a:r>
          </a:p>
          <a:p>
            <a:endParaRPr lang="it-IT" dirty="0"/>
          </a:p>
          <a:p>
            <a:pPr marL="285750" indent="-285750">
              <a:buFont typeface="Arial" panose="020B0604020202020204" pitchFamily="34" charset="0"/>
              <a:buChar char="•"/>
            </a:pPr>
            <a:r>
              <a:rPr lang="it-IT" dirty="0" smtClean="0"/>
              <a:t>Deambulazione </a:t>
            </a:r>
          </a:p>
          <a:p>
            <a:r>
              <a:rPr lang="it-IT" dirty="0" smtClean="0"/>
              <a:t>notevoli progressi tra i 5 e 7 anni , diminuiscono il numero di passi per unità di tempo, aumenta la loro lunghezza.</a:t>
            </a:r>
          </a:p>
          <a:p>
            <a:pPr marL="285750" indent="-285750">
              <a:buFont typeface="Arial" panose="020B0604020202020204" pitchFamily="34" charset="0"/>
              <a:buChar char="•"/>
            </a:pPr>
            <a:r>
              <a:rPr lang="it-IT" dirty="0" smtClean="0"/>
              <a:t>Corsa </a:t>
            </a:r>
          </a:p>
          <a:p>
            <a:r>
              <a:rPr lang="it-IT" dirty="0" smtClean="0"/>
              <a:t>a 4 anni solamente il 30% dei bambini possiede una buona coordinazione tra arti superiori e inferiori( </a:t>
            </a:r>
            <a:r>
              <a:rPr lang="it-IT" sz="1100" dirty="0" smtClean="0"/>
              <a:t>da le guide della pallavolo FIPAV)</a:t>
            </a:r>
            <a:r>
              <a:rPr lang="it-IT" dirty="0" smtClean="0"/>
              <a:t> movimenti brevi ed irregolari ‘pesanti’. A 5 anni i movimenti diventano più coordinati, intorno ai 6 anni migliorano la lunghezza dei passi dovuta alla miglior forza degli impulsi, aumenta l’agilità.</a:t>
            </a:r>
          </a:p>
          <a:p>
            <a:pPr marL="285750" indent="-285750">
              <a:buFont typeface="Arial" panose="020B0604020202020204" pitchFamily="34" charset="0"/>
              <a:buChar char="•"/>
            </a:pPr>
            <a:endParaRPr lang="it-IT" sz="1100" dirty="0"/>
          </a:p>
          <a:p>
            <a:pPr marL="171450" indent="-171450">
              <a:buFont typeface="Arial" panose="020B0604020202020204" pitchFamily="34" charset="0"/>
              <a:buChar char="•"/>
            </a:pPr>
            <a:r>
              <a:rPr lang="it-IT" dirty="0" smtClean="0"/>
              <a:t>Salto </a:t>
            </a:r>
          </a:p>
          <a:p>
            <a:r>
              <a:rPr lang="it-IT" dirty="0" smtClean="0"/>
              <a:t>le varie forme di salto hanno uno sviluppo lento.</a:t>
            </a:r>
          </a:p>
          <a:p>
            <a:pPr marL="171450" indent="-171450">
              <a:buFont typeface="Arial" panose="020B0604020202020204" pitchFamily="34" charset="0"/>
              <a:buChar char="•"/>
            </a:pPr>
            <a:r>
              <a:rPr lang="it-IT" dirty="0" smtClean="0"/>
              <a:t>3-4 anni preferiscono i salti in basso e qualche gioco con caratteristiche di spinta o volo ( gioco della campana), ci sono paure saltelli a piedi pari .</a:t>
            </a:r>
          </a:p>
          <a:p>
            <a:pPr marL="171450" indent="-171450">
              <a:buFont typeface="Arial" panose="020B0604020202020204" pitchFamily="34" charset="0"/>
              <a:buChar char="•"/>
            </a:pPr>
            <a:r>
              <a:rPr lang="it-IT" dirty="0" smtClean="0"/>
              <a:t>5-6 anni aumenta la capacità di salto, si introducono salti con piccoli ostacoli, panche ,  plinti, attività che stimolino un’attività di gioco nella quale sia inserita l’educazione al salto. Si possono esercitare salti a piedi pari da fermo, salto in lungo. Utilizzando una metodologia separata per ogni tipo di salto, per arrivare ai giochi di staffetta.</a:t>
            </a:r>
            <a:endParaRPr lang="it-IT" dirty="0"/>
          </a:p>
        </p:txBody>
      </p:sp>
    </p:spTree>
    <p:extLst>
      <p:ext uri="{BB962C8B-B14F-4D97-AF65-F5344CB8AC3E}">
        <p14:creationId xmlns:p14="http://schemas.microsoft.com/office/powerpoint/2010/main" val="138874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548680"/>
            <a:ext cx="7848872" cy="5355312"/>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Lanciare e prendere al volo da fermo e in movimento</a:t>
            </a:r>
          </a:p>
          <a:p>
            <a:r>
              <a:rPr lang="it-IT" dirty="0" smtClean="0"/>
              <a:t>5 anni in questo stadio il  lancio e presa subisce leggeri miglioramenti, il lancio a uno o a due mani dipende dalla grandezza dell’attrezzo da lanciare. Tra i 5-7 anni il lancio avviene con l’ausilio del tronco, difficile che colleghi la corsa al lancio. La presa al volo ha il maggior sviluppo intorno ai 6 anni movimento lancio presa ( sistema anticipatorio), manipolazione, palleggio a terra, prendere e afferrare devono essere utili alla familiarizzazione con la palla . La palla ci servirà come attrezzo da intercettare dopo il ribalzo (terra o muro).</a:t>
            </a:r>
          </a:p>
          <a:p>
            <a:pPr marL="285750" indent="-285750">
              <a:buFont typeface="Arial" panose="020B0604020202020204" pitchFamily="34" charset="0"/>
              <a:buChar char="•"/>
            </a:pPr>
            <a:r>
              <a:rPr lang="it-IT" dirty="0" smtClean="0"/>
              <a:t>Combinazione dei movimenti</a:t>
            </a:r>
          </a:p>
          <a:p>
            <a:r>
              <a:rPr lang="it-IT" dirty="0" smtClean="0"/>
              <a:t>Tra gli 8-10 anni si ha una buona capacità di combinare i movimenti, questa capacità cresce nella fase di imitazione, sia in quella della riproduzione differita. Questo perché aumenta la capacità di concentrazione.</a:t>
            </a:r>
          </a:p>
          <a:p>
            <a:endParaRPr lang="it-IT" dirty="0"/>
          </a:p>
          <a:p>
            <a:pPr marL="285750" indent="-285750">
              <a:buFont typeface="Arial" panose="020B0604020202020204" pitchFamily="34" charset="0"/>
              <a:buChar char="•"/>
            </a:pPr>
            <a:r>
              <a:rPr lang="it-IT" dirty="0" smtClean="0"/>
              <a:t>Equilibrio</a:t>
            </a:r>
          </a:p>
          <a:p>
            <a:r>
              <a:rPr lang="it-IT" dirty="0" smtClean="0"/>
              <a:t>Ha uno sviluppo rapido e precoce raggiunge il massimo già in età prescolare. Sono previste esercitazioni tra i 5-10 anni dove si cerca di far ‘perdere’ l’equilibrio giravolte, capovolte ..ecc.</a:t>
            </a:r>
            <a:endParaRPr lang="it-IT" dirty="0"/>
          </a:p>
        </p:txBody>
      </p:sp>
    </p:spTree>
    <p:extLst>
      <p:ext uri="{BB962C8B-B14F-4D97-AF65-F5344CB8AC3E}">
        <p14:creationId xmlns:p14="http://schemas.microsoft.com/office/powerpoint/2010/main" val="293955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260648"/>
            <a:ext cx="7704856" cy="618630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Lateralità e dominanza</a:t>
            </a:r>
          </a:p>
          <a:p>
            <a:r>
              <a:rPr lang="it-IT" dirty="0" smtClean="0"/>
              <a:t>La lateralità è un aspetto fondamentale del processo di apprendimento. La lateralizzazione comincia ad essere netta dopo i 5-6 anni e prosegue l’evoluzione fino ai 13 anni. La dominanza della mano è la più semplice da individuare, l’arto inferiore si può rilevare osservando l’azione di discesa da un gradino alto, per l’occhio è quello della mira. Per un corretto miglioramento della lateralità occorre stimolare uniformemente le parti del corpo, tutto ciò per l’armonioso sviluppo neuromuscolare del bambino legato anche alla motricità del gioco che richiede un confronto continuo con i problemi della motricità bilaterale e lateralizzazione.</a:t>
            </a:r>
          </a:p>
          <a:p>
            <a:pPr marL="285750" indent="-285750">
              <a:buFont typeface="Arial" panose="020B0604020202020204" pitchFamily="34" charset="0"/>
              <a:buChar char="•"/>
            </a:pPr>
            <a:r>
              <a:rPr lang="it-IT" dirty="0" smtClean="0"/>
              <a:t>Sistemi di accelerazione e decelerazione</a:t>
            </a:r>
          </a:p>
          <a:p>
            <a:r>
              <a:rPr lang="it-IT" dirty="0" smtClean="0"/>
              <a:t> i sistemi neuro funzionali preposti all’accelerazione-decelerazione risultano essere componenti fondamentali  per l’apprendimento e produzione delle abilità motorie. Questo  complesso sistema si attiva nella fase di intercettamento della palla e coinvolge altri sistemi come il controllo delle posture sia statiche che dinamiche. Studi hanno evidenziato che indipendentemente dall’età, il tempo necessario per raggiungere la massima velocità nello spostamento lineare del baricentro dopo una partenza da fermo varia tra i 5 e i 6 secondi. Nei modelli prestativi della pallavolo le azioni maggiormente ricorrenti  durano tra i 3 e i 5 secondi. Compito dell’allenatore creare percorsi che migliorino il sistema accelerazione decelerazione.</a:t>
            </a:r>
            <a:endParaRPr lang="it-IT" dirty="0"/>
          </a:p>
        </p:txBody>
      </p:sp>
    </p:spTree>
    <p:extLst>
      <p:ext uri="{BB962C8B-B14F-4D97-AF65-F5344CB8AC3E}">
        <p14:creationId xmlns:p14="http://schemas.microsoft.com/office/powerpoint/2010/main" val="2566534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764704"/>
            <a:ext cx="7056784" cy="646331"/>
          </a:xfrm>
          <a:prstGeom prst="rect">
            <a:avLst/>
          </a:prstGeom>
          <a:noFill/>
        </p:spPr>
        <p:txBody>
          <a:bodyPr wrap="square" rtlCol="0">
            <a:spAutoFit/>
          </a:bodyPr>
          <a:lstStyle/>
          <a:p>
            <a:r>
              <a:rPr lang="it-IT" dirty="0"/>
              <a:t>LE FASI DEL PROCESSO EVOLUTIVO CON LE RELATIVE PIU’ IMPORTANTI CARATTERISTICHE</a:t>
            </a:r>
          </a:p>
        </p:txBody>
      </p:sp>
      <p:sp>
        <p:nvSpPr>
          <p:cNvPr id="3" name="CasellaDiTesto 2"/>
          <p:cNvSpPr txBox="1"/>
          <p:nvPr/>
        </p:nvSpPr>
        <p:spPr>
          <a:xfrm>
            <a:off x="899592" y="1700808"/>
            <a:ext cx="7056784" cy="2862322"/>
          </a:xfrm>
          <a:prstGeom prst="rect">
            <a:avLst/>
          </a:prstGeom>
          <a:noFill/>
        </p:spPr>
        <p:txBody>
          <a:bodyPr wrap="square" rtlCol="0">
            <a:spAutoFit/>
          </a:bodyPr>
          <a:lstStyle/>
          <a:p>
            <a:r>
              <a:rPr lang="it-IT" dirty="0"/>
              <a:t>FASE PRE PUBERALE fino a 10 anni </a:t>
            </a:r>
          </a:p>
          <a:p>
            <a:r>
              <a:rPr lang="it-IT" dirty="0"/>
              <a:t>OSSA siamo in </a:t>
            </a:r>
            <a:r>
              <a:rPr lang="it-IT" dirty="0" err="1"/>
              <a:t>proceritas</a:t>
            </a:r>
            <a:r>
              <a:rPr lang="it-IT" dirty="0"/>
              <a:t> prima per cui si manifesta un allungamento il tessuto cartilagineo viene in parte sostituito da tessuto osseo.</a:t>
            </a:r>
          </a:p>
          <a:p>
            <a:r>
              <a:rPr lang="it-IT" dirty="0"/>
              <a:t>I MUSCOLI si sviluppano in modo non proporzionale all’allungamento osseo, i muscoli flessori sono più sviluppati degli estensori (atteggiamento cifotico infantile)</a:t>
            </a:r>
          </a:p>
          <a:p>
            <a:r>
              <a:rPr lang="it-IT" dirty="0"/>
              <a:t>IL </a:t>
            </a:r>
            <a:r>
              <a:rPr lang="it-IT" dirty="0" err="1"/>
              <a:t>S.n.c</a:t>
            </a:r>
            <a:r>
              <a:rPr lang="it-IT" dirty="0"/>
              <a:t> non è ancora sviluppato</a:t>
            </a:r>
          </a:p>
          <a:p>
            <a:r>
              <a:rPr lang="it-IT" dirty="0"/>
              <a:t>LE STRUTTURE DEGLI APPRATI CARDIO-VASCIOLARE RESPIRATORIO SONO POCO SVILUPPATE</a:t>
            </a:r>
          </a:p>
        </p:txBody>
      </p:sp>
    </p:spTree>
    <p:extLst>
      <p:ext uri="{BB962C8B-B14F-4D97-AF65-F5344CB8AC3E}">
        <p14:creationId xmlns:p14="http://schemas.microsoft.com/office/powerpoint/2010/main" val="137876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836712"/>
            <a:ext cx="7344816" cy="369332"/>
          </a:xfrm>
          <a:prstGeom prst="rect">
            <a:avLst/>
          </a:prstGeom>
          <a:noFill/>
        </p:spPr>
        <p:txBody>
          <a:bodyPr wrap="square" rtlCol="0">
            <a:spAutoFit/>
          </a:bodyPr>
          <a:lstStyle/>
          <a:p>
            <a:pPr algn="ctr"/>
            <a:r>
              <a:rPr lang="it-IT" dirty="0"/>
              <a:t>FASE PUBERALE FINO A 14 ANNI</a:t>
            </a:r>
          </a:p>
        </p:txBody>
      </p:sp>
      <p:sp>
        <p:nvSpPr>
          <p:cNvPr id="3" name="CasellaDiTesto 2"/>
          <p:cNvSpPr txBox="1"/>
          <p:nvPr/>
        </p:nvSpPr>
        <p:spPr>
          <a:xfrm>
            <a:off x="971600" y="1628800"/>
            <a:ext cx="7344816" cy="3416320"/>
          </a:xfrm>
          <a:prstGeom prst="rect">
            <a:avLst/>
          </a:prstGeom>
          <a:noFill/>
        </p:spPr>
        <p:txBody>
          <a:bodyPr wrap="square" rtlCol="0">
            <a:spAutoFit/>
          </a:bodyPr>
          <a:lstStyle/>
          <a:p>
            <a:r>
              <a:rPr lang="it-IT" dirty="0"/>
              <a:t>SI EVIDENZIANO I CARATTERI SESSUALI SECONDARI. </a:t>
            </a:r>
            <a:endParaRPr lang="it-IT" dirty="0" smtClean="0"/>
          </a:p>
          <a:p>
            <a:r>
              <a:rPr lang="it-IT" dirty="0" smtClean="0"/>
              <a:t>Mentre </a:t>
            </a:r>
            <a:r>
              <a:rPr lang="it-IT" dirty="0"/>
              <a:t>nelle fasi iniziali della pubertà si ha una accrescimento tutto sommato costante nella fase centrale della pubertà assistiamo ad una specie di caos che ci prospetta l’immagine del ragazzino come una caricatura gambe lunghe mani </a:t>
            </a:r>
            <a:r>
              <a:rPr lang="it-IT" dirty="0" err="1"/>
              <a:t>garndi</a:t>
            </a:r>
            <a:r>
              <a:rPr lang="it-IT" dirty="0"/>
              <a:t> tronco corto torace stretto e piatto andatura goffa</a:t>
            </a:r>
          </a:p>
          <a:p>
            <a:r>
              <a:rPr lang="it-IT" dirty="0"/>
              <a:t>Il muscolo si allunga anche se non è sviluppato in volume</a:t>
            </a:r>
          </a:p>
          <a:p>
            <a:r>
              <a:rPr lang="it-IT" dirty="0"/>
              <a:t>Il </a:t>
            </a:r>
            <a:r>
              <a:rPr lang="it-IT" dirty="0" err="1"/>
              <a:t>S.n.c</a:t>
            </a:r>
            <a:r>
              <a:rPr lang="it-IT" dirty="0"/>
              <a:t> non ha acquisito l’equilibrio tra eccitazione ed inibizione </a:t>
            </a:r>
          </a:p>
          <a:p>
            <a:r>
              <a:rPr lang="it-IT" dirty="0"/>
              <a:t>Il ragazzino risulta sempre ipereccitato, si butta con foga brucia velocemente tutte le energie </a:t>
            </a:r>
          </a:p>
          <a:p>
            <a:r>
              <a:rPr lang="it-IT" dirty="0"/>
              <a:t>L’accrescimento accelerato pone sotto stress le strutture di sostegno in particolare degli arti inferiori</a:t>
            </a:r>
          </a:p>
        </p:txBody>
      </p:sp>
    </p:spTree>
    <p:extLst>
      <p:ext uri="{BB962C8B-B14F-4D97-AF65-F5344CB8AC3E}">
        <p14:creationId xmlns:p14="http://schemas.microsoft.com/office/powerpoint/2010/main" val="263913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680" y="836712"/>
            <a:ext cx="6480720" cy="369332"/>
          </a:xfrm>
          <a:prstGeom prst="rect">
            <a:avLst/>
          </a:prstGeom>
          <a:noFill/>
        </p:spPr>
        <p:txBody>
          <a:bodyPr wrap="square" rtlCol="0">
            <a:spAutoFit/>
          </a:bodyPr>
          <a:lstStyle/>
          <a:p>
            <a:pPr algn="ctr"/>
            <a:r>
              <a:rPr lang="it-IT" dirty="0"/>
              <a:t>FASE POST PUBERALE FINO A 17 ANNI</a:t>
            </a:r>
          </a:p>
        </p:txBody>
      </p:sp>
      <p:sp>
        <p:nvSpPr>
          <p:cNvPr id="3" name="CasellaDiTesto 2"/>
          <p:cNvSpPr txBox="1"/>
          <p:nvPr/>
        </p:nvSpPr>
        <p:spPr>
          <a:xfrm>
            <a:off x="683568" y="1556792"/>
            <a:ext cx="7848872" cy="2031325"/>
          </a:xfrm>
          <a:prstGeom prst="rect">
            <a:avLst/>
          </a:prstGeom>
          <a:noFill/>
        </p:spPr>
        <p:txBody>
          <a:bodyPr wrap="square" rtlCol="0">
            <a:spAutoFit/>
          </a:bodyPr>
          <a:lstStyle/>
          <a:p>
            <a:r>
              <a:rPr lang="it-IT" dirty="0"/>
              <a:t>Entriamo nell’adolescenza periodo del giovane uomo </a:t>
            </a:r>
          </a:p>
          <a:p>
            <a:r>
              <a:rPr lang="it-IT" dirty="0"/>
              <a:t>LE OSSA si sviluppano in lunghezza assumono sempre più le dimensioni dell’adulto</a:t>
            </a:r>
          </a:p>
          <a:p>
            <a:r>
              <a:rPr lang="it-IT" dirty="0"/>
              <a:t>I MUSCOLI presentano forma esteriore e volume</a:t>
            </a:r>
          </a:p>
          <a:p>
            <a:r>
              <a:rPr lang="it-IT" dirty="0"/>
              <a:t>GLI APPARATI CARDIO CIRCOLATORIO RESPIRATORIO pur non raggiungendo le capacità dell’adulto sono ormai maturi </a:t>
            </a:r>
          </a:p>
          <a:p>
            <a:r>
              <a:rPr lang="it-IT" dirty="0"/>
              <a:t>Il </a:t>
            </a:r>
            <a:r>
              <a:rPr lang="it-IT" dirty="0" err="1"/>
              <a:t>S.n.c</a:t>
            </a:r>
            <a:r>
              <a:rPr lang="it-IT" dirty="0"/>
              <a:t> ritrova il giusto equilibrio </a:t>
            </a:r>
          </a:p>
        </p:txBody>
      </p:sp>
    </p:spTree>
    <p:extLst>
      <p:ext uri="{BB962C8B-B14F-4D97-AF65-F5344CB8AC3E}">
        <p14:creationId xmlns:p14="http://schemas.microsoft.com/office/powerpoint/2010/main" val="145564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124744"/>
            <a:ext cx="7920880" cy="1754326"/>
          </a:xfrm>
          <a:prstGeom prst="rect">
            <a:avLst/>
          </a:prstGeom>
          <a:noFill/>
        </p:spPr>
        <p:txBody>
          <a:bodyPr wrap="square" rtlCol="0">
            <a:spAutoFit/>
          </a:bodyPr>
          <a:lstStyle/>
          <a:p>
            <a:pPr algn="ctr"/>
            <a:r>
              <a:rPr lang="it-IT" dirty="0"/>
              <a:t>ADOLESCENZA DAI 17 FINO A 20 </a:t>
            </a:r>
            <a:r>
              <a:rPr lang="it-IT" dirty="0" smtClean="0"/>
              <a:t>ANNI</a:t>
            </a:r>
          </a:p>
          <a:p>
            <a:pPr algn="ctr"/>
            <a:r>
              <a:rPr lang="it-IT" dirty="0"/>
              <a:t/>
            </a:r>
            <a:br>
              <a:rPr lang="it-IT" dirty="0"/>
            </a:br>
            <a:r>
              <a:rPr lang="it-IT" dirty="0"/>
              <a:t>In questo periodo si evidenziano le differenze tra i sessi troviamo differenze nelle statura , nella lunghezza degli arti, nelle spalle il sistema muscolare è più sviluppato nei maschi la percentuale di massa grassa è maggiore nelle femmine la capacità respiratoria è maggiore nei maschi</a:t>
            </a:r>
          </a:p>
        </p:txBody>
      </p:sp>
    </p:spTree>
    <p:extLst>
      <p:ext uri="{BB962C8B-B14F-4D97-AF65-F5344CB8AC3E}">
        <p14:creationId xmlns:p14="http://schemas.microsoft.com/office/powerpoint/2010/main" val="426457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764704"/>
            <a:ext cx="6408712" cy="369332"/>
          </a:xfrm>
          <a:prstGeom prst="rect">
            <a:avLst/>
          </a:prstGeom>
          <a:noFill/>
        </p:spPr>
        <p:txBody>
          <a:bodyPr wrap="square" rtlCol="0">
            <a:spAutoFit/>
          </a:bodyPr>
          <a:lstStyle/>
          <a:p>
            <a:pPr algn="ctr"/>
            <a:r>
              <a:rPr lang="it-IT" dirty="0"/>
              <a:t>APPRENDIMENTO MOTORIO</a:t>
            </a:r>
          </a:p>
        </p:txBody>
      </p:sp>
      <p:sp>
        <p:nvSpPr>
          <p:cNvPr id="3" name="CasellaDiTesto 2"/>
          <p:cNvSpPr txBox="1"/>
          <p:nvPr/>
        </p:nvSpPr>
        <p:spPr>
          <a:xfrm>
            <a:off x="683568" y="1412776"/>
            <a:ext cx="7992888" cy="4524315"/>
          </a:xfrm>
          <a:prstGeom prst="rect">
            <a:avLst/>
          </a:prstGeom>
          <a:noFill/>
        </p:spPr>
        <p:txBody>
          <a:bodyPr wrap="square" rtlCol="0">
            <a:spAutoFit/>
          </a:bodyPr>
          <a:lstStyle/>
          <a:p>
            <a:r>
              <a:rPr lang="it-IT" dirty="0"/>
              <a:t>Il movimento si origina e quindi si esprime attraverso </a:t>
            </a:r>
          </a:p>
          <a:p>
            <a:r>
              <a:rPr lang="it-IT" dirty="0"/>
              <a:t>La raccolta degli stimoli provenienti dall’esterno e trasmessi attraverso le vie AFFERENTI o sensitive LA CORTECCIA  le elabora e orina la risposta attraverso uno schema motorio I CENTRI SOTTO CORTICALI coordinano il movimento IL CERVELLETTO controlla il tono muscolare IL MIDOLLO conduce la risposta I MOTONEURONI trasmettono l’impulso ai muscoli</a:t>
            </a:r>
          </a:p>
          <a:p>
            <a:r>
              <a:rPr lang="it-IT" dirty="0"/>
              <a:t>Questo si realizza sempre in tre fasi </a:t>
            </a:r>
          </a:p>
          <a:p>
            <a:r>
              <a:rPr lang="it-IT" dirty="0"/>
              <a:t>RAPPRESENTAZIONE MENTALE del movimento che si rifà ad analoghi o simili movimenti eseguiti o visti. Questa fase è detta di montaggio del movimento</a:t>
            </a:r>
          </a:p>
          <a:p>
            <a:r>
              <a:rPr lang="it-IT" dirty="0"/>
              <a:t>VOLONTA’ AD ESEGUIRE  il movimento o di assumere la postura, il che si traduce nell’invio di impulsi nervosi o motori </a:t>
            </a:r>
            <a:r>
              <a:rPr lang="it-IT" dirty="0" err="1"/>
              <a:t>coorispondenti</a:t>
            </a:r>
            <a:r>
              <a:rPr lang="it-IT" dirty="0"/>
              <a:t> all’immagine rievocata. Fase che si identifica con la prassi ideo motoria</a:t>
            </a:r>
          </a:p>
          <a:p>
            <a:r>
              <a:rPr lang="it-IT" dirty="0"/>
              <a:t>ESECUZIONE DEL MOVIMENTO spostamento delle leve articolari </a:t>
            </a:r>
          </a:p>
          <a:p>
            <a:r>
              <a:rPr lang="it-IT" dirty="0"/>
              <a:t>IL MOVIMENTO PRIMA DI AZIONE MUSCOLARE E’ OPERAZIONE MENTALE</a:t>
            </a:r>
          </a:p>
        </p:txBody>
      </p:sp>
    </p:spTree>
    <p:extLst>
      <p:ext uri="{BB962C8B-B14F-4D97-AF65-F5344CB8AC3E}">
        <p14:creationId xmlns:p14="http://schemas.microsoft.com/office/powerpoint/2010/main" val="3270055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908720"/>
            <a:ext cx="7128792" cy="646331"/>
          </a:xfrm>
          <a:prstGeom prst="rect">
            <a:avLst/>
          </a:prstGeom>
          <a:noFill/>
        </p:spPr>
        <p:txBody>
          <a:bodyPr wrap="square" rtlCol="0">
            <a:spAutoFit/>
          </a:bodyPr>
          <a:lstStyle/>
          <a:p>
            <a:pPr algn="ctr"/>
            <a:r>
              <a:rPr lang="it-IT" dirty="0"/>
              <a:t>COME SI ESPRIME IL MOVIMENTO</a:t>
            </a:r>
            <a:br>
              <a:rPr lang="it-IT" dirty="0"/>
            </a:br>
            <a:endParaRPr lang="it-IT" dirty="0"/>
          </a:p>
        </p:txBody>
      </p:sp>
      <p:sp>
        <p:nvSpPr>
          <p:cNvPr id="3" name="CasellaDiTesto 2"/>
          <p:cNvSpPr txBox="1"/>
          <p:nvPr/>
        </p:nvSpPr>
        <p:spPr>
          <a:xfrm>
            <a:off x="1187624" y="1916832"/>
            <a:ext cx="7128792" cy="1477328"/>
          </a:xfrm>
          <a:prstGeom prst="rect">
            <a:avLst/>
          </a:prstGeom>
          <a:noFill/>
        </p:spPr>
        <p:txBody>
          <a:bodyPr wrap="square" rtlCol="0">
            <a:spAutoFit/>
          </a:bodyPr>
          <a:lstStyle/>
          <a:p>
            <a:r>
              <a:rPr lang="it-IT" dirty="0"/>
              <a:t>Attraverso tre strutture</a:t>
            </a:r>
          </a:p>
          <a:p>
            <a:r>
              <a:rPr lang="it-IT" dirty="0"/>
              <a:t>La macchina esecutrice cioè l’apparato locomotore </a:t>
            </a:r>
          </a:p>
          <a:p>
            <a:r>
              <a:rPr lang="it-IT" dirty="0"/>
              <a:t>Il sistema nervoso centrale la distribuzione del comando </a:t>
            </a:r>
          </a:p>
          <a:p>
            <a:r>
              <a:rPr lang="it-IT" dirty="0"/>
              <a:t>La capacità di programmazione della macchina esecutrice la quale è condizionata dal grado di maturazione del soggetto</a:t>
            </a:r>
          </a:p>
        </p:txBody>
      </p:sp>
    </p:spTree>
    <p:extLst>
      <p:ext uri="{BB962C8B-B14F-4D97-AF65-F5344CB8AC3E}">
        <p14:creationId xmlns:p14="http://schemas.microsoft.com/office/powerpoint/2010/main" val="328091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908720"/>
            <a:ext cx="6912768" cy="3416320"/>
          </a:xfrm>
          <a:prstGeom prst="rect">
            <a:avLst/>
          </a:prstGeom>
          <a:noFill/>
        </p:spPr>
        <p:txBody>
          <a:bodyPr wrap="square" rtlCol="0">
            <a:spAutoFit/>
          </a:bodyPr>
          <a:lstStyle/>
          <a:p>
            <a:r>
              <a:rPr lang="it-IT" dirty="0" smtClean="0"/>
              <a:t>Bibliografia </a:t>
            </a:r>
          </a:p>
          <a:p>
            <a:endParaRPr lang="it-IT" dirty="0"/>
          </a:p>
          <a:p>
            <a:r>
              <a:rPr lang="it-IT" dirty="0" err="1"/>
              <a:t>Stratz</a:t>
            </a:r>
            <a:r>
              <a:rPr lang="it-IT" dirty="0"/>
              <a:t> C. H., BER </a:t>
            </a:r>
            <a:r>
              <a:rPr lang="it-IT" dirty="0" err="1"/>
              <a:t>KöRPER</a:t>
            </a:r>
            <a:r>
              <a:rPr lang="it-IT" dirty="0"/>
              <a:t> DES KINDES, FAR ELTERN, ERZIEHER, ARZTE UND </a:t>
            </a:r>
            <a:r>
              <a:rPr lang="it-IT" dirty="0" err="1"/>
              <a:t>KüNSTLER</a:t>
            </a:r>
            <a:r>
              <a:rPr lang="it-IT" dirty="0"/>
              <a:t>, 2^ Edizione. Stuttgart, F. </a:t>
            </a:r>
            <a:r>
              <a:rPr lang="it-IT" dirty="0" err="1"/>
              <a:t>Enke</a:t>
            </a:r>
            <a:r>
              <a:rPr lang="it-IT" dirty="0"/>
              <a:t>, 1904.</a:t>
            </a:r>
          </a:p>
          <a:p>
            <a:r>
              <a:rPr lang="it-IT" dirty="0" err="1"/>
              <a:t>Tribastone</a:t>
            </a:r>
            <a:r>
              <a:rPr lang="it-IT" dirty="0"/>
              <a:t> F. , COMPENDIO DI GINNASTICA CORRETTIVA, Società Stampa Sportiva, 1985, Roma</a:t>
            </a:r>
          </a:p>
          <a:p>
            <a:r>
              <a:rPr lang="it-IT" dirty="0"/>
              <a:t>Barigelli R. , L'EDUCAZIONE </a:t>
            </a:r>
            <a:r>
              <a:rPr lang="it-IT" dirty="0" err="1"/>
              <a:t>POSTURALE,www.asdsalus.wordpress.com</a:t>
            </a:r>
            <a:r>
              <a:rPr lang="it-IT" dirty="0"/>
              <a:t>, 2006</a:t>
            </a:r>
          </a:p>
          <a:p>
            <a:r>
              <a:rPr lang="it-IT" dirty="0" err="1"/>
              <a:t>Beraldo</a:t>
            </a:r>
            <a:r>
              <a:rPr lang="it-IT" dirty="0"/>
              <a:t> S. – Barigelli E. – Marini C., MIGLIORAMENTO DELLA FORZA E DEL TROFISMO MUSCOLARE IN ETÀ GIOVANILE, www.sportmedicina.com, 2003</a:t>
            </a:r>
          </a:p>
        </p:txBody>
      </p:sp>
    </p:spTree>
    <p:extLst>
      <p:ext uri="{BB962C8B-B14F-4D97-AF65-F5344CB8AC3E}">
        <p14:creationId xmlns:p14="http://schemas.microsoft.com/office/powerpoint/2010/main" val="230939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smtClean="0"/>
              <a:t>LO SVILUPPO E L’ACCRECIMENTO DEL GIOVANE E L’EVOLUZIONE DELLE CAPACITA DEL SISTEMA MOTORIO  </a:t>
            </a:r>
            <a:endParaRPr lang="it-IT"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1484784"/>
            <a:ext cx="4766320" cy="473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251520" y="1844824"/>
            <a:ext cx="3312368" cy="1200329"/>
          </a:xfrm>
          <a:prstGeom prst="rect">
            <a:avLst/>
          </a:prstGeom>
          <a:noFill/>
        </p:spPr>
        <p:txBody>
          <a:bodyPr wrap="square" rtlCol="0">
            <a:spAutoFit/>
          </a:bodyPr>
          <a:lstStyle/>
          <a:p>
            <a:r>
              <a:rPr lang="it-IT" dirty="0" smtClean="0"/>
              <a:t>Tabella tratta da ‘ Il minivolley’ di C. </a:t>
            </a:r>
            <a:r>
              <a:rPr lang="it-IT" dirty="0" err="1" smtClean="0"/>
              <a:t>Pittera</a:t>
            </a:r>
            <a:r>
              <a:rPr lang="it-IT" dirty="0" smtClean="0"/>
              <a:t> , P. Pedata, P Ligas, P </a:t>
            </a:r>
            <a:r>
              <a:rPr lang="it-IT" dirty="0" err="1" smtClean="0"/>
              <a:t>Pasqualoni</a:t>
            </a:r>
            <a:r>
              <a:rPr lang="it-IT" dirty="0"/>
              <a:t> </a:t>
            </a:r>
            <a:endParaRPr lang="it-IT" dirty="0" smtClean="0"/>
          </a:p>
          <a:p>
            <a:r>
              <a:rPr lang="it-IT" dirty="0" smtClean="0"/>
              <a:t>Ed Calzetti &amp; Mariucci 2008</a:t>
            </a:r>
            <a:endParaRPr lang="it-IT" dirty="0"/>
          </a:p>
        </p:txBody>
      </p:sp>
      <p:sp>
        <p:nvSpPr>
          <p:cNvPr id="3" name="CasellaDiTesto 2"/>
          <p:cNvSpPr txBox="1"/>
          <p:nvPr/>
        </p:nvSpPr>
        <p:spPr>
          <a:xfrm>
            <a:off x="7164288" y="6309320"/>
            <a:ext cx="1800200" cy="276999"/>
          </a:xfrm>
          <a:prstGeom prst="rect">
            <a:avLst/>
          </a:prstGeom>
          <a:noFill/>
        </p:spPr>
        <p:txBody>
          <a:bodyPr wrap="square" rtlCol="0">
            <a:spAutoFit/>
          </a:bodyPr>
          <a:lstStyle/>
          <a:p>
            <a:r>
              <a:rPr lang="it-IT" sz="1200" dirty="0" smtClean="0"/>
              <a:t>Martin 1986</a:t>
            </a:r>
            <a:endParaRPr lang="it-IT" sz="1200" dirty="0"/>
          </a:p>
        </p:txBody>
      </p:sp>
    </p:spTree>
    <p:extLst>
      <p:ext uri="{BB962C8B-B14F-4D97-AF65-F5344CB8AC3E}">
        <p14:creationId xmlns:p14="http://schemas.microsoft.com/office/powerpoint/2010/main" val="3495765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11560" y="836712"/>
            <a:ext cx="8064896" cy="369332"/>
          </a:xfrm>
          <a:prstGeom prst="rect">
            <a:avLst/>
          </a:prstGeom>
          <a:noFill/>
        </p:spPr>
        <p:txBody>
          <a:bodyPr wrap="square" rtlCol="0">
            <a:spAutoFit/>
          </a:bodyPr>
          <a:lstStyle/>
          <a:p>
            <a:endParaRPr lang="it-IT"/>
          </a:p>
        </p:txBody>
      </p:sp>
      <p:sp>
        <p:nvSpPr>
          <p:cNvPr id="2" name="CasellaDiTesto 1"/>
          <p:cNvSpPr txBox="1"/>
          <p:nvPr/>
        </p:nvSpPr>
        <p:spPr>
          <a:xfrm>
            <a:off x="971600" y="836712"/>
            <a:ext cx="7416824" cy="4524315"/>
          </a:xfrm>
          <a:prstGeom prst="rect">
            <a:avLst/>
          </a:prstGeom>
          <a:noFill/>
        </p:spPr>
        <p:txBody>
          <a:bodyPr wrap="square" rtlCol="0">
            <a:spAutoFit/>
          </a:bodyPr>
          <a:lstStyle/>
          <a:p>
            <a:r>
              <a:rPr lang="it-IT" dirty="0" smtClean="0"/>
              <a:t>Nella tabella si osservano le fasi sensibili legate al processo di accrescimento e di sviluppo della motricità.</a:t>
            </a:r>
          </a:p>
          <a:p>
            <a:endParaRPr lang="it-IT" dirty="0"/>
          </a:p>
          <a:p>
            <a:r>
              <a:rPr lang="it-IT" dirty="0" smtClean="0"/>
              <a:t>Le capacità del apparato muscolo scheletrico si devono riferire al  momento ideale dove le FASI SENSIBILI sono legate all’età biologica di ogni singolo individuo.</a:t>
            </a:r>
          </a:p>
          <a:p>
            <a:endParaRPr lang="it-IT" dirty="0"/>
          </a:p>
          <a:p>
            <a:r>
              <a:rPr lang="it-IT" dirty="0" smtClean="0"/>
              <a:t>Nella tabella si osservano degli intervalli temporali dove avvengono gli sviluppi ottimali.</a:t>
            </a:r>
          </a:p>
          <a:p>
            <a:endParaRPr lang="it-IT" dirty="0"/>
          </a:p>
          <a:p>
            <a:r>
              <a:rPr lang="it-IT" dirty="0" smtClean="0"/>
              <a:t>Questo ci permetterà di orientarci nelle scelte degli obiettivi  generali o specifici , e nella stesura dei programmi pluriennali in riferimento alla partica del nostro sport. </a:t>
            </a:r>
          </a:p>
          <a:p>
            <a:endParaRPr lang="it-IT" dirty="0"/>
          </a:p>
          <a:p>
            <a:r>
              <a:rPr lang="it-IT" dirty="0" smtClean="0"/>
              <a:t>La qualità del lavoro assume una importante valenza in riferimento alla fase sensibile presa in considerazione. </a:t>
            </a:r>
            <a:endParaRPr lang="it-IT" dirty="0"/>
          </a:p>
        </p:txBody>
      </p:sp>
    </p:spTree>
    <p:extLst>
      <p:ext uri="{BB962C8B-B14F-4D97-AF65-F5344CB8AC3E}">
        <p14:creationId xmlns:p14="http://schemas.microsoft.com/office/powerpoint/2010/main" val="292291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908720"/>
            <a:ext cx="6696744" cy="369332"/>
          </a:xfrm>
          <a:prstGeom prst="rect">
            <a:avLst/>
          </a:prstGeom>
          <a:noFill/>
        </p:spPr>
        <p:txBody>
          <a:bodyPr wrap="square" rtlCol="0">
            <a:spAutoFit/>
          </a:bodyPr>
          <a:lstStyle/>
          <a:p>
            <a:pPr algn="ctr"/>
            <a:r>
              <a:rPr lang="it-IT" dirty="0" smtClean="0"/>
              <a:t>Fasi sensibili e sovraccarichi </a:t>
            </a:r>
            <a:endParaRPr lang="it-IT" dirty="0"/>
          </a:p>
        </p:txBody>
      </p:sp>
      <p:sp>
        <p:nvSpPr>
          <p:cNvPr id="3" name="CasellaDiTesto 2"/>
          <p:cNvSpPr txBox="1"/>
          <p:nvPr/>
        </p:nvSpPr>
        <p:spPr>
          <a:xfrm>
            <a:off x="539552" y="1700808"/>
            <a:ext cx="8136904" cy="1754326"/>
          </a:xfrm>
          <a:prstGeom prst="rect">
            <a:avLst/>
          </a:prstGeom>
          <a:noFill/>
        </p:spPr>
        <p:txBody>
          <a:bodyPr wrap="square" rtlCol="0">
            <a:spAutoFit/>
          </a:bodyPr>
          <a:lstStyle/>
          <a:p>
            <a:r>
              <a:rPr lang="it-IT" dirty="0" smtClean="0"/>
              <a:t>La tabella di Martin ci permette di prevenire le eventuali patologie legate al sovraccarico funzionale, perché essendo costruita intorno all’accrescimento della persona considera le:</a:t>
            </a:r>
          </a:p>
          <a:p>
            <a:pPr marL="285750" indent="-285750">
              <a:buFont typeface="Wingdings" panose="05000000000000000000" pitchFamily="2" charset="2"/>
              <a:buChar char="Ø"/>
            </a:pPr>
            <a:r>
              <a:rPr lang="it-IT" dirty="0" smtClean="0"/>
              <a:t>Dinamiche di adattamento legate ai vari tessuti biologici ( tendini, muscoli, legamenti)           </a:t>
            </a:r>
          </a:p>
          <a:p>
            <a:pPr marL="285750" indent="-285750">
              <a:buFont typeface="Wingdings" panose="05000000000000000000" pitchFamily="2" charset="2"/>
              <a:buChar char="Ø"/>
            </a:pPr>
            <a:endParaRPr lang="it-IT" dirty="0"/>
          </a:p>
        </p:txBody>
      </p:sp>
    </p:spTree>
    <p:extLst>
      <p:ext uri="{BB962C8B-B14F-4D97-AF65-F5344CB8AC3E}">
        <p14:creationId xmlns:p14="http://schemas.microsoft.com/office/powerpoint/2010/main" val="12848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836712"/>
            <a:ext cx="7272808" cy="5355312"/>
          </a:xfrm>
          <a:prstGeom prst="rect">
            <a:avLst/>
          </a:prstGeom>
          <a:noFill/>
        </p:spPr>
        <p:txBody>
          <a:bodyPr wrap="square" rtlCol="0">
            <a:spAutoFit/>
          </a:bodyPr>
          <a:lstStyle/>
          <a:p>
            <a:r>
              <a:rPr lang="it-IT" dirty="0"/>
              <a:t>Accenniamo brevemente le caratteristiche dell’accrescimento così come l’auxologia ce le descrive:</a:t>
            </a:r>
            <a:br>
              <a:rPr lang="it-IT" dirty="0"/>
            </a:br>
            <a:r>
              <a:rPr lang="it-IT" dirty="0"/>
              <a:t>periodo neonatale fino a 12 gg</a:t>
            </a:r>
            <a:br>
              <a:rPr lang="it-IT" dirty="0"/>
            </a:br>
            <a:r>
              <a:rPr lang="it-IT" dirty="0"/>
              <a:t>prima infanzia fino a 2 anni</a:t>
            </a:r>
            <a:br>
              <a:rPr lang="it-IT" dirty="0"/>
            </a:br>
            <a:r>
              <a:rPr lang="it-IT" dirty="0"/>
              <a:t>seconda infanzia fino a 6 anni </a:t>
            </a:r>
            <a:br>
              <a:rPr lang="it-IT" dirty="0"/>
            </a:br>
            <a:r>
              <a:rPr lang="it-IT" dirty="0"/>
              <a:t>terza infanzia o età scolare fino a 12 anni </a:t>
            </a:r>
            <a:br>
              <a:rPr lang="it-IT" dirty="0"/>
            </a:br>
            <a:r>
              <a:rPr lang="it-IT" dirty="0"/>
              <a:t>pubertà fino a 15 anni circa</a:t>
            </a:r>
            <a:br>
              <a:rPr lang="it-IT" dirty="0"/>
            </a:br>
            <a:r>
              <a:rPr lang="it-IT" dirty="0"/>
              <a:t>adolescenza fino a 19 anni circa</a:t>
            </a:r>
            <a:br>
              <a:rPr lang="it-IT" dirty="0"/>
            </a:br>
            <a:r>
              <a:rPr lang="it-IT" dirty="0"/>
              <a:t/>
            </a:r>
            <a:br>
              <a:rPr lang="it-IT" dirty="0"/>
            </a:br>
            <a:r>
              <a:rPr lang="it-IT" dirty="0"/>
              <a:t>DURANTE QUESTI PERIODI PREVALGONO DELLE FUNZIONI ORGANICHE CHE SONO:</a:t>
            </a:r>
            <a:br>
              <a:rPr lang="it-IT" dirty="0"/>
            </a:br>
            <a:r>
              <a:rPr lang="it-IT" dirty="0"/>
              <a:t>Fino a 7 anni FASE VEGETATIVA, dove prevalgono le funzioni degli organi della nutrizione (stomaco, intestino)</a:t>
            </a:r>
            <a:br>
              <a:rPr lang="it-IT" dirty="0"/>
            </a:br>
            <a:r>
              <a:rPr lang="it-IT" dirty="0"/>
              <a:t>Fino a 14 anni ci troviamo nella fase RESPIRATORIA dove prevale l’armonizzazione della funzione respiratoria</a:t>
            </a:r>
            <a:br>
              <a:rPr lang="it-IT" dirty="0"/>
            </a:br>
            <a:r>
              <a:rPr lang="it-IT" dirty="0"/>
              <a:t>Fino a 21 anni prevale la fase MUSCOLARE dove vi è il progressivo aumento della funzione del sistema muscolare</a:t>
            </a:r>
            <a:br>
              <a:rPr lang="it-IT" dirty="0"/>
            </a:br>
            <a:r>
              <a:rPr lang="it-IT" dirty="0"/>
              <a:t>Fino a 22 anni abbiamo la fase NERVOSA durante ola quale si assiste alla maturazione del S.n.c. e periferico</a:t>
            </a:r>
          </a:p>
        </p:txBody>
      </p:sp>
    </p:spTree>
    <p:extLst>
      <p:ext uri="{BB962C8B-B14F-4D97-AF65-F5344CB8AC3E}">
        <p14:creationId xmlns:p14="http://schemas.microsoft.com/office/powerpoint/2010/main" val="30532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764704"/>
            <a:ext cx="7848872" cy="461665"/>
          </a:xfrm>
          <a:prstGeom prst="rect">
            <a:avLst/>
          </a:prstGeom>
          <a:noFill/>
        </p:spPr>
        <p:txBody>
          <a:bodyPr wrap="square" rtlCol="0">
            <a:spAutoFit/>
          </a:bodyPr>
          <a:lstStyle/>
          <a:p>
            <a:pPr algn="ctr"/>
            <a:r>
              <a:rPr lang="it-IT" dirty="0" smtClean="0"/>
              <a:t>LA PSICOMOTRICITA’ TRA I 6 E I </a:t>
            </a:r>
            <a:r>
              <a:rPr lang="it-IT" sz="2400" dirty="0" smtClean="0"/>
              <a:t>10 </a:t>
            </a:r>
            <a:r>
              <a:rPr lang="it-IT" dirty="0" smtClean="0"/>
              <a:t>ANNI</a:t>
            </a:r>
            <a:endParaRPr lang="it-IT" dirty="0"/>
          </a:p>
        </p:txBody>
      </p:sp>
      <p:sp>
        <p:nvSpPr>
          <p:cNvPr id="3" name="CasellaDiTesto 2"/>
          <p:cNvSpPr txBox="1"/>
          <p:nvPr/>
        </p:nvSpPr>
        <p:spPr>
          <a:xfrm>
            <a:off x="683568" y="1556792"/>
            <a:ext cx="7776864" cy="3693319"/>
          </a:xfrm>
          <a:prstGeom prst="rect">
            <a:avLst/>
          </a:prstGeom>
          <a:noFill/>
        </p:spPr>
        <p:txBody>
          <a:bodyPr wrap="square" rtlCol="0">
            <a:spAutoFit/>
          </a:bodyPr>
          <a:lstStyle/>
          <a:p>
            <a:r>
              <a:rPr lang="it-IT" dirty="0" smtClean="0"/>
              <a:t>In questi periodi di accrescimento occorre considerare che l’organismo  del bambino è sottoposto a continui processi di trasformazione sia biologica che psicologica con alternanza delle fasi di accrescimento di </a:t>
            </a:r>
            <a:r>
              <a:rPr lang="it-IT" dirty="0" err="1"/>
              <a:t>S</a:t>
            </a:r>
            <a:r>
              <a:rPr lang="it-IT" dirty="0" err="1" smtClean="0"/>
              <a:t>tratz</a:t>
            </a:r>
            <a:endParaRPr lang="it-IT" dirty="0" smtClean="0"/>
          </a:p>
          <a:p>
            <a:pPr marL="285750" indent="-285750">
              <a:buFont typeface="Arial" panose="020B0604020202020204" pitchFamily="34" charset="0"/>
              <a:buChar char="•"/>
            </a:pPr>
            <a:r>
              <a:rPr lang="it-IT" dirty="0" err="1" smtClean="0"/>
              <a:t>Proceritas</a:t>
            </a:r>
            <a:r>
              <a:rPr lang="it-IT" dirty="0" smtClean="0"/>
              <a:t> (accrescimento staturale)</a:t>
            </a:r>
          </a:p>
          <a:p>
            <a:pPr marL="285750" indent="-285750">
              <a:buFont typeface="Arial" panose="020B0604020202020204" pitchFamily="34" charset="0"/>
              <a:buChar char="•"/>
            </a:pPr>
            <a:r>
              <a:rPr lang="it-IT" dirty="0" err="1" smtClean="0"/>
              <a:t>Turgor</a:t>
            </a:r>
            <a:r>
              <a:rPr lang="it-IT" dirty="0" smtClean="0"/>
              <a:t> (aumento di peso corporeo)</a:t>
            </a:r>
          </a:p>
          <a:p>
            <a:pPr marL="342900" indent="-342900">
              <a:buFont typeface="+mj-lt"/>
              <a:buAutoNum type="arabicPeriod"/>
            </a:pPr>
            <a:r>
              <a:rPr lang="it-IT" dirty="0" err="1"/>
              <a:t>Turgor</a:t>
            </a:r>
            <a:r>
              <a:rPr lang="it-IT" dirty="0"/>
              <a:t> </a:t>
            </a:r>
            <a:r>
              <a:rPr lang="it-IT" dirty="0" err="1"/>
              <a:t>primus</a:t>
            </a:r>
            <a:r>
              <a:rPr lang="it-IT" dirty="0"/>
              <a:t>: 2-4 anni</a:t>
            </a:r>
          </a:p>
          <a:p>
            <a:r>
              <a:rPr lang="it-IT" dirty="0"/>
              <a:t>2. </a:t>
            </a:r>
            <a:r>
              <a:rPr lang="it-IT" dirty="0" err="1"/>
              <a:t>Proceritas</a:t>
            </a:r>
            <a:r>
              <a:rPr lang="it-IT" dirty="0"/>
              <a:t> prima: 5-7 anni</a:t>
            </a:r>
          </a:p>
          <a:p>
            <a:r>
              <a:rPr lang="it-IT" dirty="0"/>
              <a:t>3. </a:t>
            </a:r>
            <a:r>
              <a:rPr lang="it-IT" dirty="0" err="1"/>
              <a:t>Turgor</a:t>
            </a:r>
            <a:r>
              <a:rPr lang="it-IT" dirty="0"/>
              <a:t> </a:t>
            </a:r>
            <a:r>
              <a:rPr lang="it-IT" dirty="0" err="1"/>
              <a:t>secundus</a:t>
            </a:r>
            <a:r>
              <a:rPr lang="it-IT" dirty="0"/>
              <a:t>: 8-11 anni</a:t>
            </a:r>
          </a:p>
          <a:p>
            <a:r>
              <a:rPr lang="it-IT" dirty="0"/>
              <a:t>4. </a:t>
            </a:r>
            <a:r>
              <a:rPr lang="it-IT" dirty="0" err="1"/>
              <a:t>Proceritas</a:t>
            </a:r>
            <a:r>
              <a:rPr lang="it-IT" dirty="0"/>
              <a:t> </a:t>
            </a:r>
            <a:r>
              <a:rPr lang="it-IT" dirty="0" err="1"/>
              <a:t>secunda</a:t>
            </a:r>
            <a:r>
              <a:rPr lang="it-IT" dirty="0"/>
              <a:t>: periodo prepuberale</a:t>
            </a:r>
          </a:p>
          <a:p>
            <a:r>
              <a:rPr lang="it-IT" dirty="0"/>
              <a:t>5. </a:t>
            </a:r>
            <a:r>
              <a:rPr lang="it-IT" dirty="0" err="1"/>
              <a:t>Turgor</a:t>
            </a:r>
            <a:r>
              <a:rPr lang="it-IT" dirty="0"/>
              <a:t> </a:t>
            </a:r>
            <a:r>
              <a:rPr lang="it-IT" dirty="0" err="1"/>
              <a:t>tertius</a:t>
            </a:r>
            <a:r>
              <a:rPr lang="it-IT" dirty="0"/>
              <a:t>: periodo </a:t>
            </a:r>
            <a:r>
              <a:rPr lang="it-IT" dirty="0" smtClean="0"/>
              <a:t>postpuberale</a:t>
            </a:r>
          </a:p>
          <a:p>
            <a:r>
              <a:rPr lang="it-IT" dirty="0"/>
              <a:t>Alcuni momenti sono particolarmente delicati per l'insorgenza di possibili paramorfismi: in particolare i periodi che vanno dai 5 ai 7 anni e dagli 11 ai 17 anni (</a:t>
            </a:r>
            <a:r>
              <a:rPr lang="it-IT" dirty="0" err="1"/>
              <a:t>Tribastone</a:t>
            </a:r>
            <a:r>
              <a:rPr lang="it-IT" dirty="0"/>
              <a:t>, '85). </a:t>
            </a:r>
          </a:p>
        </p:txBody>
      </p:sp>
    </p:spTree>
    <p:extLst>
      <p:ext uri="{BB962C8B-B14F-4D97-AF65-F5344CB8AC3E}">
        <p14:creationId xmlns:p14="http://schemas.microsoft.com/office/powerpoint/2010/main" val="514951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1124744"/>
            <a:ext cx="7200800" cy="3416320"/>
          </a:xfrm>
          <a:prstGeom prst="rect">
            <a:avLst/>
          </a:prstGeom>
          <a:noFill/>
        </p:spPr>
        <p:txBody>
          <a:bodyPr wrap="square" rtlCol="0">
            <a:spAutoFit/>
          </a:bodyPr>
          <a:lstStyle/>
          <a:p>
            <a:r>
              <a:rPr lang="it-IT" dirty="0" smtClean="0"/>
              <a:t>Sullo sviluppo influiscono diversi fattori:</a:t>
            </a:r>
          </a:p>
          <a:p>
            <a:endParaRPr lang="it-IT" dirty="0" smtClean="0"/>
          </a:p>
          <a:p>
            <a:r>
              <a:rPr lang="it-IT" dirty="0" smtClean="0"/>
              <a:t>FATTORI INTRINSECI </a:t>
            </a:r>
          </a:p>
          <a:p>
            <a:endParaRPr lang="it-IT" dirty="0" smtClean="0"/>
          </a:p>
          <a:p>
            <a:pPr marL="285750" indent="-285750">
              <a:buFont typeface="Wingdings" panose="05000000000000000000" pitchFamily="2" charset="2"/>
              <a:buChar char="q"/>
            </a:pPr>
            <a:r>
              <a:rPr lang="it-IT" dirty="0" smtClean="0"/>
              <a:t>GENETICI </a:t>
            </a:r>
          </a:p>
          <a:p>
            <a:r>
              <a:rPr lang="it-IT" dirty="0" smtClean="0"/>
              <a:t>GENITORI, SESSO, RAZZA</a:t>
            </a:r>
          </a:p>
          <a:p>
            <a:endParaRPr lang="it-IT" dirty="0"/>
          </a:p>
          <a:p>
            <a:pPr marL="285750" indent="-285750">
              <a:buFont typeface="Wingdings" panose="05000000000000000000" pitchFamily="2" charset="2"/>
              <a:buChar char="q"/>
            </a:pPr>
            <a:r>
              <a:rPr lang="it-IT" dirty="0" smtClean="0"/>
              <a:t>NEUROENDOCRINI</a:t>
            </a:r>
          </a:p>
          <a:p>
            <a:r>
              <a:rPr lang="it-IT" dirty="0" smtClean="0"/>
              <a:t>FATTORI LEGATO ALLO SVILUPPO DELLE GHIANDOLE ENDOCRINE  (</a:t>
            </a:r>
            <a:r>
              <a:rPr lang="it-IT" dirty="0" err="1" smtClean="0"/>
              <a:t>ipofisi,gonadi,tiroide,pancreas</a:t>
            </a:r>
            <a:r>
              <a:rPr lang="it-IT" dirty="0" smtClean="0"/>
              <a:t>)</a:t>
            </a:r>
          </a:p>
          <a:p>
            <a:endParaRPr lang="it-IT" dirty="0"/>
          </a:p>
          <a:p>
            <a:pPr algn="just"/>
            <a:endParaRPr lang="it-IT" dirty="0"/>
          </a:p>
        </p:txBody>
      </p:sp>
      <p:sp>
        <p:nvSpPr>
          <p:cNvPr id="3" name="CasellaDiTesto 2"/>
          <p:cNvSpPr txBox="1"/>
          <p:nvPr/>
        </p:nvSpPr>
        <p:spPr>
          <a:xfrm>
            <a:off x="827584" y="4077072"/>
            <a:ext cx="7848872" cy="1477328"/>
          </a:xfrm>
          <a:prstGeom prst="rect">
            <a:avLst/>
          </a:prstGeom>
          <a:noFill/>
        </p:spPr>
        <p:txBody>
          <a:bodyPr wrap="square" rtlCol="0">
            <a:spAutoFit/>
          </a:bodyPr>
          <a:lstStyle/>
          <a:p>
            <a:r>
              <a:rPr lang="it-IT" dirty="0" smtClean="0"/>
              <a:t>FATTORI ESTRINSECI </a:t>
            </a:r>
          </a:p>
          <a:p>
            <a:r>
              <a:rPr lang="it-IT" dirty="0" smtClean="0"/>
              <a:t>AMBIENTALI (valori biometrici relativi alle condizioni ambientali)</a:t>
            </a:r>
          </a:p>
          <a:p>
            <a:r>
              <a:rPr lang="it-IT" dirty="0" smtClean="0"/>
              <a:t>SOCIO-ECONOMICI (ceto sociale, struttura nucleo familiare)</a:t>
            </a:r>
          </a:p>
          <a:p>
            <a:r>
              <a:rPr lang="it-IT" dirty="0" smtClean="0"/>
              <a:t>ALIMENTARI </a:t>
            </a:r>
          </a:p>
          <a:p>
            <a:r>
              <a:rPr lang="it-IT" dirty="0" smtClean="0"/>
              <a:t>ATTIVITA’ FISICA </a:t>
            </a:r>
            <a:endParaRPr lang="it-IT" dirty="0"/>
          </a:p>
        </p:txBody>
      </p:sp>
    </p:spTree>
    <p:extLst>
      <p:ext uri="{BB962C8B-B14F-4D97-AF65-F5344CB8AC3E}">
        <p14:creationId xmlns:p14="http://schemas.microsoft.com/office/powerpoint/2010/main" val="38782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908720"/>
            <a:ext cx="7416824" cy="4247317"/>
          </a:xfrm>
          <a:prstGeom prst="rect">
            <a:avLst/>
          </a:prstGeom>
          <a:noFill/>
        </p:spPr>
        <p:txBody>
          <a:bodyPr wrap="square" rtlCol="0">
            <a:spAutoFit/>
          </a:bodyPr>
          <a:lstStyle/>
          <a:p>
            <a:r>
              <a:rPr lang="it-IT" dirty="0" smtClean="0"/>
              <a:t>Il bambino di:</a:t>
            </a:r>
          </a:p>
          <a:p>
            <a:endParaRPr lang="it-IT" dirty="0" smtClean="0"/>
          </a:p>
          <a:p>
            <a:r>
              <a:rPr lang="it-IT" dirty="0" smtClean="0"/>
              <a:t> 6 anni</a:t>
            </a:r>
          </a:p>
          <a:p>
            <a:r>
              <a:rPr lang="it-IT" dirty="0" smtClean="0"/>
              <a:t>Ricerca sempre nuove esperienze, possiede capacità di salto controllando gli equilibri di volo, ha migliorato l’attitudine al ritmo e riproduce le sequenze del movimento. Ha capacità di imitazione.</a:t>
            </a:r>
          </a:p>
          <a:p>
            <a:endParaRPr lang="it-IT" dirty="0" smtClean="0"/>
          </a:p>
          <a:p>
            <a:r>
              <a:rPr lang="it-IT" dirty="0" smtClean="0"/>
              <a:t>7 anni</a:t>
            </a:r>
          </a:p>
          <a:p>
            <a:r>
              <a:rPr lang="it-IT" dirty="0" smtClean="0"/>
              <a:t>Più prudente nelle attività il equilibrio nel movimento risulta quasi corretto, inizia ad evolversi la lateralità, migliora la tecnica di lancio, nella corsa e nell’esecuzione del movimento combinato degli arti inferiori e superiori. Si interessa dei giochi sportivi anche se non possiede ancora la capacità di collaborazione </a:t>
            </a:r>
          </a:p>
          <a:p>
            <a:endParaRPr lang="it-IT" dirty="0"/>
          </a:p>
          <a:p>
            <a:endParaRPr lang="it-IT" dirty="0"/>
          </a:p>
        </p:txBody>
      </p:sp>
    </p:spTree>
    <p:extLst>
      <p:ext uri="{BB962C8B-B14F-4D97-AF65-F5344CB8AC3E}">
        <p14:creationId xmlns:p14="http://schemas.microsoft.com/office/powerpoint/2010/main" val="351601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764704"/>
            <a:ext cx="7704856" cy="3139321"/>
          </a:xfrm>
          <a:prstGeom prst="rect">
            <a:avLst/>
          </a:prstGeom>
          <a:noFill/>
        </p:spPr>
        <p:txBody>
          <a:bodyPr wrap="square" rtlCol="0">
            <a:spAutoFit/>
          </a:bodyPr>
          <a:lstStyle/>
          <a:p>
            <a:r>
              <a:rPr lang="it-IT" dirty="0" smtClean="0"/>
              <a:t>8 anni </a:t>
            </a:r>
          </a:p>
          <a:p>
            <a:endParaRPr lang="it-IT" dirty="0"/>
          </a:p>
          <a:p>
            <a:r>
              <a:rPr lang="it-IT" dirty="0" smtClean="0"/>
              <a:t>Possiede movimenti fluidi ed equilibrati, buona la fase di volo e l’equilibrio, possiede buona corsa e una buona fase di accelerazione. Si differenziano le attività maschili 8espressioni di forza)e femminili (collaborazione )</a:t>
            </a:r>
          </a:p>
          <a:p>
            <a:endParaRPr lang="it-IT" dirty="0"/>
          </a:p>
          <a:p>
            <a:r>
              <a:rPr lang="it-IT" dirty="0" smtClean="0"/>
              <a:t>9-10 anni</a:t>
            </a:r>
          </a:p>
          <a:p>
            <a:endParaRPr lang="it-IT" dirty="0"/>
          </a:p>
          <a:p>
            <a:r>
              <a:rPr lang="it-IT" dirty="0" smtClean="0"/>
              <a:t>Svolge sport di squadra ma ha molto interesse per le prove individuali quali la corsa e i salti. Evitare le forti tensioni muscolari.</a:t>
            </a:r>
            <a:endParaRPr lang="it-IT" dirty="0"/>
          </a:p>
        </p:txBody>
      </p:sp>
    </p:spTree>
    <p:extLst>
      <p:ext uri="{BB962C8B-B14F-4D97-AF65-F5344CB8AC3E}">
        <p14:creationId xmlns:p14="http://schemas.microsoft.com/office/powerpoint/2010/main" val="24685665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455</TotalTime>
  <Words>1644</Words>
  <Application>Microsoft Office PowerPoint</Application>
  <PresentationFormat>Presentazione su schermo (4:3)</PresentationFormat>
  <Paragraphs>118</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Città</vt:lpstr>
      <vt:lpstr>CENNI SUL RAPPORTO MOTRICITA’ E ACCRESCIMENTO   L’APPRENDIMENTO MOTORIO</vt:lpstr>
      <vt:lpstr>LO SVILUPPO E L’ACCRECIMENTO DEL GIOVANE E L’EVOLUZIONE DELLE CAPACITA DEL SISTEMA MOTORIO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CENNI SUL RAPPORTO MOTRICITA’ E ACCRESCIMENTO   L’APPRENDIMENTO MOTORIO</dc:title>
  <dc:creator>Alberto</dc:creator>
  <cp:lastModifiedBy>Alberto</cp:lastModifiedBy>
  <cp:revision>18</cp:revision>
  <dcterms:created xsi:type="dcterms:W3CDTF">2014-11-16T11:34:37Z</dcterms:created>
  <dcterms:modified xsi:type="dcterms:W3CDTF">2014-11-16T19:17:26Z</dcterms:modified>
</cp:coreProperties>
</file>