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48" autoAdjust="0"/>
    <p:restoredTop sz="94660"/>
  </p:normalViewPr>
  <p:slideViewPr>
    <p:cSldViewPr>
      <p:cViewPr varScale="1">
        <p:scale>
          <a:sx n="103" d="100"/>
          <a:sy n="103" d="100"/>
        </p:scale>
        <p:origin x="-46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C65D031-A803-4812-9D95-4762A6184B4E}" type="datetimeFigureOut">
              <a:rPr lang="it-IT" smtClean="0"/>
              <a:t>21/12/2013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2754902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C65D031-A803-4812-9D95-4762A6184B4E}" type="datetimeFigureOut">
              <a:rPr lang="it-IT" smtClean="0"/>
              <a:t>21/12/2013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3384272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C65D031-A803-4812-9D95-4762A6184B4E}" type="datetimeFigureOut">
              <a:rPr lang="it-IT" smtClean="0"/>
              <a:t>21/12/2013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1301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C65D031-A803-4812-9D95-4762A6184B4E}" type="datetimeFigureOut">
              <a:rPr lang="it-IT" smtClean="0"/>
              <a:t>21/12/2013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3904367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C65D031-A803-4812-9D95-4762A6184B4E}" type="datetimeFigureOut">
              <a:rPr lang="it-IT" smtClean="0"/>
              <a:t>21/12/2013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303025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C65D031-A803-4812-9D95-4762A6184B4E}" type="datetimeFigureOut">
              <a:rPr lang="it-IT" smtClean="0"/>
              <a:t>21/12/2013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401722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C65D031-A803-4812-9D95-4762A6184B4E}" type="datetimeFigureOut">
              <a:rPr lang="it-IT" smtClean="0"/>
              <a:t>21/12/2013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3776528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C65D031-A803-4812-9D95-4762A6184B4E}" type="datetimeFigureOut">
              <a:rPr lang="it-IT" smtClean="0"/>
              <a:t>21/12/2013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60639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65D031-A803-4812-9D95-4762A6184B4E}" type="datetimeFigureOut">
              <a:rPr lang="it-IT" smtClean="0"/>
              <a:t>21/12/2013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53493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65D031-A803-4812-9D95-4762A6184B4E}" type="datetimeFigureOut">
              <a:rPr lang="it-IT" smtClean="0"/>
              <a:t>21/12/2013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194708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65D031-A803-4812-9D95-4762A6184B4E}" type="datetimeFigureOut">
              <a:rPr lang="it-IT" smtClean="0"/>
              <a:t>21/12/2013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381926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5D031-A803-4812-9D95-4762A6184B4E}" type="datetimeFigureOut">
              <a:rPr lang="it-IT" smtClean="0"/>
              <a:t>21/12/2013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CD97B-6F2F-4DF5-B914-42ACD2D941DF}" type="slidenum">
              <a:rPr lang="it-IT" smtClean="0"/>
              <a:t>‹N›</a:t>
            </a:fld>
            <a:endParaRPr lang="it-IT"/>
          </a:p>
        </p:txBody>
      </p:sp>
    </p:spTree>
    <p:extLst>
      <p:ext uri="{BB962C8B-B14F-4D97-AF65-F5344CB8AC3E}">
        <p14:creationId xmlns:p14="http://schemas.microsoft.com/office/powerpoint/2010/main" val="7123639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0" y="274638"/>
            <a:ext cx="8229600" cy="4017962"/>
          </a:xfrm>
        </p:spPr>
        <p:txBody>
          <a:bodyPr>
            <a:normAutofit fontScale="90000"/>
          </a:bodyPr>
          <a:lstStyle/>
          <a:p>
            <a:r>
              <a:rPr lang="it-IT" dirty="0" smtClean="0"/>
              <a:t>MODULO 13</a:t>
            </a:r>
            <a:br>
              <a:rPr lang="it-IT" dirty="0" smtClean="0"/>
            </a:br>
            <a:r>
              <a:rPr lang="it-IT" dirty="0" smtClean="0"/>
              <a:t>SPECIALIZZAZIONE</a:t>
            </a:r>
            <a:br>
              <a:rPr lang="it-IT" dirty="0" smtClean="0"/>
            </a:br>
            <a:r>
              <a:rPr lang="it-IT" dirty="0" smtClean="0"/>
              <a:t>“l’identificazione delle attitudini alla specializzazione nel ruolo di centrale”</a:t>
            </a:r>
            <a:br>
              <a:rPr lang="it-IT" dirty="0" smtClean="0"/>
            </a:br>
            <a:endParaRPr lang="it-IT" dirty="0"/>
          </a:p>
        </p:txBody>
      </p:sp>
    </p:spTree>
    <p:extLst>
      <p:ext uri="{BB962C8B-B14F-4D97-AF65-F5344CB8AC3E}">
        <p14:creationId xmlns:p14="http://schemas.microsoft.com/office/powerpoint/2010/main" val="504293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55576" y="1268760"/>
            <a:ext cx="7776864" cy="3785652"/>
          </a:xfrm>
          <a:prstGeom prst="rect">
            <a:avLst/>
          </a:prstGeom>
          <a:noFill/>
        </p:spPr>
        <p:txBody>
          <a:bodyPr wrap="square" rtlCol="0">
            <a:spAutoFit/>
          </a:bodyPr>
          <a:lstStyle/>
          <a:p>
            <a:pPr algn="just"/>
            <a:r>
              <a:rPr lang="it-IT" sz="2400" dirty="0"/>
              <a:t>L</a:t>
            </a:r>
            <a:r>
              <a:rPr lang="it-IT" sz="2400" dirty="0" smtClean="0"/>
              <a:t>‘allievo allenatore nel suo contesto formativo ha la necessità di inserire un’ipotesi di protocollo di specializzazione del centrale che deve essere sviluppato ed applicato al sistema di allenamento generale. Occorre per ciò che l’allievo riconosca le attitudini motorie che possono e che devono caratterizzare il ruolo stesso. Purtroppo  non si è raggiunto un livello di conoscenza ed efficacia oggettivamente riconosciute. Infatti ancora oggi sono prevalenti dei criteri di attribuzione dei ruoli assolutamente utilitaristici (legati prevalentemente alla tendenza a fare riferimento ai sistemi di gioco evoluti).</a:t>
            </a:r>
            <a:endParaRPr lang="it-IT" sz="2400" dirty="0"/>
          </a:p>
        </p:txBody>
      </p:sp>
      <p:sp>
        <p:nvSpPr>
          <p:cNvPr id="3" name="CasellaDiTesto 2"/>
          <p:cNvSpPr txBox="1"/>
          <p:nvPr/>
        </p:nvSpPr>
        <p:spPr>
          <a:xfrm>
            <a:off x="1619672" y="548680"/>
            <a:ext cx="6048672" cy="369332"/>
          </a:xfrm>
          <a:prstGeom prst="rect">
            <a:avLst/>
          </a:prstGeom>
          <a:noFill/>
        </p:spPr>
        <p:txBody>
          <a:bodyPr wrap="square" rtlCol="0">
            <a:spAutoFit/>
          </a:bodyPr>
          <a:lstStyle/>
          <a:p>
            <a:pPr algn="ctr"/>
            <a:r>
              <a:rPr lang="it-IT" b="1" dirty="0" smtClean="0"/>
              <a:t>INTRODUZIONE</a:t>
            </a:r>
            <a:endParaRPr lang="it-IT" b="1" dirty="0"/>
          </a:p>
        </p:txBody>
      </p:sp>
    </p:spTree>
    <p:extLst>
      <p:ext uri="{BB962C8B-B14F-4D97-AF65-F5344CB8AC3E}">
        <p14:creationId xmlns:p14="http://schemas.microsoft.com/office/powerpoint/2010/main" val="1656261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836712"/>
            <a:ext cx="6840760" cy="1569660"/>
          </a:xfrm>
          <a:prstGeom prst="rect">
            <a:avLst/>
          </a:prstGeom>
          <a:noFill/>
        </p:spPr>
        <p:txBody>
          <a:bodyPr wrap="square" rtlCol="0">
            <a:spAutoFit/>
          </a:bodyPr>
          <a:lstStyle/>
          <a:p>
            <a:r>
              <a:rPr lang="it-IT" sz="2400" b="1" dirty="0" smtClean="0"/>
              <a:t>Quali sono gli aspetti che consentono di ipotizzare un percorso specializzante nel ruolo di centrale efficace e capace di sviluppare competitività al massimo livello di qualificazione?</a:t>
            </a:r>
            <a:endParaRPr lang="it-IT" sz="2400" b="1" dirty="0"/>
          </a:p>
        </p:txBody>
      </p:sp>
      <p:sp>
        <p:nvSpPr>
          <p:cNvPr id="3" name="CasellaDiTesto 2"/>
          <p:cNvSpPr txBox="1"/>
          <p:nvPr/>
        </p:nvSpPr>
        <p:spPr>
          <a:xfrm>
            <a:off x="1259632" y="2780928"/>
            <a:ext cx="6624736" cy="1200329"/>
          </a:xfrm>
          <a:prstGeom prst="rect">
            <a:avLst/>
          </a:prstGeom>
          <a:noFill/>
        </p:spPr>
        <p:txBody>
          <a:bodyPr wrap="square" rtlCol="0">
            <a:spAutoFit/>
          </a:bodyPr>
          <a:lstStyle/>
          <a:p>
            <a:pPr marL="342900" indent="-342900">
              <a:buFont typeface="Arial" panose="020B0604020202020204" pitchFamily="34" charset="0"/>
              <a:buChar char="•"/>
            </a:pPr>
            <a:r>
              <a:rPr lang="it-IT" sz="2400" dirty="0" smtClean="0"/>
              <a:t>Le attitudini specifiche al ruolo di centrale</a:t>
            </a:r>
          </a:p>
          <a:p>
            <a:pPr marL="342900" indent="-342900">
              <a:buFont typeface="Arial" panose="020B0604020202020204" pitchFamily="34" charset="0"/>
              <a:buChar char="•"/>
            </a:pPr>
            <a:r>
              <a:rPr lang="it-IT" sz="2400" dirty="0" smtClean="0"/>
              <a:t>L’apprendimento dell’anticipo nell’attacco di primo tempo</a:t>
            </a:r>
            <a:endParaRPr lang="it-IT" sz="2400" dirty="0"/>
          </a:p>
        </p:txBody>
      </p:sp>
      <p:sp>
        <p:nvSpPr>
          <p:cNvPr id="5" name="CasellaDiTesto 4"/>
          <p:cNvSpPr txBox="1"/>
          <p:nvPr/>
        </p:nvSpPr>
        <p:spPr>
          <a:xfrm>
            <a:off x="1223628" y="4293096"/>
            <a:ext cx="6696744" cy="1077218"/>
          </a:xfrm>
          <a:prstGeom prst="rect">
            <a:avLst/>
          </a:prstGeom>
          <a:noFill/>
        </p:spPr>
        <p:txBody>
          <a:bodyPr wrap="square" rtlCol="0">
            <a:spAutoFit/>
          </a:bodyPr>
          <a:lstStyle/>
          <a:p>
            <a:r>
              <a:rPr lang="it-IT" sz="2800" b="1" dirty="0" smtClean="0"/>
              <a:t>L’apprendimento delle tecniche di muro</a:t>
            </a:r>
          </a:p>
          <a:p>
            <a:r>
              <a:rPr lang="it-IT" dirty="0" smtClean="0"/>
              <a:t>A basso livello la didattica del muro è difficile da valutare proprio per il basso livello anche dell’attacco</a:t>
            </a:r>
            <a:endParaRPr lang="it-IT" dirty="0"/>
          </a:p>
        </p:txBody>
      </p:sp>
    </p:spTree>
    <p:extLst>
      <p:ext uri="{BB962C8B-B14F-4D97-AF65-F5344CB8AC3E}">
        <p14:creationId xmlns:p14="http://schemas.microsoft.com/office/powerpoint/2010/main" val="3399623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87624" y="908720"/>
            <a:ext cx="7416824" cy="523220"/>
          </a:xfrm>
          <a:prstGeom prst="rect">
            <a:avLst/>
          </a:prstGeom>
          <a:noFill/>
        </p:spPr>
        <p:txBody>
          <a:bodyPr wrap="square" rtlCol="0">
            <a:spAutoFit/>
          </a:bodyPr>
          <a:lstStyle/>
          <a:p>
            <a:r>
              <a:rPr lang="it-IT" sz="2800" b="1" dirty="0" smtClean="0"/>
              <a:t>Le attitudini specifiche al ruolo di centrale</a:t>
            </a:r>
            <a:endParaRPr lang="it-IT" sz="2800" b="1" dirty="0"/>
          </a:p>
        </p:txBody>
      </p:sp>
      <p:sp>
        <p:nvSpPr>
          <p:cNvPr id="3" name="CasellaDiTesto 2"/>
          <p:cNvSpPr txBox="1"/>
          <p:nvPr/>
        </p:nvSpPr>
        <p:spPr>
          <a:xfrm>
            <a:off x="1331640" y="1700808"/>
            <a:ext cx="6552728" cy="2000548"/>
          </a:xfrm>
          <a:prstGeom prst="rect">
            <a:avLst/>
          </a:prstGeom>
          <a:noFill/>
        </p:spPr>
        <p:txBody>
          <a:bodyPr wrap="square" rtlCol="0">
            <a:spAutoFit/>
          </a:bodyPr>
          <a:lstStyle/>
          <a:p>
            <a:r>
              <a:rPr lang="it-IT" altLang="it-IT" sz="2800" b="1" dirty="0" smtClean="0"/>
              <a:t>La reattività del piede</a:t>
            </a:r>
          </a:p>
          <a:p>
            <a:pPr marL="800100" lvl="1" indent="-342900">
              <a:buFont typeface="Arial" panose="020B0604020202020204" pitchFamily="34" charset="0"/>
              <a:buChar char="•"/>
            </a:pPr>
            <a:r>
              <a:rPr lang="it-IT" altLang="it-IT" sz="2400" dirty="0" smtClean="0"/>
              <a:t>Per efficaci salti con poca rincorsa e poco caricamento</a:t>
            </a:r>
          </a:p>
          <a:p>
            <a:pPr marL="800100" lvl="1" indent="-342900">
              <a:buFont typeface="Arial" panose="020B0604020202020204" pitchFamily="34" charset="0"/>
              <a:buChar char="•"/>
            </a:pPr>
            <a:r>
              <a:rPr lang="it-IT" altLang="it-IT" sz="2400" dirty="0" smtClean="0"/>
              <a:t>Per efficaci e rapidi spostamenti lungo la rete per il muro</a:t>
            </a:r>
          </a:p>
        </p:txBody>
      </p:sp>
      <p:sp>
        <p:nvSpPr>
          <p:cNvPr id="4" name="CasellaDiTesto 3"/>
          <p:cNvSpPr txBox="1"/>
          <p:nvPr/>
        </p:nvSpPr>
        <p:spPr>
          <a:xfrm>
            <a:off x="1331640" y="4149080"/>
            <a:ext cx="6552728" cy="1261884"/>
          </a:xfrm>
          <a:prstGeom prst="rect">
            <a:avLst/>
          </a:prstGeom>
          <a:noFill/>
        </p:spPr>
        <p:txBody>
          <a:bodyPr wrap="square" rtlCol="0">
            <a:spAutoFit/>
          </a:bodyPr>
          <a:lstStyle/>
          <a:p>
            <a:r>
              <a:rPr lang="it-IT" altLang="it-IT" sz="2800" b="1" dirty="0" smtClean="0"/>
              <a:t>Il controllo coordinato del salto d’attacco</a:t>
            </a:r>
          </a:p>
          <a:p>
            <a:pPr lvl="1"/>
            <a:r>
              <a:rPr lang="it-IT" altLang="it-IT" sz="2400" dirty="0" smtClean="0"/>
              <a:t>il controllo dell’asse corporeo</a:t>
            </a:r>
          </a:p>
          <a:p>
            <a:pPr lvl="1"/>
            <a:r>
              <a:rPr lang="it-IT" altLang="it-IT" sz="2400" dirty="0" smtClean="0"/>
              <a:t>il controllo della verticalizzazione del salto</a:t>
            </a:r>
            <a:endParaRPr lang="it-IT" dirty="0"/>
          </a:p>
        </p:txBody>
      </p:sp>
    </p:spTree>
    <p:extLst>
      <p:ext uri="{BB962C8B-B14F-4D97-AF65-F5344CB8AC3E}">
        <p14:creationId xmlns:p14="http://schemas.microsoft.com/office/powerpoint/2010/main" val="3335250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LE ATTITUDINI AL RUOLO DI CENTRALE</a:t>
            </a:r>
            <a:endParaRPr lang="it-IT" dirty="0"/>
          </a:p>
        </p:txBody>
      </p:sp>
      <p:sp>
        <p:nvSpPr>
          <p:cNvPr id="4" name="Segnaposto testo 3"/>
          <p:cNvSpPr>
            <a:spLocks noGrp="1"/>
          </p:cNvSpPr>
          <p:nvPr>
            <p:ph type="body" sz="half" idx="2"/>
          </p:nvPr>
        </p:nvSpPr>
        <p:spPr/>
        <p:txBody>
          <a:bodyPr>
            <a:normAutofit/>
          </a:bodyPr>
          <a:lstStyle/>
          <a:p>
            <a:pPr>
              <a:lnSpc>
                <a:spcPct val="90000"/>
              </a:lnSpc>
            </a:pPr>
            <a:r>
              <a:rPr lang="it-IT" altLang="it-IT" b="1" i="1" dirty="0" smtClean="0"/>
              <a:t>La gestione del colpo senza un significativo intervento di spalla</a:t>
            </a:r>
          </a:p>
          <a:p>
            <a:pPr lvl="1">
              <a:lnSpc>
                <a:spcPct val="90000"/>
              </a:lnSpc>
            </a:pPr>
            <a:r>
              <a:rPr lang="it-IT" altLang="it-IT" b="1" i="0" dirty="0" smtClean="0"/>
              <a:t>l’azione della “frusta” avambraccio – mano</a:t>
            </a:r>
          </a:p>
          <a:p>
            <a:pPr lvl="1">
              <a:lnSpc>
                <a:spcPct val="90000"/>
              </a:lnSpc>
            </a:pPr>
            <a:r>
              <a:rPr lang="it-IT" altLang="it-IT" b="1" i="0" dirty="0" smtClean="0"/>
              <a:t>la velocità esecutiva come priorità tattica</a:t>
            </a:r>
          </a:p>
          <a:p>
            <a:pPr>
              <a:lnSpc>
                <a:spcPct val="90000"/>
              </a:lnSpc>
            </a:pPr>
            <a:r>
              <a:rPr lang="it-IT" altLang="it-IT" b="1" i="1" dirty="0" smtClean="0"/>
              <a:t>Il controllo efficace del piano di rimbalzo del muro</a:t>
            </a:r>
          </a:p>
          <a:p>
            <a:pPr lvl="1">
              <a:lnSpc>
                <a:spcPct val="90000"/>
              </a:lnSpc>
            </a:pPr>
            <a:r>
              <a:rPr lang="it-IT" altLang="it-IT" b="1" i="0" dirty="0" smtClean="0"/>
              <a:t>il controllo del tempo del piano di rimbalzo</a:t>
            </a:r>
          </a:p>
          <a:p>
            <a:pPr lvl="1">
              <a:lnSpc>
                <a:spcPct val="90000"/>
              </a:lnSpc>
            </a:pPr>
            <a:r>
              <a:rPr lang="it-IT" altLang="it-IT" b="1" i="0" dirty="0" smtClean="0"/>
              <a:t>il controllo dell’orientamento del piano di rimbalzo</a:t>
            </a:r>
          </a:p>
          <a:p>
            <a:endParaRPr lang="it-IT" b="1" dirty="0"/>
          </a:p>
        </p:txBody>
      </p:sp>
      <p:graphicFrame>
        <p:nvGraphicFramePr>
          <p:cNvPr id="5" name="Oggetto 4"/>
          <p:cNvGraphicFramePr>
            <a:graphicFrameLocks noChangeAspect="1"/>
          </p:cNvGraphicFramePr>
          <p:nvPr>
            <p:extLst>
              <p:ext uri="{D42A27DB-BD31-4B8C-83A1-F6EECF244321}">
                <p14:modId xmlns:p14="http://schemas.microsoft.com/office/powerpoint/2010/main" val="136008482"/>
              </p:ext>
            </p:extLst>
          </p:nvPr>
        </p:nvGraphicFramePr>
        <p:xfrm>
          <a:off x="5508104" y="2852936"/>
          <a:ext cx="1208087" cy="685800"/>
        </p:xfrm>
        <a:graphic>
          <a:graphicData uri="http://schemas.openxmlformats.org/presentationml/2006/ole">
            <mc:AlternateContent xmlns:mc="http://schemas.openxmlformats.org/markup-compatibility/2006">
              <mc:Choice xmlns:v="urn:schemas-microsoft-com:vml" Requires="v">
                <p:oleObj spid="_x0000_s1030" name="Oggetto shell Packager" showAsIcon="1" r:id="rId3" imgW="1207800" imgH="685440" progId="Package">
                  <p:embed/>
                </p:oleObj>
              </mc:Choice>
              <mc:Fallback>
                <p:oleObj name="Oggetto shell Packager" showAsIcon="1" r:id="rId3" imgW="1207800" imgH="685440" progId="Package">
                  <p:embed/>
                  <p:pic>
                    <p:nvPicPr>
                      <p:cNvPr id="0" name=""/>
                      <p:cNvPicPr/>
                      <p:nvPr/>
                    </p:nvPicPr>
                    <p:blipFill>
                      <a:blip r:embed="rId4"/>
                      <a:stretch>
                        <a:fillRect/>
                      </a:stretch>
                    </p:blipFill>
                    <p:spPr>
                      <a:xfrm>
                        <a:off x="5508104" y="2852936"/>
                        <a:ext cx="1208087" cy="685800"/>
                      </a:xfrm>
                      <a:prstGeom prst="rect">
                        <a:avLst/>
                      </a:prstGeom>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143669017"/>
              </p:ext>
            </p:extLst>
          </p:nvPr>
        </p:nvGraphicFramePr>
        <p:xfrm>
          <a:off x="5580112" y="3861048"/>
          <a:ext cx="1208087" cy="685800"/>
        </p:xfrm>
        <a:graphic>
          <a:graphicData uri="http://schemas.openxmlformats.org/presentationml/2006/ole">
            <mc:AlternateContent xmlns:mc="http://schemas.openxmlformats.org/markup-compatibility/2006">
              <mc:Choice xmlns:v="urn:schemas-microsoft-com:vml" Requires="v">
                <p:oleObj spid="_x0000_s1031" name="Oggetto shell Packager" showAsIcon="1" r:id="rId5" imgW="1207800" imgH="685440" progId="Package">
                  <p:embed/>
                </p:oleObj>
              </mc:Choice>
              <mc:Fallback>
                <p:oleObj name="Oggetto shell Packager" showAsIcon="1" r:id="rId5" imgW="1207800" imgH="685440" progId="Package">
                  <p:embed/>
                  <p:pic>
                    <p:nvPicPr>
                      <p:cNvPr id="0" name=""/>
                      <p:cNvPicPr/>
                      <p:nvPr/>
                    </p:nvPicPr>
                    <p:blipFill>
                      <a:blip r:embed="rId6"/>
                      <a:stretch>
                        <a:fillRect/>
                      </a:stretch>
                    </p:blipFill>
                    <p:spPr>
                      <a:xfrm>
                        <a:off x="5580112" y="3861048"/>
                        <a:ext cx="1208087" cy="685800"/>
                      </a:xfrm>
                      <a:prstGeom prst="rect">
                        <a:avLst/>
                      </a:prstGeom>
                    </p:spPr>
                  </p:pic>
                </p:oleObj>
              </mc:Fallback>
            </mc:AlternateContent>
          </a:graphicData>
        </a:graphic>
      </p:graphicFrame>
    </p:spTree>
    <p:extLst>
      <p:ext uri="{BB962C8B-B14F-4D97-AF65-F5344CB8AC3E}">
        <p14:creationId xmlns:p14="http://schemas.microsoft.com/office/powerpoint/2010/main" val="1776412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smtClean="0"/>
              <a:t>L’APPRENDIMENTO DELL’ATTACCO DI PRIMO TEMPO</a:t>
            </a:r>
            <a:endParaRPr lang="it-IT" dirty="0"/>
          </a:p>
        </p:txBody>
      </p:sp>
      <p:sp>
        <p:nvSpPr>
          <p:cNvPr id="7" name="CasellaDiTesto 6"/>
          <p:cNvSpPr txBox="1"/>
          <p:nvPr/>
        </p:nvSpPr>
        <p:spPr>
          <a:xfrm>
            <a:off x="467544" y="2132856"/>
            <a:ext cx="8208912" cy="3022366"/>
          </a:xfrm>
          <a:prstGeom prst="rect">
            <a:avLst/>
          </a:prstGeom>
          <a:noFill/>
        </p:spPr>
        <p:txBody>
          <a:bodyPr wrap="square" rtlCol="0">
            <a:spAutoFit/>
          </a:bodyPr>
          <a:lstStyle/>
          <a:p>
            <a:pPr>
              <a:lnSpc>
                <a:spcPct val="80000"/>
              </a:lnSpc>
            </a:pPr>
            <a:r>
              <a:rPr lang="it-IT" altLang="it-IT" sz="2800" i="1" dirty="0" smtClean="0"/>
              <a:t>Il concetto di anticipo e i punti di riferimento necessari</a:t>
            </a:r>
          </a:p>
          <a:p>
            <a:pPr>
              <a:lnSpc>
                <a:spcPct val="80000"/>
              </a:lnSpc>
            </a:pPr>
            <a:endParaRPr lang="it-IT" altLang="it-IT" sz="2800" i="1" dirty="0" smtClean="0"/>
          </a:p>
          <a:p>
            <a:pPr lvl="1">
              <a:lnSpc>
                <a:spcPct val="80000"/>
              </a:lnSpc>
            </a:pPr>
            <a:r>
              <a:rPr lang="it-IT" altLang="it-IT" i="0" dirty="0" smtClean="0"/>
              <a:t>esercitazioni e protocolli didattici.</a:t>
            </a:r>
          </a:p>
          <a:p>
            <a:pPr lvl="1">
              <a:lnSpc>
                <a:spcPct val="80000"/>
              </a:lnSpc>
            </a:pPr>
            <a:endParaRPr lang="it-IT" altLang="it-IT" dirty="0"/>
          </a:p>
          <a:p>
            <a:pPr lvl="1">
              <a:lnSpc>
                <a:spcPct val="80000"/>
              </a:lnSpc>
            </a:pPr>
            <a:endParaRPr lang="it-IT" altLang="it-IT" i="0" dirty="0" smtClean="0"/>
          </a:p>
          <a:p>
            <a:pPr>
              <a:lnSpc>
                <a:spcPct val="80000"/>
              </a:lnSpc>
            </a:pPr>
            <a:r>
              <a:rPr lang="it-IT" altLang="it-IT" sz="2800" i="1" dirty="0" smtClean="0"/>
              <a:t>Il colpo sulla palla del centrale</a:t>
            </a:r>
          </a:p>
          <a:p>
            <a:pPr>
              <a:lnSpc>
                <a:spcPct val="80000"/>
              </a:lnSpc>
            </a:pPr>
            <a:endParaRPr lang="it-IT" altLang="it-IT" sz="2800" i="1" dirty="0" smtClean="0"/>
          </a:p>
          <a:p>
            <a:pPr lvl="1">
              <a:lnSpc>
                <a:spcPct val="80000"/>
              </a:lnSpc>
            </a:pPr>
            <a:r>
              <a:rPr lang="it-IT" altLang="it-IT" sz="2400" i="0" dirty="0" smtClean="0"/>
              <a:t>La velocità dell’azione dell’avambraccio e del polso</a:t>
            </a:r>
          </a:p>
          <a:p>
            <a:pPr lvl="1">
              <a:lnSpc>
                <a:spcPct val="80000"/>
              </a:lnSpc>
            </a:pPr>
            <a:r>
              <a:rPr lang="it-IT" altLang="it-IT" sz="2400" i="0" dirty="0" smtClean="0"/>
              <a:t>L’autonomia del colpo sulla palla rispetto all’atteggiamento del resto del corpo in volo</a:t>
            </a:r>
          </a:p>
        </p:txBody>
      </p:sp>
    </p:spTree>
    <p:extLst>
      <p:ext uri="{BB962C8B-B14F-4D97-AF65-F5344CB8AC3E}">
        <p14:creationId xmlns:p14="http://schemas.microsoft.com/office/powerpoint/2010/main" val="2635386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ltLang="it-IT" dirty="0" smtClean="0"/>
              <a:t>L’APPRENDIMENTO DELLE TECNICHE DI MURO</a:t>
            </a:r>
            <a:endParaRPr lang="it-IT" dirty="0"/>
          </a:p>
        </p:txBody>
      </p:sp>
      <p:sp>
        <p:nvSpPr>
          <p:cNvPr id="3" name="CasellaDiTesto 2"/>
          <p:cNvSpPr txBox="1"/>
          <p:nvPr/>
        </p:nvSpPr>
        <p:spPr>
          <a:xfrm>
            <a:off x="755576" y="1916832"/>
            <a:ext cx="7848872" cy="3662541"/>
          </a:xfrm>
          <a:prstGeom prst="rect">
            <a:avLst/>
          </a:prstGeom>
          <a:noFill/>
        </p:spPr>
        <p:txBody>
          <a:bodyPr wrap="square" rtlCol="0">
            <a:spAutoFit/>
          </a:bodyPr>
          <a:lstStyle/>
          <a:p>
            <a:r>
              <a:rPr lang="it-IT" altLang="it-IT" sz="2400" i="1" dirty="0" smtClean="0"/>
              <a:t>Osservazione e postura</a:t>
            </a:r>
          </a:p>
          <a:p>
            <a:pPr lvl="1"/>
            <a:r>
              <a:rPr lang="it-IT" altLang="it-IT" sz="2000" i="0" dirty="0" smtClean="0"/>
              <a:t>ricerca dei punti di riferimento per interpretare la situazione</a:t>
            </a:r>
          </a:p>
          <a:p>
            <a:pPr lvl="1"/>
            <a:r>
              <a:rPr lang="it-IT" altLang="it-IT" sz="2000" i="0" dirty="0" smtClean="0"/>
              <a:t>posizioni di partenza</a:t>
            </a:r>
          </a:p>
          <a:p>
            <a:r>
              <a:rPr lang="it-IT" altLang="it-IT" sz="2400" i="1" dirty="0" smtClean="0"/>
              <a:t>Posizionamento per il salto</a:t>
            </a:r>
          </a:p>
          <a:p>
            <a:pPr lvl="1"/>
            <a:r>
              <a:rPr lang="it-IT" altLang="it-IT" sz="2000" i="0" dirty="0" smtClean="0"/>
              <a:t>spostamento lungo la rete</a:t>
            </a:r>
          </a:p>
          <a:p>
            <a:pPr lvl="2"/>
            <a:r>
              <a:rPr lang="it-IT" altLang="it-IT" i="1" dirty="0"/>
              <a:t>esercitazioni e protocolli didattici</a:t>
            </a:r>
          </a:p>
          <a:p>
            <a:r>
              <a:rPr lang="it-IT" altLang="it-IT" sz="2400" i="1" dirty="0" smtClean="0"/>
              <a:t>Esecuzione del salto</a:t>
            </a:r>
          </a:p>
          <a:p>
            <a:pPr lvl="1"/>
            <a:r>
              <a:rPr lang="it-IT" altLang="it-IT" sz="2000" i="0" dirty="0" smtClean="0"/>
              <a:t>preparazione e nell’esecuzione del salto a muro</a:t>
            </a:r>
          </a:p>
          <a:p>
            <a:pPr lvl="1"/>
            <a:r>
              <a:rPr lang="it-IT" altLang="it-IT" sz="2000" i="0" dirty="0" smtClean="0"/>
              <a:t>tempo di salto</a:t>
            </a:r>
          </a:p>
          <a:p>
            <a:pPr lvl="2"/>
            <a:r>
              <a:rPr lang="it-IT" altLang="it-IT" i="1" dirty="0"/>
              <a:t>esercitazioni e protocolli didattici</a:t>
            </a:r>
          </a:p>
          <a:p>
            <a:r>
              <a:rPr lang="it-IT" altLang="it-IT" sz="2400" i="1" dirty="0" smtClean="0"/>
              <a:t>Gestione del piano di rimbalzo</a:t>
            </a:r>
          </a:p>
        </p:txBody>
      </p:sp>
    </p:spTree>
    <p:extLst>
      <p:ext uri="{BB962C8B-B14F-4D97-AF65-F5344CB8AC3E}">
        <p14:creationId xmlns:p14="http://schemas.microsoft.com/office/powerpoint/2010/main" val="3314697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ltLang="it-IT" dirty="0" smtClean="0"/>
              <a:t>LO SVILUPPO DELLE COMPETENZE COMPLEMENTARI DEL CENTRALE</a:t>
            </a:r>
            <a:endParaRPr lang="it-IT" dirty="0"/>
          </a:p>
        </p:txBody>
      </p:sp>
      <p:sp>
        <p:nvSpPr>
          <p:cNvPr id="3" name="CasellaDiTesto 2"/>
          <p:cNvSpPr txBox="1"/>
          <p:nvPr/>
        </p:nvSpPr>
        <p:spPr>
          <a:xfrm>
            <a:off x="1259632" y="1916832"/>
            <a:ext cx="6552728" cy="3724096"/>
          </a:xfrm>
          <a:prstGeom prst="rect">
            <a:avLst/>
          </a:prstGeom>
          <a:noFill/>
        </p:spPr>
        <p:txBody>
          <a:bodyPr wrap="square" rtlCol="0">
            <a:spAutoFit/>
          </a:bodyPr>
          <a:lstStyle/>
          <a:p>
            <a:r>
              <a:rPr lang="it-IT" altLang="it-IT" sz="3600" i="1" dirty="0" smtClean="0"/>
              <a:t>Le competenze complementari del centrale nell’allenamento situazionale</a:t>
            </a:r>
          </a:p>
          <a:p>
            <a:pPr lvl="1"/>
            <a:r>
              <a:rPr lang="it-IT" altLang="it-IT" sz="3200" i="0" dirty="0" smtClean="0"/>
              <a:t>le competenze di alzata per il contrattacco</a:t>
            </a:r>
          </a:p>
          <a:p>
            <a:pPr lvl="1"/>
            <a:r>
              <a:rPr lang="it-IT" altLang="it-IT" sz="3200" i="0" dirty="0" smtClean="0"/>
              <a:t>la difesa del centrale</a:t>
            </a:r>
          </a:p>
          <a:p>
            <a:pPr lvl="1"/>
            <a:r>
              <a:rPr lang="it-IT" altLang="it-IT" sz="3200" i="0" dirty="0" smtClean="0"/>
              <a:t>il servizio del centrale</a:t>
            </a:r>
          </a:p>
        </p:txBody>
      </p:sp>
    </p:spTree>
    <p:extLst>
      <p:ext uri="{BB962C8B-B14F-4D97-AF65-F5344CB8AC3E}">
        <p14:creationId xmlns:p14="http://schemas.microsoft.com/office/powerpoint/2010/main" val="803498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GRAZIE</a:t>
            </a:r>
            <a:endParaRPr lang="it-IT"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844824"/>
            <a:ext cx="7200800" cy="480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784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TotalTime>
  <Words>387</Words>
  <Application>Microsoft Office PowerPoint</Application>
  <PresentationFormat>Presentazione su schermo (4:3)</PresentationFormat>
  <Paragraphs>50</Paragraphs>
  <Slides>9</Slides>
  <Notes>0</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9</vt:i4>
      </vt:variant>
    </vt:vector>
  </HeadingPairs>
  <TitlesOfParts>
    <vt:vector size="12" baseType="lpstr">
      <vt:lpstr>Tema di Office</vt:lpstr>
      <vt:lpstr>Pacchetto</vt:lpstr>
      <vt:lpstr>Oggetto shell Packager</vt:lpstr>
      <vt:lpstr>MODULO 13 SPECIALIZZAZIONE “l’identificazione delle attitudini alla specializzazione nel ruolo di centrale” </vt:lpstr>
      <vt:lpstr>Presentazione standard di PowerPoint</vt:lpstr>
      <vt:lpstr>Presentazione standard di PowerPoint</vt:lpstr>
      <vt:lpstr>Presentazione standard di PowerPoint</vt:lpstr>
      <vt:lpstr>LE ATTITUDINI AL RUOLO DI CENTRALE</vt:lpstr>
      <vt:lpstr>L’APPRENDIMENTO DELL’ATTACCO DI PRIMO TEMPO</vt:lpstr>
      <vt:lpstr>L’APPRENDIMENTO DELLE TECNICHE DI MURO</vt:lpstr>
      <vt:lpstr>LO SVILUPPO DELLE COMPETENZE COMPLEMENTARI DEL CENTRALE</vt:lpstr>
      <vt:lpstr>GRAZIE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MODULO 13 SPECIALIZZAZIONE “l’identificazione delle attitudini alla specializzazione nel ruolo di centrale”</dc:title>
  <dc:creator>Alberto</dc:creator>
  <cp:lastModifiedBy>Alberto</cp:lastModifiedBy>
  <cp:revision>6</cp:revision>
  <dcterms:created xsi:type="dcterms:W3CDTF">2013-12-15T17:48:33Z</dcterms:created>
  <dcterms:modified xsi:type="dcterms:W3CDTF">2013-12-21T19:41:05Z</dcterms:modified>
</cp:coreProperties>
</file>