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8" r:id="rId2"/>
    <p:sldId id="277" r:id="rId3"/>
    <p:sldId id="280" r:id="rId4"/>
    <p:sldId id="273" r:id="rId5"/>
    <p:sldId id="270" r:id="rId6"/>
    <p:sldId id="274" r:id="rId7"/>
    <p:sldId id="258" r:id="rId8"/>
    <p:sldId id="259" r:id="rId9"/>
    <p:sldId id="260" r:id="rId10"/>
    <p:sldId id="275" r:id="rId11"/>
    <p:sldId id="281" r:id="rId12"/>
    <p:sldId id="282" r:id="rId13"/>
    <p:sldId id="268" r:id="rId14"/>
    <p:sldId id="279" r:id="rId15"/>
    <p:sldId id="269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67" autoAdjust="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D531-EFCB-4BCE-BACF-7CE73B168E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6DC99-E934-4E79-8B54-C54AD2E386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8DA894-AF85-4BB3-920D-866CCE2C0711}" type="datetimeFigureOut">
              <a:rPr lang="it-IT" smtClean="0"/>
              <a:pPr/>
              <a:t>19/01/2019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395536" y="386348"/>
            <a:ext cx="7956146" cy="333068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Percorso didattico per l’impostazione </a:t>
            </a: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delle tecniche </a:t>
            </a: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alzata</a:t>
            </a:r>
            <a: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it-IT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corso di I° grado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Relatore: Gualdi Simone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102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77813"/>
            <a:ext cx="8075240" cy="77492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b="1" dirty="0" smtClean="0">
                <a:latin typeface="Times New Roman" pitchFamily="18" charset="0"/>
              </a:rPr>
              <a:t>La </a:t>
            </a:r>
            <a:r>
              <a:rPr lang="en-GB" b="1" dirty="0" err="1" smtClean="0">
                <a:latin typeface="Times New Roman" pitchFamily="18" charset="0"/>
              </a:rPr>
              <a:t>precisione</a:t>
            </a:r>
            <a:endParaRPr lang="it-IT" b="1" dirty="0" smtClean="0">
              <a:latin typeface="Times New Roman" pitchFamily="18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268760"/>
            <a:ext cx="4100264" cy="486216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spostamento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anticipato</a:t>
            </a:r>
            <a:r>
              <a:rPr lang="en-GB" sz="2400" dirty="0" smtClean="0">
                <a:effectLst/>
                <a:latin typeface="Times New Roman" pitchFamily="18" charset="0"/>
              </a:rPr>
              <a:t> sotto la </a:t>
            </a:r>
            <a:r>
              <a:rPr lang="en-GB" sz="2400" dirty="0" err="1" smtClean="0">
                <a:effectLst/>
                <a:latin typeface="Times New Roman" pitchFamily="18" charset="0"/>
              </a:rPr>
              <a:t>palla</a:t>
            </a:r>
            <a:endParaRPr lang="en-GB" sz="2400" dirty="0" smtClean="0">
              <a:effectLst/>
              <a:latin typeface="Times New Roman" pitchFamily="18" charset="0"/>
            </a:endParaRPr>
          </a:p>
          <a:p>
            <a:pPr>
              <a:defRPr/>
            </a:pPr>
            <a:endParaRPr lang="en-GB" sz="2400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GB" sz="2400" dirty="0" err="1" smtClean="0">
                <a:latin typeface="Times New Roman" pitchFamily="18" charset="0"/>
              </a:rPr>
              <a:t>azione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simmetrica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delle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mani</a:t>
            </a:r>
            <a:r>
              <a:rPr lang="en-GB" sz="2400" dirty="0" smtClean="0">
                <a:latin typeface="Times New Roman" pitchFamily="18" charset="0"/>
              </a:rPr>
              <a:t>: </a:t>
            </a:r>
            <a:r>
              <a:rPr lang="en-GB" sz="2400" dirty="0" err="1" smtClean="0">
                <a:latin typeface="Times New Roman" pitchFamily="18" charset="0"/>
              </a:rPr>
              <a:t>posizione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all’entrata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della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palla</a:t>
            </a:r>
            <a:r>
              <a:rPr lang="en-GB" sz="2400" dirty="0" smtClean="0">
                <a:latin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</a:rPr>
              <a:t>durante</a:t>
            </a:r>
            <a:r>
              <a:rPr lang="en-GB" sz="2400" dirty="0" smtClean="0">
                <a:latin typeface="Times New Roman" pitchFamily="18" charset="0"/>
              </a:rPr>
              <a:t> la </a:t>
            </a:r>
            <a:r>
              <a:rPr lang="en-GB" sz="2400" dirty="0" err="1" smtClean="0">
                <a:latin typeface="Times New Roman" pitchFamily="18" charset="0"/>
              </a:rPr>
              <a:t>spinta</a:t>
            </a:r>
            <a:r>
              <a:rPr lang="en-GB" sz="2400" dirty="0" smtClean="0">
                <a:latin typeface="Times New Roman" pitchFamily="18" charset="0"/>
              </a:rPr>
              <a:t>, al </a:t>
            </a:r>
            <a:r>
              <a:rPr lang="en-GB" sz="2400" dirty="0" err="1" smtClean="0">
                <a:latin typeface="Times New Roman" pitchFamily="18" charset="0"/>
              </a:rPr>
              <a:t>rilascio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della</a:t>
            </a:r>
            <a:r>
              <a:rPr lang="en-GB" sz="2400" dirty="0" smtClean="0">
                <a:latin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</a:rPr>
              <a:t>palla</a:t>
            </a:r>
            <a:r>
              <a:rPr lang="en-GB" sz="2400" dirty="0" smtClean="0">
                <a:latin typeface="Times New Roman" pitchFamily="18" charset="0"/>
              </a:rPr>
              <a:t>;</a:t>
            </a:r>
          </a:p>
          <a:p>
            <a:pPr eaLnBrk="1" hangingPunct="1">
              <a:defRPr/>
            </a:pPr>
            <a:endParaRPr lang="en-GB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sz="2400" dirty="0" err="1" smtClean="0">
                <a:effectLst/>
                <a:latin typeface="Times New Roman" pitchFamily="18" charset="0"/>
              </a:rPr>
              <a:t>coordinazione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braccia-gambe</a:t>
            </a:r>
            <a:r>
              <a:rPr lang="en-GB" sz="2400" dirty="0" smtClean="0">
                <a:effectLst/>
                <a:latin typeface="Times New Roman" pitchFamily="18" charset="0"/>
              </a:rPr>
              <a:t> (in </a:t>
            </a:r>
            <a:r>
              <a:rPr lang="en-GB" sz="2400" dirty="0" err="1" smtClean="0">
                <a:effectLst/>
                <a:latin typeface="Times New Roman" pitchFamily="18" charset="0"/>
              </a:rPr>
              <a:t>particolare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nel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palleggio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della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palla</a:t>
            </a:r>
            <a:r>
              <a:rPr lang="en-GB" sz="2400" dirty="0" smtClean="0">
                <a:effectLst/>
                <a:latin typeface="Times New Roman" pitchFamily="18" charset="0"/>
              </a:rPr>
              <a:t> </a:t>
            </a:r>
            <a:r>
              <a:rPr lang="en-GB" sz="2400" dirty="0" err="1" smtClean="0">
                <a:effectLst/>
                <a:latin typeface="Times New Roman" pitchFamily="18" charset="0"/>
              </a:rPr>
              <a:t>alta</a:t>
            </a:r>
            <a:r>
              <a:rPr lang="en-GB" sz="2400" dirty="0" smtClean="0"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orientamento delle spalle</a:t>
            </a:r>
          </a:p>
        </p:txBody>
      </p:sp>
      <p:pic>
        <p:nvPicPr>
          <p:cNvPr id="131076" name="Picture 4" descr="Fernanda Venturini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262374"/>
            <a:ext cx="3245701" cy="486855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uiExpand="1" build="p"/>
      <p:bldP spid="13107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4000" b="1" dirty="0" smtClean="0">
                <a:latin typeface="Times New Roman" pitchFamily="18" charset="0"/>
              </a:rPr>
              <a:t>Analisi tattica: criteri tattici riferiti alla propria squadra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686800" cy="530120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effectLst/>
                <a:latin typeface="Times New Roman" pitchFamily="18" charset="0"/>
              </a:rPr>
              <a:t>conoscenza delle caratteristiche </a:t>
            </a:r>
            <a:r>
              <a:rPr lang="it-IT" sz="2400" dirty="0" smtClean="0">
                <a:effectLst/>
                <a:latin typeface="Times New Roman" pitchFamily="18" charset="0"/>
              </a:rPr>
              <a:t>tecniche </a:t>
            </a:r>
            <a:r>
              <a:rPr lang="it-IT" sz="2400" dirty="0" smtClean="0">
                <a:effectLst/>
                <a:latin typeface="Times New Roman" pitchFamily="18" charset="0"/>
              </a:rPr>
              <a:t>e psicologiche dei propri </a:t>
            </a:r>
            <a:r>
              <a:rPr lang="it-IT" sz="2400" dirty="0" smtClean="0">
                <a:effectLst/>
                <a:latin typeface="Times New Roman" pitchFamily="18" charset="0"/>
              </a:rPr>
              <a:t>attaccanti per </a:t>
            </a:r>
            <a:r>
              <a:rPr lang="it-IT" sz="2400" dirty="0" smtClean="0">
                <a:effectLst/>
                <a:latin typeface="Times New Roman" pitchFamily="18" charset="0"/>
              </a:rPr>
              <a:t>scegliere cosa fare in specifiche situazioni tecniche e di punteggio;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effectLst/>
                <a:latin typeface="Times New Roman" pitchFamily="18" charset="0"/>
              </a:rPr>
              <a:t>conoscenza delle principali opzioni per singola </a:t>
            </a:r>
            <a:r>
              <a:rPr lang="it-IT" sz="2400" dirty="0" smtClean="0">
                <a:effectLst/>
                <a:latin typeface="Times New Roman" pitchFamily="18" charset="0"/>
              </a:rPr>
              <a:t>rotazione nella fase cambio palla e nella fase battuta punto: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2400" dirty="0">
                <a:latin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</a:rPr>
              <a:t>  </a:t>
            </a:r>
            <a:r>
              <a:rPr lang="it-IT" sz="2400" dirty="0" smtClean="0">
                <a:effectLst/>
                <a:latin typeface="Times New Roman" pitchFamily="18" charset="0"/>
              </a:rPr>
              <a:t>definizione </a:t>
            </a:r>
            <a:r>
              <a:rPr lang="it-IT" sz="2400" dirty="0" smtClean="0">
                <a:effectLst/>
                <a:latin typeface="Times New Roman" pitchFamily="18" charset="0"/>
              </a:rPr>
              <a:t>dell’attaccante di riferimento in ogni </a:t>
            </a:r>
            <a:r>
              <a:rPr lang="it-IT" sz="2400" dirty="0" smtClean="0">
                <a:effectLst/>
                <a:latin typeface="Times New Roman" pitchFamily="18" charset="0"/>
              </a:rPr>
              <a:t>rotazione;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2400" dirty="0" smtClean="0">
                <a:effectLst/>
                <a:latin typeface="Times New Roman" pitchFamily="18" charset="0"/>
              </a:rPr>
              <a:t>   utilizzo </a:t>
            </a:r>
            <a:r>
              <a:rPr lang="it-IT" sz="2400" dirty="0" smtClean="0">
                <a:effectLst/>
                <a:latin typeface="Times New Roman" pitchFamily="18" charset="0"/>
              </a:rPr>
              <a:t>del primo tempo come attacco o per smarcare </a:t>
            </a:r>
            <a:r>
              <a:rPr lang="it-IT" sz="2400" dirty="0" smtClean="0">
                <a:effectLst/>
                <a:latin typeface="Times New Roman" pitchFamily="18" charset="0"/>
              </a:rPr>
              <a:t>un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2400" dirty="0">
                <a:latin typeface="Times New Roman" pitchFamily="18" charset="0"/>
              </a:rPr>
              <a:t> </a:t>
            </a:r>
            <a:r>
              <a:rPr lang="it-IT" sz="2400" dirty="0" smtClean="0">
                <a:latin typeface="Times New Roman" pitchFamily="18" charset="0"/>
              </a:rPr>
              <a:t>  </a:t>
            </a:r>
            <a:r>
              <a:rPr lang="it-IT" sz="2400" dirty="0" smtClean="0">
                <a:effectLst/>
                <a:latin typeface="Times New Roman" pitchFamily="18" charset="0"/>
              </a:rPr>
              <a:t>attaccante</a:t>
            </a:r>
            <a:r>
              <a:rPr lang="it-IT" sz="2400" dirty="0" smtClean="0">
                <a:effectLst/>
                <a:latin typeface="Times New Roman" pitchFamily="18" charset="0"/>
              </a:rPr>
              <a:t>; </a:t>
            </a:r>
            <a:r>
              <a:rPr lang="it-IT" sz="2400" dirty="0" smtClean="0">
                <a:effectLst/>
                <a:latin typeface="Times New Roman" pitchFamily="18" charset="0"/>
              </a:rPr>
              <a:t>utilizzo della seconda linea </a:t>
            </a: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 sz="2400" dirty="0" smtClean="0">
                <a:effectLst/>
                <a:latin typeface="Times New Roman" pitchFamily="18" charset="0"/>
              </a:rPr>
              <a:t>memoria delle situazioni precedenti e capacità di cambiare strategia nel corso della partita e del set.</a:t>
            </a:r>
          </a:p>
        </p:txBody>
      </p:sp>
    </p:spTree>
    <p:extLst>
      <p:ext uri="{BB962C8B-B14F-4D97-AF65-F5344CB8AC3E}">
        <p14:creationId xmlns:p14="http://schemas.microsoft.com/office/powerpoint/2010/main" val="238410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"/>
            <a:ext cx="8229600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b="1" dirty="0" smtClean="0">
                <a:latin typeface="Times New Roman" pitchFamily="18" charset="0"/>
              </a:rPr>
              <a:t>Analisi tattica: criteri tattici riferiti alla squadra avversaria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579296" cy="4911824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Conoscenza </a:t>
            </a:r>
            <a:r>
              <a:rPr lang="it-IT" sz="2400" dirty="0" smtClean="0">
                <a:effectLst/>
                <a:latin typeface="Times New Roman" pitchFamily="18" charset="0"/>
              </a:rPr>
              <a:t>e analisi delle caratteristiche del muro avversario per impostare l’attacco: 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ricerca </a:t>
            </a:r>
            <a:r>
              <a:rPr lang="it-IT" sz="2400" dirty="0" smtClean="0">
                <a:effectLst/>
                <a:latin typeface="Times New Roman" pitchFamily="18" charset="0"/>
              </a:rPr>
              <a:t>del punto debole del sistema di muro </a:t>
            </a:r>
            <a:r>
              <a:rPr lang="it-IT" sz="2400" dirty="0" smtClean="0">
                <a:effectLst/>
                <a:latin typeface="Times New Roman" pitchFamily="18" charset="0"/>
              </a:rPr>
              <a:t>avversario;</a:t>
            </a: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caratteristiche </a:t>
            </a:r>
            <a:r>
              <a:rPr lang="it-IT" sz="2400" dirty="0" smtClean="0">
                <a:effectLst/>
                <a:latin typeface="Times New Roman" pitchFamily="18" charset="0"/>
              </a:rPr>
              <a:t>dei centrali avversari: </a:t>
            </a:r>
            <a:r>
              <a:rPr lang="it-IT" sz="2400" dirty="0" smtClean="0">
                <a:effectLst/>
                <a:latin typeface="Times New Roman" pitchFamily="18" charset="0"/>
              </a:rPr>
              <a:t>fisiche, tecniche, tattiche;</a:t>
            </a: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caratteristiche </a:t>
            </a:r>
            <a:r>
              <a:rPr lang="it-IT" sz="2400" dirty="0" smtClean="0">
                <a:effectLst/>
                <a:latin typeface="Times New Roman" pitchFamily="18" charset="0"/>
              </a:rPr>
              <a:t>degli schiacciatori: fisiche, </a:t>
            </a:r>
            <a:r>
              <a:rPr lang="it-IT" sz="2400" dirty="0" smtClean="0">
                <a:effectLst/>
                <a:latin typeface="Times New Roman" pitchFamily="18" charset="0"/>
              </a:rPr>
              <a:t>tecniche, </a:t>
            </a:r>
            <a:r>
              <a:rPr lang="it-IT" sz="2400" dirty="0" smtClean="0">
                <a:effectLst/>
                <a:latin typeface="Times New Roman" pitchFamily="18" charset="0"/>
              </a:rPr>
              <a:t>tattiche degli </a:t>
            </a:r>
            <a:r>
              <a:rPr lang="it-IT" sz="2400" dirty="0" smtClean="0">
                <a:effectLst/>
                <a:latin typeface="Times New Roman" pitchFamily="18" charset="0"/>
              </a:rPr>
              <a:t>schiacciatori.</a:t>
            </a: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6286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Impostazione didattica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Due scuole di riferimento:</a:t>
            </a: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 di contatto lungo (presa e spinta della palla): sviluppo della sensibilità attraverso il controllo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propriocettivo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di contatto breve: il pallone rimbalza sulle mani con effetto a trampolino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Esercitazioni di tecnica di alzata</a:t>
            </a:r>
            <a:r>
              <a:rPr lang="it-IT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Esercitazioni individuali per l’impostazione del palleggio: con palla normale, con palla pesante, con palla medica</a:t>
            </a:r>
            <a:endParaRPr lang="it-IT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Esercitazioni a rete da fermo: da seduto, da in piedi, con palla normale, palla pesante, palla medica</a:t>
            </a:r>
          </a:p>
          <a:p>
            <a:pPr>
              <a:defRPr/>
            </a:pPr>
            <a:endParaRPr lang="it-IT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specifiche dopo traslocazione in </a:t>
            </a: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entrata verso la rete 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uscita dalla rete in situazione di ricezione e di contrattacco</a:t>
            </a:r>
          </a:p>
          <a:p>
            <a:pPr>
              <a:defRPr/>
            </a:pPr>
            <a:endParaRPr lang="it-IT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situazionali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sintetiche</a:t>
            </a: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 e globali specifiche per la fase ricezione punto e battuta punto</a:t>
            </a:r>
            <a:endParaRPr lang="it-IT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32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latin typeface="Times New Roman" pitchFamily="18" charset="0"/>
              </a:rPr>
              <a:t>Motricità specifica: la ricerca della palla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508500"/>
            <a:ext cx="8207375" cy="16938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movimenti di uscita dalla rete                         movimenti di entrata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                                                                         verso la rete</a:t>
            </a:r>
          </a:p>
        </p:txBody>
      </p:sp>
      <p:pic>
        <p:nvPicPr>
          <p:cNvPr id="48133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30406" y="1844824"/>
            <a:ext cx="2748631" cy="2664296"/>
          </a:xfrm>
          <a:noFill/>
        </p:spPr>
      </p:pic>
      <p:pic>
        <p:nvPicPr>
          <p:cNvPr id="48132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6375" y="1844675"/>
            <a:ext cx="2879725" cy="25892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L’ALZATORE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Ruolo  fondamentale e determinante</a:t>
            </a:r>
          </a:p>
          <a:p>
            <a:pPr>
              <a:buNone/>
            </a:pPr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Fase ricezione punto: 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tra il 92% e il 97% di palloni toccati</a:t>
            </a:r>
          </a:p>
          <a:p>
            <a:endParaRPr lang="it-IT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Fase battuta punto: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tra il 46% e il 61% di palloni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toccati</a:t>
            </a:r>
          </a:p>
          <a:p>
            <a:endParaRPr lang="it-IT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E’ IL PRIMO RUOLO DA SPECIALIZZARE</a:t>
            </a:r>
            <a:endParaRPr lang="it-IT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latin typeface="Times New Roman" pitchFamily="18" charset="0"/>
              </a:rPr>
              <a:t>Le tecniche di alzata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avanti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dietro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laterale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err="1" smtClean="0">
                <a:effectLst/>
                <a:latin typeface="Times New Roman" pitchFamily="18" charset="0"/>
              </a:rPr>
              <a:t>Bagher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in salto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</p:txBody>
      </p:sp>
      <p:pic>
        <p:nvPicPr>
          <p:cNvPr id="128004" name="Picture 4" descr="WOG2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6662" y="1600344"/>
            <a:ext cx="3021676" cy="4530436"/>
          </a:xfrm>
          <a:noFill/>
        </p:spPr>
      </p:pic>
    </p:spTree>
    <p:extLst>
      <p:ext uri="{BB962C8B-B14F-4D97-AF65-F5344CB8AC3E}">
        <p14:creationId xmlns:p14="http://schemas.microsoft.com/office/powerpoint/2010/main" val="123254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dirty="0" smtClean="0"/>
              <a:t> </a:t>
            </a:r>
            <a:r>
              <a:rPr lang="it-IT" b="1" dirty="0" smtClean="0">
                <a:latin typeface="Times New Roman" pitchFamily="18" charset="0"/>
              </a:rPr>
              <a:t>L’alzata: analisi tecnica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4744"/>
            <a:ext cx="4648200" cy="561662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it-IT" sz="2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dirty="0" smtClean="0">
                <a:latin typeface="Times New Roman" pitchFamily="18" charset="0"/>
              </a:rPr>
              <a:t>Mani </a:t>
            </a:r>
            <a:r>
              <a:rPr lang="it-IT" sz="2400" dirty="0" smtClean="0">
                <a:latin typeface="Times New Roman" pitchFamily="18" charset="0"/>
              </a:rPr>
              <a:t>forti (polsi e dita): forza, mobilità articolare </a:t>
            </a:r>
          </a:p>
          <a:p>
            <a:pPr eaLnBrk="1" hangingPunct="1"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dirty="0" smtClean="0">
                <a:latin typeface="Times New Roman" pitchFamily="18" charset="0"/>
              </a:rPr>
              <a:t>Pallone sopra alla testa in ogni situazione  con le mani naturalmente aperte</a:t>
            </a:r>
          </a:p>
          <a:p>
            <a:pPr eaLnBrk="1" hangingPunct="1"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dirty="0" smtClean="0">
                <a:latin typeface="Times New Roman" pitchFamily="18" charset="0"/>
              </a:rPr>
              <a:t>La ricerca della palla per arrivare in condizione </a:t>
            </a:r>
            <a:r>
              <a:rPr lang="it-IT" sz="2400" dirty="0" smtClean="0">
                <a:latin typeface="Times New Roman" pitchFamily="18" charset="0"/>
              </a:rPr>
              <a:t>di equilibrio </a:t>
            </a: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400" dirty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dirty="0" smtClean="0">
                <a:latin typeface="Times New Roman" pitchFamily="18" charset="0"/>
              </a:rPr>
              <a:t>P</a:t>
            </a:r>
            <a:r>
              <a:rPr lang="it-IT" sz="2400" dirty="0" smtClean="0">
                <a:latin typeface="Times New Roman" pitchFamily="18" charset="0"/>
              </a:rPr>
              <a:t>ostura </a:t>
            </a:r>
            <a:r>
              <a:rPr lang="it-IT" sz="2400" dirty="0" smtClean="0">
                <a:latin typeface="Times New Roman" pitchFamily="18" charset="0"/>
              </a:rPr>
              <a:t>neutra indipendentemente dalla posizione in campo e dal tipo di palleggio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/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</p:txBody>
      </p:sp>
      <p:pic>
        <p:nvPicPr>
          <p:cNvPr id="39940" name="Picture 5" descr="robyn ah mow0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340768"/>
            <a:ext cx="3600400" cy="5400599"/>
          </a:xfrm>
          <a:noFill/>
        </p:spPr>
      </p:pic>
      <p:sp>
        <p:nvSpPr>
          <p:cNvPr id="6" name="Segnaposto contenuto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269432" cy="792088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Posizione delle braccia</a:t>
            </a:r>
            <a:endParaRPr lang="it-IT" sz="4800" dirty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395536" y="1412776"/>
            <a:ext cx="7992560" cy="3568360"/>
          </a:xfrm>
        </p:spPr>
        <p:txBody>
          <a:bodyPr/>
          <a:lstStyle/>
          <a:p>
            <a:pPr algn="ctr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Posizione dei gomiti: la distanza tra i gomiti dipende dall’orientamento delle mani</a:t>
            </a:r>
          </a:p>
          <a:p>
            <a:pPr algn="ctr"/>
            <a:r>
              <a:rPr lang="it-IT" sz="2400" dirty="0" smtClean="0">
                <a:latin typeface="Times New Roman" pitchFamily="18" charset="0"/>
              </a:rPr>
              <a:t>L’altezza ottimale del tocco è un fattore individuale, deve essere costante</a:t>
            </a:r>
          </a:p>
          <a:p>
            <a:pPr algn="l"/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061112_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84376"/>
            <a:ext cx="5688632" cy="34290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928992" cy="1152128"/>
          </a:xfrm>
        </p:spPr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Mani aperte 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700808"/>
            <a:ext cx="9756576" cy="5472608"/>
          </a:xfrm>
        </p:spPr>
        <p:txBody>
          <a:bodyPr/>
          <a:lstStyle/>
          <a:p>
            <a:r>
              <a:rPr lang="it-IT" sz="2400" dirty="0" smtClean="0">
                <a:latin typeface="Times New Roman" pitchFamily="18" charset="0"/>
              </a:rPr>
              <a:t>Le mani sono naturalmente aperte per toccare una superficie di palla più ampia possibile </a:t>
            </a:r>
          </a:p>
          <a:p>
            <a:endParaRPr lang="it-IT" sz="2400" dirty="0" smtClean="0">
              <a:latin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</a:rPr>
              <a:t>azione dell’indice nel controllo della spinta nel palleggio avanti</a:t>
            </a:r>
          </a:p>
          <a:p>
            <a:r>
              <a:rPr lang="it-IT" sz="2400" dirty="0" smtClean="0">
                <a:latin typeface="Times New Roman" pitchFamily="18" charset="0"/>
              </a:rPr>
              <a:t>azione del pollice nel controllo della spinta nel palleggio dietro</a:t>
            </a: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403648" y="4221088"/>
            <a:ext cx="7273356" cy="2636912"/>
            <a:chOff x="2961" y="3784"/>
            <a:chExt cx="4239" cy="1520"/>
          </a:xfrm>
        </p:grpSpPr>
        <p:pic>
          <p:nvPicPr>
            <p:cNvPr id="1027" name="Picture 3" descr="manipalleggi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61" y="3784"/>
              <a:ext cx="4239" cy="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5841" y="3784"/>
              <a:ext cx="1080" cy="1080"/>
            </a:xfrm>
            <a:prstGeom prst="ellipse">
              <a:avLst/>
            </a:prstGeom>
            <a:solidFill>
              <a:srgbClr val="969696">
                <a:alpha val="72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b="1" smtClean="0">
                <a:effectLst/>
                <a:latin typeface="Times New Roman" pitchFamily="18" charset="0"/>
              </a:rPr>
              <a:t>Entrata della palla nelle mani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3457575" cy="52562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800" dirty="0" smtClean="0">
                <a:effectLst/>
                <a:latin typeface="Times New Roman" pitchFamily="18" charset="0"/>
              </a:rPr>
              <a:t>Le mani devono essere reattive nella posizione di flessione dorsale con i pollici che guardano verso l’alto (massima spinta che produce una grande accelerazione iniziale)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</p:txBody>
      </p:sp>
      <p:pic>
        <p:nvPicPr>
          <p:cNvPr id="120838" name="Picture 6" descr="sfondo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5375" y="1651000"/>
            <a:ext cx="5435600" cy="4441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b="1" smtClean="0">
                <a:latin typeface="Times New Roman" pitchFamily="18" charset="0"/>
              </a:rPr>
              <a:t>La velocità di uscita della palla</a:t>
            </a:r>
            <a:r>
              <a:rPr lang="it-IT" b="1" smtClean="0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340768"/>
            <a:ext cx="4464496" cy="525658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L’accelerazione </a:t>
            </a:r>
            <a:r>
              <a:rPr lang="it-IT" sz="2400" dirty="0" smtClean="0">
                <a:latin typeface="Times New Roman" pitchFamily="18" charset="0"/>
              </a:rPr>
              <a:t>che subisce la palla </a:t>
            </a:r>
            <a:r>
              <a:rPr lang="it-IT" sz="2400" dirty="0" smtClean="0">
                <a:effectLst/>
                <a:latin typeface="Times New Roman" pitchFamily="18" charset="0"/>
              </a:rPr>
              <a:t>al momento del tocco è il fattore determinante la qualità delle traiettorie</a:t>
            </a:r>
            <a:r>
              <a:rPr lang="it-IT" sz="2400" dirty="0" smtClean="0">
                <a:latin typeface="Times New Roman" pitchFamily="18" charset="0"/>
              </a:rPr>
              <a:t> soprattutto in prospettiva del gioco veloce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Deve essere un fattore totalmente indipendente da </a:t>
            </a:r>
            <a:r>
              <a:rPr lang="it-IT" sz="2400" dirty="0" smtClean="0">
                <a:effectLst/>
                <a:latin typeface="Times New Roman" pitchFamily="18" charset="0"/>
              </a:rPr>
              <a:t>posizione del corpo, condizione di equilibrio e “punto di appoggio” delle spinte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dirty="0" smtClean="0">
                <a:latin typeface="Times New Roman" pitchFamily="18" charset="0"/>
              </a:rPr>
              <a:t>Durata della spinta a carico del polso (che presuppone la naturale mobilità dello stesso): indice più avanti nel palleggio avanti (ultimo dito a toccare il pallone),  pollice più avanti nel palleggio dietro (ultimo dito a toccare il pallone)</a:t>
            </a:r>
          </a:p>
        </p:txBody>
      </p:sp>
      <p:pic>
        <p:nvPicPr>
          <p:cNvPr id="123910" name="Picture 6" descr="lo bianco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7258" y="1600200"/>
            <a:ext cx="3020483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Quale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è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l’obiettivo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fondamentale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dell’alzata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it-IT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1076" name="Picture 4" descr="Fernanda Venturini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135907"/>
            <a:ext cx="4320480" cy="46460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511</TotalTime>
  <Words>641</Words>
  <Application>Microsoft Office PowerPoint</Application>
  <PresentationFormat>Presentazione su schermo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Calibri</vt:lpstr>
      <vt:lpstr>Constantia</vt:lpstr>
      <vt:lpstr>Times New Roman</vt:lpstr>
      <vt:lpstr>Wingdings</vt:lpstr>
      <vt:lpstr>Wingdings 2</vt:lpstr>
      <vt:lpstr>Equinozio</vt:lpstr>
      <vt:lpstr>              Percorso didattico per l’impostazione delle tecniche di alzata </vt:lpstr>
      <vt:lpstr>L’ALZATORE</vt:lpstr>
      <vt:lpstr>Le tecniche di alzata</vt:lpstr>
      <vt:lpstr> L’alzata: analisi tecnica</vt:lpstr>
      <vt:lpstr>Posizione delle braccia</vt:lpstr>
      <vt:lpstr>Mani aperte </vt:lpstr>
      <vt:lpstr>Entrata della palla nelle mani</vt:lpstr>
      <vt:lpstr>La velocità di uscita della palla </vt:lpstr>
      <vt:lpstr>Quale è l’obiettivo fondamentale dell’alzata?</vt:lpstr>
      <vt:lpstr>La precisione</vt:lpstr>
      <vt:lpstr>Analisi tattica: criteri tattici riferiti alla propria squadra</vt:lpstr>
      <vt:lpstr>Analisi tattica: criteri tattici riferiti alla squadra avversaria</vt:lpstr>
      <vt:lpstr>Impostazione didattica</vt:lpstr>
      <vt:lpstr>Esercitazioni di tecnica di alzata </vt:lpstr>
      <vt:lpstr>Motricità specifica: la ricerca della palla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</dc:creator>
  <cp:lastModifiedBy>Utente Windows</cp:lastModifiedBy>
  <cp:revision>69</cp:revision>
  <dcterms:created xsi:type="dcterms:W3CDTF">2012-05-04T07:41:45Z</dcterms:created>
  <dcterms:modified xsi:type="dcterms:W3CDTF">2019-01-19T18:20:15Z</dcterms:modified>
</cp:coreProperties>
</file>